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85" autoAdjust="0"/>
  </p:normalViewPr>
  <p:slideViewPr>
    <p:cSldViewPr>
      <p:cViewPr varScale="1">
        <p:scale>
          <a:sx n="75" d="100"/>
          <a:sy n="75" d="100"/>
        </p:scale>
        <p:origin x="-10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xmlns:mc="http://schemas.openxmlformats.org/markup-compatibility/2006" xmlns:a14="http://schemas.microsoft.com/office/drawing/2010/main" val="F9F9F9" mc:Ignorable=""/>
                </a:solidFill>
                <a:effectLst>
                  <a:innerShdw blurRad="50800" dist="25400" dir="13500000">
                    <a:srgbClr xmlns:mc="http://schemas.openxmlformats.org/markup-compatibility/2006" xmlns:a14="http://schemas.microsoft.com/office/drawing/2010/main" val="000000" mc:Ignorable="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xmlns:mc="http://schemas.openxmlformats.org/markup-compatibility/2006" xmlns:a14="http://schemas.microsoft.com/office/drawing/2010/main" val="000000" mc:Ignorable="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xmlns:mc="http://schemas.openxmlformats.org/markup-compatibility/2006" xmlns:a14="http://schemas.microsoft.com/office/drawing/2010/main" val="000000" mc:Ignorable="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xmlns:mc="http://schemas.openxmlformats.org/markup-compatibility/2006" xmlns:a14="http://schemas.microsoft.com/office/drawing/2010/main" val="000000" mc:Ignorable="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BF5C-D46F-41B2-826D-24F0245632A4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FB7144-09BC-4997-BB2C-0DB4E30BA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BF5C-D46F-41B2-826D-24F0245632A4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7144-09BC-4997-BB2C-0DB4E30BA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BF5C-D46F-41B2-826D-24F0245632A4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7144-09BC-4997-BB2C-0DB4E30BA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66BBF5C-D46F-41B2-826D-24F0245632A4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FFB7144-09BC-4997-BB2C-0DB4E30BA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BF5C-D46F-41B2-826D-24F0245632A4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7144-09BC-4997-BB2C-0DB4E30BA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xmlns:mc="http://schemas.openxmlformats.org/markup-compatibility/2006" xmlns:a14="http://schemas.microsoft.com/office/drawing/2010/main" val="F9F9F9" mc:Ignorable="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xmlns:mc="http://schemas.openxmlformats.org/markup-compatibility/2006" xmlns:a14="http://schemas.microsoft.com/office/drawing/2010/main" val="E9E9E8" mc:Ignorable=""/>
            </a:solidFill>
            <a:prstDash val="solid"/>
          </a:ln>
          <a:effectLst>
            <a:outerShdw blurRad="31750" dir="2700000" algn="tl" rotWithShape="0">
              <a:srgbClr xmlns:mc="http://schemas.openxmlformats.org/markup-compatibility/2006" xmlns:a14="http://schemas.microsoft.com/office/drawing/2010/main" val="000000" mc:Ignorable="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BF5C-D46F-41B2-826D-24F0245632A4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7144-09BC-4997-BB2C-0DB4E30BA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7144-09BC-4997-BB2C-0DB4E30BA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BF5C-D46F-41B2-826D-24F0245632A4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xmlns:mc="http://schemas.openxmlformats.org/markup-compatibility/2006" xmlns:a14="http://schemas.microsoft.com/office/drawing/2010/main" val="000000" mc:Ignorable="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xmlns:mc="http://schemas.openxmlformats.org/markup-compatibility/2006" xmlns:a14="http://schemas.microsoft.com/office/drawing/2010/main" val="000000" mc:Ignorable="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BF5C-D46F-41B2-826D-24F0245632A4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7144-09BC-4997-BB2C-0DB4E30BA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BF5C-D46F-41B2-826D-24F0245632A4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7144-09BC-4997-BB2C-0DB4E30BA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66BBF5C-D46F-41B2-826D-24F0245632A4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FB7144-09BC-4997-BB2C-0DB4E30BA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BF5C-D46F-41B2-826D-24F0245632A4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FB7144-09BC-4997-BB2C-0DB4E30BA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6BBF5C-D46F-41B2-826D-24F0245632A4}" type="datetimeFigureOut">
              <a:rPr lang="ru-RU" smtClean="0"/>
              <a:pPr/>
              <a:t>03.08.2015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FFB7144-09BC-4997-BB2C-0DB4E30BA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xmlns:mc="http://schemas.openxmlformats.org/markup-compatibility/2006" xmlns:a14="http://schemas.microsoft.com/office/drawing/2010/main" val="F9F9F9" mc:Ignorable="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slide" Target="slide3.xml"/><Relationship Id="rId7" Type="http://schemas.openxmlformats.org/officeDocument/2006/relationships/image" Target="../media/image9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928670"/>
            <a:ext cx="8305800" cy="24862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xmlns:mc="http://schemas.openxmlformats.org/markup-compatibility/2006" xmlns:a14="http://schemas.microsoft.com/office/drawing/2010/main" val="000000" mc:Ignorable="">
                      <a:alpha val="38000"/>
                    </a:srgbClr>
                  </a:outerShdw>
                </a:effectLst>
              </a:rPr>
              <a:t>«Путешествие</a:t>
            </a:r>
            <a:b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xmlns:mc="http://schemas.openxmlformats.org/markup-compatibility/2006" xmlns:a14="http://schemas.microsoft.com/office/drawing/2010/main" val="000000" mc:Ignorable="">
                      <a:alpha val="38000"/>
                    </a:srgbClr>
                  </a:outerShdw>
                </a:effectLst>
              </a:rPr>
            </a:b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xmlns:mc="http://schemas.openxmlformats.org/markup-compatibility/2006" xmlns:a14="http://schemas.microsoft.com/office/drawing/2010/main" val="000000" mc:Ignorable="">
                      <a:alpha val="38000"/>
                    </a:srgbClr>
                  </a:outerShdw>
                </a:effectLst>
              </a:rPr>
              <a:t> </a:t>
            </a:r>
            <a:r>
              <a:rPr lang="ru-RU" b="1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xmlns:mc="http://schemas.openxmlformats.org/markup-compatibility/2006" xmlns:a14="http://schemas.microsoft.com/office/drawing/2010/main" val="000000" mc:Ignorable="">
                      <a:alpha val="38000"/>
                    </a:srgbClr>
                  </a:outerShdw>
                </a:effectLst>
              </a:rPr>
              <a:t>по Лингвистике</a:t>
            </a: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xmlns:mc="http://schemas.openxmlformats.org/markup-compatibility/2006" xmlns:a14="http://schemas.microsoft.com/office/drawing/2010/main" val="000000" mc:Ignorable="">
                      <a:alpha val="38000"/>
                    </a:srgbClr>
                  </a:outerShdw>
                </a:effectLst>
              </a:rPr>
              <a:t>»</a:t>
            </a:r>
            <a:r>
              <a:rPr lang="ru-RU" sz="54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xmlns:mc="http://schemas.openxmlformats.org/markup-compatibility/2006" xmlns:a14="http://schemas.microsoft.com/office/drawing/2010/main" val="000000" mc:Ignorable="">
                      <a:alpha val="38000"/>
                    </a:srgbClr>
                  </a:outerShdw>
                </a:effectLst>
              </a:rPr>
              <a:t/>
            </a:r>
            <a:br>
              <a:rPr lang="ru-RU" sz="54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xmlns:mc="http://schemas.openxmlformats.org/markup-compatibility/2006" xmlns:a14="http://schemas.microsoft.com/office/drawing/2010/main" val="000000" mc:Ignorable="">
                      <a:alpha val="38000"/>
                    </a:srgbClr>
                  </a:outerShdw>
                </a:effectLst>
              </a:rPr>
            </a:br>
            <a:endParaRPr lang="ru-RU" sz="5400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xmlns:mc="http://schemas.openxmlformats.org/markup-compatibility/2006" xmlns:a14="http://schemas.microsoft.com/office/drawing/2010/main" val="000000" mc:Ignorable="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428604"/>
            <a:ext cx="757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МКОУ </a:t>
            </a:r>
            <a:r>
              <a:rPr lang="ru-RU" dirty="0" smtClean="0"/>
              <a:t>«Перегребинская средняя общеобразовательная школа </a:t>
            </a:r>
            <a:r>
              <a:rPr lang="ru-RU" dirty="0" smtClean="0"/>
              <a:t>№1»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00232" y="4643446"/>
            <a:ext cx="5217390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xmlns:mc="http://schemas.openxmlformats.org/markup-compatibility/2006" xmlns:a14="http://schemas.microsoft.com/office/drawing/2010/main" val="000000" mc:Ignorable="">
                      <a:alpha val="38000"/>
                    </a:srgbClr>
                  </a:outerShdw>
                </a:effectLst>
              </a:rPr>
              <a:t>Игра для учащихся 1 – 4 классов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xmlns:mc="http://schemas.openxmlformats.org/markup-compatibility/2006" xmlns:a14="http://schemas.microsoft.com/office/drawing/2010/main" val="000000" mc:Ignorable="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5214950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xmlns:mc="http://schemas.openxmlformats.org/markup-compatibility/2006" xmlns:a14="http://schemas.microsoft.com/office/drawing/2010/main" val="000000" mc:Ignorable="">
                      <a:alpha val="38000"/>
                    </a:srgbClr>
                  </a:outerShdw>
                </a:effectLst>
              </a:rPr>
              <a:t>Проект 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xmlns:mc="http://schemas.openxmlformats.org/markup-compatibility/2006" xmlns:a14="http://schemas.microsoft.com/office/drawing/2010/main" val="000000" mc:Ignorable="">
                      <a:alpha val="38000"/>
                    </a:srgbClr>
                  </a:outerShdw>
                </a:effectLst>
              </a:rPr>
              <a:t>учителя начальных классов  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xmlns:mc="http://schemas.openxmlformats.org/markup-compatibility/2006" xmlns:a14="http://schemas.microsoft.com/office/drawing/2010/main" val="000000" mc:Ignorable="">
                      <a:alpha val="38000"/>
                    </a:srgbClr>
                  </a:outerShdw>
                </a:effectLst>
              </a:rPr>
              <a:t>Гарнец Оксаны  Викторовны</a:t>
            </a:r>
            <a:endParaRPr lang="ru-RU" sz="1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xmlns:mc="http://schemas.openxmlformats.org/markup-compatibility/2006" xmlns:a14="http://schemas.microsoft.com/office/drawing/2010/main" val="000000" mc:Ignorable="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72" y="6072206"/>
            <a:ext cx="1138838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xmlns:mc="http://schemas.openxmlformats.org/markup-compatibility/2006" xmlns:a14="http://schemas.microsoft.com/office/drawing/2010/main" val="000000" mc:Ignorable="">
                      <a:alpha val="38000"/>
                    </a:srgbClr>
                  </a:outerShdw>
                </a:effectLst>
              </a:rPr>
              <a:t>2015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xmlns:mc="http://schemas.openxmlformats.org/markup-compatibility/2006" xmlns:a14="http://schemas.microsoft.com/office/drawing/2010/main" val="000000" mc:Ignorable="">
                      <a:alpha val="38000"/>
                    </a:srgbClr>
                  </a:outerShdw>
                </a:effectLst>
              </a:rPr>
              <a:t>год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xmlns:mc="http://schemas.openxmlformats.org/markup-compatibility/2006" xmlns:a14="http://schemas.microsoft.com/office/drawing/2010/main" val="000000" mc:Ignorable="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J:\журналы\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500034" y="1071546"/>
            <a:ext cx="1501778" cy="1785950"/>
          </a:xfrm>
          <a:prstGeom prst="rect">
            <a:avLst/>
          </a:prstGeom>
          <a:noFill/>
          <a:ln w="6350"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</p:pic>
      <p:pic>
        <p:nvPicPr>
          <p:cNvPr id="1027" name="Picture 3" descr="J:\журналы\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500570"/>
            <a:ext cx="1428760" cy="1579564"/>
          </a:xfrm>
          <a:prstGeom prst="rect">
            <a:avLst/>
          </a:prstGeom>
          <a:noFill/>
        </p:spPr>
      </p:pic>
      <p:pic>
        <p:nvPicPr>
          <p:cNvPr id="1028" name="Picture 4" descr="J:\журналы\3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5500694" y="2857496"/>
            <a:ext cx="1268413" cy="1560513"/>
          </a:xfrm>
          <a:prstGeom prst="rect">
            <a:avLst/>
          </a:prstGeom>
          <a:noFill/>
        </p:spPr>
      </p:pic>
      <p:pic>
        <p:nvPicPr>
          <p:cNvPr id="1029" name="Picture 5" descr="J:\журналы\3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4572008"/>
            <a:ext cx="1463675" cy="1508126"/>
          </a:xfrm>
          <a:prstGeom prst="rect">
            <a:avLst/>
          </a:prstGeom>
          <a:noFill/>
        </p:spPr>
      </p:pic>
      <p:pic>
        <p:nvPicPr>
          <p:cNvPr id="1030" name="Picture 6" descr="J:\журналы\4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1071546"/>
            <a:ext cx="1357322" cy="1677989"/>
          </a:xfrm>
          <a:prstGeom prst="rect">
            <a:avLst/>
          </a:prstGeom>
          <a:noFill/>
        </p:spPr>
      </p:pic>
      <p:pic>
        <p:nvPicPr>
          <p:cNvPr id="1031" name="Picture 7" descr="J:\журналы\4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57422" y="2928934"/>
            <a:ext cx="1571636" cy="1500198"/>
          </a:xfrm>
          <a:prstGeom prst="rect">
            <a:avLst/>
          </a:prstGeom>
          <a:noFill/>
        </p:spPr>
      </p:pic>
      <p:pic>
        <p:nvPicPr>
          <p:cNvPr id="2050" name="Picture 2" descr="C:\Documents and Settings\Хозяин\Мои документы\группа №23 на диск\Рисунки\Новенькое\37r3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29058" y="2928934"/>
            <a:ext cx="1428760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36671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9900" dirty="0" smtClean="0"/>
              <a:t>Л+ЕД</a:t>
            </a:r>
            <a:endParaRPr lang="ru-RU" sz="3333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86874" cy="10144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u="sng" dirty="0" smtClean="0"/>
              <a:t/>
            </a:r>
            <a:br>
              <a:rPr lang="ru-RU" sz="4900" u="sng" dirty="0" smtClean="0"/>
            </a:br>
            <a:endParaRPr lang="ru-RU" sz="4900" dirty="0"/>
          </a:p>
        </p:txBody>
      </p:sp>
      <p:pic>
        <p:nvPicPr>
          <p:cNvPr id="6146" name="Picture 2" descr="J:\Новая папка11\__ Раскраски, загадки, ноты, азбука, ребусы, кроссворды___ SolNet_EE - детский журнал СОЛНЫШКО гргщшошщщ__files\z_reb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857364"/>
            <a:ext cx="6429423" cy="1285884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09558" y="438128"/>
            <a:ext cx="8229600" cy="101443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xmlns:mc="http://schemas.openxmlformats.org/markup-compatibility/2006" xmlns:a14="http://schemas.microsoft.com/office/drawing/2010/main" val="F9F9F9" mc:Ignorable="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xmlns:mc="http://schemas.openxmlformats.org/markup-compatibility/2006" xmlns:a14="http://schemas.microsoft.com/office/drawing/2010/main" val="F9F9F9" mc:Ignorable="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9200" b="0" i="0" u="sng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xmlns:mc="http://schemas.openxmlformats.org/markup-compatibility/2006" xmlns:a14="http://schemas.microsoft.com/office/drawing/2010/main" val="F9F9F9" mc:Ignorable="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Задание зрителям:</a:t>
            </a:r>
            <a:br>
              <a:rPr kumimoji="0" lang="ru-RU" sz="19200" b="0" i="0" u="sng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xmlns:mc="http://schemas.openxmlformats.org/markup-compatibility/2006" xmlns:a14="http://schemas.microsoft.com/office/drawing/2010/main" val="F9F9F9" mc:Ignorable="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9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xmlns:mc="http://schemas.openxmlformats.org/markup-compatibility/2006" xmlns:a14="http://schemas.microsoft.com/office/drawing/2010/main" val="F9F9F9" mc:Ignorable="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5286388"/>
            <a:ext cx="50006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след</a:t>
            </a:r>
            <a:endParaRPr lang="ru-RU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2" descr="C:\Documents and Settings\Хозяин\Мои документы\группа №23 на диск\Рисунки\Новенькое\Незнайка_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14818"/>
            <a:ext cx="1527183" cy="2643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642918"/>
            <a:ext cx="4714908" cy="392909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57224" y="5072074"/>
            <a:ext cx="7358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подарок</a:t>
            </a:r>
            <a:endParaRPr lang="ru-RU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3" descr="C:\Documents and Settings\Хозяин\Мои документы\группа №23 на диск\Рисунки\Новенькое\Незнайка_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429000"/>
            <a:ext cx="1785950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Новая папка11\ребусы_files\reb8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71480"/>
            <a:ext cx="6572296" cy="442915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5286388"/>
            <a:ext cx="80724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витрина</a:t>
            </a:r>
            <a:endParaRPr lang="ru-RU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195" name="Picture 3" descr="C:\Documents and Settings\Хозяин\Мои документы\группа №23 на диск\Рисунки\Новенькое\Незнайка_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429000"/>
            <a:ext cx="1447800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Новая папка11\ребусы_files\reb8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28604"/>
            <a:ext cx="5572164" cy="428628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57290" y="5286388"/>
            <a:ext cx="635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Ростов</a:t>
            </a:r>
            <a:endParaRPr lang="ru-RU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218" name="Picture 2" descr="C:\Documents and Settings\Хозяин\Мои документы\группа №23 на диск\Рисунки\Новенькое\Незнайка_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642918"/>
            <a:ext cx="1857388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:\Новая папка11\__ Раскраски, загадки, ноты, азбука, ребусы, кроссворды___ SolNet_EE - детский журнал СОЛНЫШКО гргщшошщщ__files\reb11c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428604"/>
            <a:ext cx="5500726" cy="485778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5286388"/>
            <a:ext cx="69294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тыква</a:t>
            </a:r>
            <a:endParaRPr lang="ru-RU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2" descr="C:\Documents and Settings\Хозяин\Мои документы\группа №23 на диск\Рисунки\Новенькое\Незнайка_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643182"/>
            <a:ext cx="1857388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J:\Новая папка11\__ Раскраски, загадки, ноты, азбука, ребусы, кроссворды___ SolNet_EE - детский журнал СОЛНЫШКО гргщшошщщ__files\reb11b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642918"/>
            <a:ext cx="5286412" cy="35004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85918" y="4929198"/>
            <a:ext cx="600079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ткани</a:t>
            </a:r>
            <a:endParaRPr lang="ru-RU" sz="11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2" descr="C:\Documents and Settings\Хозяин\Мои документы\группа №23 на диск\Рисунки\Новенькое\Незнайка_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643182"/>
            <a:ext cx="1857388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:\Новая папка11\f92dbd538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429684" cy="4429156"/>
          </a:xfrm>
          <a:prstGeom prst="rect">
            <a:avLst/>
          </a:prstGeom>
          <a:noFill/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8143900" y="6072206"/>
            <a:ext cx="50006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28662" y="5286388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Чиполлино</a:t>
            </a:r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2" descr="C:\Documents and Settings\Хозяин\Мои документы\группа №23 на диск\Рисунки\Новенькое\blest10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4929198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" descr="котёнок и утята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3108" y="142852"/>
            <a:ext cx="4857685" cy="9286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dirty="0">
                <a:ln w="18415" cmpd="sng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prstDash val="solid"/>
                </a:ln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63500" dir="3600000" algn="tl" rotWithShape="0">
                    <a:srgbClr xmlns:mc="http://schemas.openxmlformats.org/markup-compatibility/2006" xmlns:a14="http://schemas.microsoft.com/office/drawing/2010/main" val="000000" mc:Ignorable="">
                      <a:alpha val="70000"/>
                    </a:srgbClr>
                  </a:outerShdw>
                </a:effectLst>
              </a:rPr>
              <a:t>Молодцы!</a:t>
            </a:r>
          </a:p>
        </p:txBody>
      </p:sp>
      <p:pic>
        <p:nvPicPr>
          <p:cNvPr id="3074" name="Picture 2" descr="C:\Documents and Settings\Хозяин\Мои документы\группа №23 на диск\Рисунки\Новенькое\flowers2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28604"/>
            <a:ext cx="1076325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альтернативный процесс 7">
            <a:hlinkClick r:id="rId2" action="ppaction://hlinksldjump"/>
          </p:cNvPr>
          <p:cNvSpPr/>
          <p:nvPr/>
        </p:nvSpPr>
        <p:spPr>
          <a:xfrm>
            <a:off x="4643438" y="571480"/>
            <a:ext cx="4214842" cy="2500330"/>
          </a:xfrm>
          <a:prstGeom prst="flowChartAlternateProcess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Станция</a:t>
            </a:r>
          </a:p>
          <a:p>
            <a:pPr algn="ctr">
              <a:defRPr/>
            </a:pP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«Отгадай слово»</a:t>
            </a:r>
          </a:p>
        </p:txBody>
      </p:sp>
      <p:sp>
        <p:nvSpPr>
          <p:cNvPr id="9" name="Блок-схема: альтернативный процесс 8">
            <a:hlinkClick r:id="rId3" action="ppaction://hlinksldjump"/>
          </p:cNvPr>
          <p:cNvSpPr/>
          <p:nvPr/>
        </p:nvSpPr>
        <p:spPr>
          <a:xfrm>
            <a:off x="214282" y="571480"/>
            <a:ext cx="4214842" cy="2500330"/>
          </a:xfrm>
          <a:prstGeom prst="flowChartAlternateProcess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Станция</a:t>
            </a:r>
          </a:p>
          <a:p>
            <a:pPr algn="ctr">
              <a:defRPr/>
            </a:pP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«цепочка слов»</a:t>
            </a:r>
          </a:p>
        </p:txBody>
      </p:sp>
      <p:sp>
        <p:nvSpPr>
          <p:cNvPr id="10" name="Блок-схема: альтернативный процесс 9">
            <a:hlinkClick r:id="rId4" action="ppaction://hlinksldjump"/>
          </p:cNvPr>
          <p:cNvSpPr/>
          <p:nvPr/>
        </p:nvSpPr>
        <p:spPr>
          <a:xfrm>
            <a:off x="214282" y="3357562"/>
            <a:ext cx="4214842" cy="2500330"/>
          </a:xfrm>
          <a:prstGeom prst="flowChartAlternateProcess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Станция</a:t>
            </a:r>
          </a:p>
          <a:p>
            <a:pPr algn="ctr">
              <a:defRPr/>
            </a:pP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«лишнее слово»</a:t>
            </a:r>
          </a:p>
        </p:txBody>
      </p:sp>
      <p:sp>
        <p:nvSpPr>
          <p:cNvPr id="11" name="Блок-схема: альтернативный процесс 10">
            <a:hlinkClick r:id="rId5" action="ppaction://hlinksldjump"/>
          </p:cNvPr>
          <p:cNvSpPr/>
          <p:nvPr/>
        </p:nvSpPr>
        <p:spPr>
          <a:xfrm>
            <a:off x="4572000" y="3357562"/>
            <a:ext cx="4357718" cy="2500330"/>
          </a:xfrm>
          <a:prstGeom prst="flowChartAlternateProcess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Станция</a:t>
            </a:r>
          </a:p>
          <a:p>
            <a:pPr algn="ctr">
              <a:defRPr/>
            </a:pP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«собери пословицу»</a:t>
            </a:r>
          </a:p>
        </p:txBody>
      </p:sp>
      <p:sp>
        <p:nvSpPr>
          <p:cNvPr id="6" name="Штриховая стрелка вправо 5">
            <a:hlinkClick r:id="rId6" action="ppaction://hlinksldjump"/>
          </p:cNvPr>
          <p:cNvSpPr/>
          <p:nvPr/>
        </p:nvSpPr>
        <p:spPr>
          <a:xfrm>
            <a:off x="7858148" y="6000768"/>
            <a:ext cx="785818" cy="71435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Documents and Settings\Хозяин\Мои документы\группа №23 на диск\Рисунки\Новенькое\37r3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857232"/>
            <a:ext cx="785818" cy="857256"/>
          </a:xfrm>
          <a:prstGeom prst="rect">
            <a:avLst/>
          </a:prstGeom>
          <a:noFill/>
        </p:spPr>
      </p:pic>
      <p:pic>
        <p:nvPicPr>
          <p:cNvPr id="3075" name="Picture 3" descr="C:\Documents and Settings\Хозяин\Мои документы\группа №23 на диск\Рисунки\Новенькое\37r3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8" y="857232"/>
            <a:ext cx="785818" cy="785818"/>
          </a:xfrm>
          <a:prstGeom prst="rect">
            <a:avLst/>
          </a:prstGeom>
          <a:noFill/>
        </p:spPr>
      </p:pic>
      <p:pic>
        <p:nvPicPr>
          <p:cNvPr id="3076" name="Picture 4" descr="C:\Documents and Settings\Хозяин\Мои документы\группа №23 на диск\Рисунки\Новенькое\37r3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3714752"/>
            <a:ext cx="785818" cy="785818"/>
          </a:xfrm>
          <a:prstGeom prst="rect">
            <a:avLst/>
          </a:prstGeom>
          <a:noFill/>
        </p:spPr>
      </p:pic>
      <p:pic>
        <p:nvPicPr>
          <p:cNvPr id="3077" name="Picture 5" descr="C:\Documents and Settings\Хозяин\Мои документы\группа №23 на диск\Рисунки\Новенькое\37r3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8" y="3643314"/>
            <a:ext cx="714376" cy="857256"/>
          </a:xfrm>
          <a:prstGeom prst="rect">
            <a:avLst/>
          </a:prstGeom>
          <a:noFill/>
        </p:spPr>
      </p:pic>
      <p:pic>
        <p:nvPicPr>
          <p:cNvPr id="3078" name="Picture 6" descr="C:\Documents and Settings\Хозяин\Мои документы\группа №23 на диск\Рисунки\Новенькое\58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57620" y="5929330"/>
            <a:ext cx="1500198" cy="821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929222"/>
          </a:xfr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6000" dirty="0" err="1" smtClean="0"/>
              <a:t>Корон_брико_ту_имо</a:t>
            </a:r>
            <a:r>
              <a:rPr lang="ru-RU" sz="6000" dirty="0" smtClean="0"/>
              <a:t>-</a:t>
            </a:r>
          </a:p>
          <a:p>
            <a:pPr algn="ctr">
              <a:buNone/>
            </a:pPr>
            <a:r>
              <a:rPr lang="ru-RU" sz="6000" dirty="0" smtClean="0"/>
              <a:t>на_ров_рк_кцен_-рик_смот_уло_аро_ы_узык_втобу_ем_-блон_мщи_урица</a:t>
            </a:r>
          </a:p>
          <a:p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800120"/>
          </a:xfrm>
        </p:spPr>
        <p:txBody>
          <a:bodyPr>
            <a:noAutofit/>
          </a:bodyPr>
          <a:lstStyle/>
          <a:p>
            <a:pPr algn="r"/>
            <a:r>
              <a:rPr lang="ru-RU" sz="4800" b="1" i="1" spc="0" dirty="0" smtClean="0">
                <a:ln w="18415" cmpd="sng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prstDash val="solid"/>
                </a:ln>
                <a:solidFill>
                  <a:srgbClr xmlns:mc="http://schemas.openxmlformats.org/markup-compatibility/2006" xmlns:a14="http://schemas.microsoft.com/office/drawing/2010/main" val="C00000" mc:Ignorable=""/>
                </a:solidFill>
                <a:effectLst>
                  <a:outerShdw blurRad="63500" dir="3600000" algn="tl" rotWithShape="0">
                    <a:srgbClr xmlns:mc="http://schemas.openxmlformats.org/markup-compatibility/2006" xmlns:a14="http://schemas.microsoft.com/office/drawing/2010/main" val="000000" mc:Ignorable="">
                      <a:alpha val="70000"/>
                    </a:srgbClr>
                  </a:outerShdw>
                </a:effectLst>
              </a:rPr>
              <a:t>Станция «Цепочка слов»</a:t>
            </a:r>
            <a:endParaRPr lang="ru-RU" sz="4800" b="1" spc="0" dirty="0">
              <a:ln w="18415" cmpd="sng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prstDash val="solid"/>
              </a:ln>
              <a:solidFill>
                <a:srgbClr xmlns:mc="http://schemas.openxmlformats.org/markup-compatibility/2006" xmlns:a14="http://schemas.microsoft.com/office/drawing/2010/main" val="C00000" mc:Ignorable=""/>
              </a:solidFill>
              <a:effectLst>
                <a:outerShdw blurRad="63500" dir="3600000" algn="tl" rotWithShape="0">
                  <a:srgbClr xmlns:mc="http://schemas.openxmlformats.org/markup-compatibility/2006" xmlns:a14="http://schemas.microsoft.com/office/drawing/2010/main" val="000000" mc:Ignorable="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4612" y="1214422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А</a:t>
            </a:r>
            <a:endParaRPr lang="ru-RU" sz="44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357158" y="6000768"/>
            <a:ext cx="157163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Игра со зрителями</a:t>
            </a:r>
            <a:endParaRPr lang="ru-RU" dirty="0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7143768" y="6000768"/>
            <a:ext cx="157163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Возврат к станциям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214942" y="1214422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С</a:t>
            </a:r>
            <a:endParaRPr lang="ru-RU" sz="44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7950" y="1214422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Л</a:t>
            </a:r>
            <a:endParaRPr lang="ru-RU" sz="44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3108" y="2143116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Д</a:t>
            </a:r>
            <a:endParaRPr lang="ru-RU" sz="44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2" y="2143116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А</a:t>
            </a:r>
            <a:endParaRPr lang="ru-RU" sz="44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628" y="2143116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А</a:t>
            </a:r>
            <a:endParaRPr lang="ru-RU" sz="44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00892" y="2214554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Т</a:t>
            </a:r>
            <a:endParaRPr lang="ru-RU" sz="44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00232" y="3071810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О</a:t>
            </a:r>
            <a:endParaRPr lang="ru-RU" sz="44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1934" y="3143248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Р</a:t>
            </a:r>
            <a:endParaRPr lang="ru-RU" sz="44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8" y="3143248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Н</a:t>
            </a:r>
            <a:endParaRPr lang="ru-RU" sz="44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85852" y="4000504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М</a:t>
            </a:r>
            <a:endParaRPr lang="ru-RU" sz="44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29520" y="3000372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д</a:t>
            </a:r>
            <a:endParaRPr lang="ru-RU" sz="44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28992" y="4000504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А</a:t>
            </a:r>
            <a:endParaRPr lang="ru-RU" sz="44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86446" y="4000504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С</a:t>
            </a:r>
            <a:endParaRPr lang="ru-RU" sz="44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43768" y="4000504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Я</a:t>
            </a:r>
            <a:endParaRPr lang="ru-RU" sz="44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14678" y="4929198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Я</a:t>
            </a:r>
            <a:endParaRPr lang="ru-RU" sz="44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14942" y="4929198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К</a:t>
            </a:r>
            <a:endParaRPr lang="ru-RU" sz="44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pic>
        <p:nvPicPr>
          <p:cNvPr id="4098" name="Picture 2" descr="C:\Documents and Settings\Хозяин\Мои документы\группа №23 на диск\Рисунки\Новенькое\5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6072206"/>
            <a:ext cx="1285884" cy="642942"/>
          </a:xfrm>
          <a:prstGeom prst="rect">
            <a:avLst/>
          </a:prstGeom>
          <a:noFill/>
        </p:spPr>
      </p:pic>
      <p:pic>
        <p:nvPicPr>
          <p:cNvPr id="7" name="Picture 2" descr="C:\Documents and Settings\Хозяин\Мои документы\группа №23 на диск\Рисунки\Новенькое\image054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357290" cy="85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429684" cy="521497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1.  На воре и шапка горит.</a:t>
            </a:r>
          </a:p>
          <a:p>
            <a:r>
              <a:rPr lang="ru-RU" dirty="0" smtClean="0"/>
              <a:t>2.  Если щеки — ланиты, то губы — чело.</a:t>
            </a:r>
          </a:p>
          <a:p>
            <a:r>
              <a:rPr lang="ru-RU" dirty="0" smtClean="0"/>
              <a:t>3.  Шапка узбека — тюбетейка.</a:t>
            </a:r>
          </a:p>
          <a:p>
            <a:r>
              <a:rPr lang="ru-RU" dirty="0" smtClean="0"/>
              <a:t>4. С буквы  </a:t>
            </a:r>
            <a:r>
              <a:rPr lang="ru-RU" i="1" dirty="0" smtClean="0"/>
              <a:t>В </a:t>
            </a:r>
            <a:r>
              <a:rPr lang="ru-RU" dirty="0" smtClean="0"/>
              <a:t>начинается девятая цифра.</a:t>
            </a:r>
          </a:p>
          <a:p>
            <a:r>
              <a:rPr lang="ru-RU" dirty="0" smtClean="0"/>
              <a:t>5.  Бог сна — Морфей или Гипнос.</a:t>
            </a:r>
          </a:p>
          <a:p>
            <a:r>
              <a:rPr lang="ru-RU" dirty="0" smtClean="0"/>
              <a:t>6.  Существительное </a:t>
            </a:r>
            <a:r>
              <a:rPr lang="ru-RU" i="1" dirty="0" smtClean="0"/>
              <a:t>линия </a:t>
            </a:r>
            <a:r>
              <a:rPr lang="ru-RU" dirty="0" smtClean="0"/>
              <a:t>относится к 1-му склонению.</a:t>
            </a:r>
          </a:p>
          <a:p>
            <a:r>
              <a:rPr lang="ru-RU" dirty="0" smtClean="0"/>
              <a:t>7.  Римская цифра, обозначающая </a:t>
            </a:r>
            <a:r>
              <a:rPr lang="ru-RU" i="1" dirty="0" smtClean="0"/>
              <a:t>8, </a:t>
            </a:r>
            <a:r>
              <a:rPr lang="ru-RU" dirty="0" smtClean="0"/>
              <a:t>состоит из пяти палочек.</a:t>
            </a:r>
          </a:p>
          <a:p>
            <a:r>
              <a:rPr lang="ru-RU" dirty="0" smtClean="0"/>
              <a:t>8. Жену Александра Пушкина звали Наталья.</a:t>
            </a:r>
          </a:p>
          <a:p>
            <a:r>
              <a:rPr lang="ru-RU" dirty="0" smtClean="0"/>
              <a:t>9.  В слове </a:t>
            </a:r>
            <a:r>
              <a:rPr lang="ru-RU" i="1" dirty="0" smtClean="0"/>
              <a:t>стол — </a:t>
            </a:r>
            <a:r>
              <a:rPr lang="ru-RU" dirty="0" smtClean="0"/>
              <a:t>буква л является окончанием.</a:t>
            </a:r>
          </a:p>
          <a:p>
            <a:r>
              <a:rPr lang="ru-RU" dirty="0" smtClean="0"/>
              <a:t>10. Орнитология — наука, изучающая собак и их повадки.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15436" cy="657244"/>
          </a:xfrm>
        </p:spPr>
        <p:txBody>
          <a:bodyPr>
            <a:noAutofit/>
          </a:bodyPr>
          <a:lstStyle/>
          <a:p>
            <a:pPr algn="ctr"/>
            <a:r>
              <a:rPr lang="ru-RU" sz="4800" spc="0" dirty="0" smtClean="0">
                <a:ln w="18415" cmpd="sng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prstDash val="solid"/>
                </a:ln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63500" dir="3600000" algn="tl" rotWithShape="0">
                    <a:srgbClr xmlns:mc="http://schemas.openxmlformats.org/markup-compatibility/2006" xmlns:a14="http://schemas.microsoft.com/office/drawing/2010/main" val="000000" mc:Ignorable="">
                      <a:alpha val="70000"/>
                    </a:srgbClr>
                  </a:outerShdw>
                </a:effectLst>
              </a:rPr>
              <a:t>Задание зрителям:</a:t>
            </a:r>
            <a:endParaRPr lang="ru-RU" sz="4800" spc="0" dirty="0">
              <a:ln w="18415" cmpd="sng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prstDash val="solid"/>
              </a:ln>
              <a:solidFill>
                <a:srgbClr xmlns:mc="http://schemas.openxmlformats.org/markup-compatibility/2006" xmlns:a14="http://schemas.microsoft.com/office/drawing/2010/main" val="FFFFFF" mc:Ignorable=""/>
              </a:solidFill>
              <a:effectLst>
                <a:outerShdw blurRad="63500" dir="3600000" algn="tl" rotWithShape="0">
                  <a:srgbClr xmlns:mc="http://schemas.openxmlformats.org/markup-compatibility/2006" xmlns:a14="http://schemas.microsoft.com/office/drawing/2010/main" val="000000" mc:Ignorable="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571612"/>
            <a:ext cx="5929354" cy="428628"/>
          </a:xfrm>
          <a:prstGeom prst="rect">
            <a:avLst/>
          </a:prstGeom>
          <a:solidFill>
            <a:schemeClr val="accent2">
              <a:alpha val="3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5072074"/>
            <a:ext cx="7215238" cy="357190"/>
          </a:xfrm>
          <a:prstGeom prst="rect">
            <a:avLst/>
          </a:prstGeom>
          <a:solidFill>
            <a:schemeClr val="accent2">
              <a:alpha val="3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5500702"/>
            <a:ext cx="7215238" cy="714380"/>
          </a:xfrm>
          <a:prstGeom prst="rect">
            <a:avLst/>
          </a:prstGeom>
          <a:solidFill>
            <a:schemeClr val="accent2">
              <a:alpha val="3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>
            <a:hlinkClick r:id="rId2" action="ppaction://hlinksldjump"/>
          </p:cNvPr>
          <p:cNvSpPr/>
          <p:nvPr/>
        </p:nvSpPr>
        <p:spPr>
          <a:xfrm>
            <a:off x="8143900" y="6072206"/>
            <a:ext cx="50006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8" name="Picture 4" descr="C:\Documents and Settings\Хозяин\Мои документы\группа №23 на диск\Рисунки\Новенькое\up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14290"/>
            <a:ext cx="1214446" cy="7524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 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1214422"/>
            <a:ext cx="3986234" cy="1571636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Кино (Узник) Музей </a:t>
            </a:r>
          </a:p>
          <a:p>
            <a:pPr algn="ctr"/>
            <a:r>
              <a:rPr lang="ru-RU" sz="2800" dirty="0" smtClean="0"/>
              <a:t>Акры (          ...) Школа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7752" y="1214422"/>
            <a:ext cx="3857652" cy="1571636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Осень (Сено) Окно</a:t>
            </a:r>
          </a:p>
          <a:p>
            <a:pPr algn="ctr"/>
            <a:r>
              <a:rPr lang="ru-RU" sz="2800" dirty="0" smtClean="0"/>
              <a:t> Шпага (.         ) Стук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3071810"/>
            <a:ext cx="4057672" cy="1500198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Динамо (Мода) Душа</a:t>
            </a:r>
          </a:p>
          <a:p>
            <a:pPr algn="ctr"/>
            <a:r>
              <a:rPr lang="ru-RU" sz="2800" dirty="0" smtClean="0"/>
              <a:t> Страна (...        ) Свет</a:t>
            </a:r>
            <a:endParaRPr lang="ru-RU" sz="28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57752" y="3071810"/>
            <a:ext cx="3929090" cy="1500198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Рыба (Бриз) Зима </a:t>
            </a:r>
          </a:p>
          <a:p>
            <a:pPr algn="ctr"/>
            <a:r>
              <a:rPr lang="ru-RU" sz="2800" dirty="0" smtClean="0"/>
              <a:t>Сруб (...        ) Атом</a:t>
            </a:r>
          </a:p>
          <a:p>
            <a:pPr algn="ctr"/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4857760"/>
            <a:ext cx="3986234" cy="1214446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Слава (Власть) Степь </a:t>
            </a:r>
          </a:p>
          <a:p>
            <a:pPr algn="ctr"/>
            <a:r>
              <a:rPr lang="ru-RU" sz="2800" dirty="0" smtClean="0"/>
              <a:t>Весло (...         ) Низок</a:t>
            </a:r>
          </a:p>
          <a:p>
            <a:pPr algn="ctr"/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57752" y="4857760"/>
            <a:ext cx="3857652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Зима (Алмаз) Лак</a:t>
            </a:r>
          </a:p>
          <a:p>
            <a:pPr algn="ctr"/>
            <a:r>
              <a:rPr lang="ru-RU" sz="3200" dirty="0" smtClean="0"/>
              <a:t> Нора(...        ) Око</a:t>
            </a:r>
            <a:endParaRPr lang="ru-RU" sz="3200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14282" y="0"/>
            <a:ext cx="87868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spc="0" normalizeH="0" baseline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xmlns:mc="http://schemas.openxmlformats.org/markup-compatibility/2006" xmlns:a14="http://schemas.microsoft.com/office/drawing/2010/main" val="000000" mc:Ignorable="">
                      <a:alpha val="3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Станция «Отгадай слово»</a:t>
            </a:r>
            <a:endParaRPr kumimoji="0" lang="ru-RU" sz="6000" b="1" i="0" u="none" strike="noStrike" spc="0" normalizeH="0" baseline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xmlns:mc="http://schemas.openxmlformats.org/markup-compatibility/2006" xmlns:a14="http://schemas.microsoft.com/office/drawing/2010/main" val="000000" mc:Ignorable="">
                    <a:alpha val="35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500034" y="6143644"/>
            <a:ext cx="114300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hlinkClick r:id="rId3" action="ppaction://hlinksldjump"/>
              </a:rPr>
              <a:t>Задание зрителям:</a:t>
            </a:r>
            <a:endParaRPr lang="ru-RU" sz="1400" dirty="0"/>
          </a:p>
        </p:txBody>
      </p:sp>
      <p:sp>
        <p:nvSpPr>
          <p:cNvPr id="16" name="TextBox 15">
            <a:hlinkClick r:id="rId4" action="ppaction://hlinksldjump"/>
          </p:cNvPr>
          <p:cNvSpPr txBox="1"/>
          <p:nvPr/>
        </p:nvSpPr>
        <p:spPr>
          <a:xfrm>
            <a:off x="7429520" y="6143644"/>
            <a:ext cx="128588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Возврат к станциям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71604" y="2000240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корка</a:t>
            </a:r>
            <a:endParaRPr lang="ru-RU" sz="28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00826" y="2000240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паук</a:t>
            </a:r>
            <a:endParaRPr lang="ru-RU" sz="28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00232" y="378619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наст</a:t>
            </a:r>
            <a:endParaRPr lang="ru-RU" sz="28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86512" y="3643314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уста</a:t>
            </a:r>
            <a:endParaRPr lang="ru-RU" sz="28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71604" y="5214950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лесник</a:t>
            </a:r>
            <a:endParaRPr lang="ru-RU" sz="24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15074" y="550070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коран</a:t>
            </a:r>
            <a:endParaRPr lang="ru-RU" sz="2800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pic>
        <p:nvPicPr>
          <p:cNvPr id="5122" name="Picture 2" descr="C:\Documents and Settings\Хозяин\Мои документы\группа №23 на диск\Рисунки\Новенькое\58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6143644"/>
            <a:ext cx="1304929" cy="714356"/>
          </a:xfrm>
          <a:prstGeom prst="rect">
            <a:avLst/>
          </a:prstGeom>
          <a:noFill/>
        </p:spPr>
      </p:pic>
      <p:pic>
        <p:nvPicPr>
          <p:cNvPr id="2" name="Picture 2" descr="C:\Documents and Settings\Хозяин\Мои документы\группа №23 на диск\Рисунки\Новенькое\image054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0"/>
            <a:ext cx="2071702" cy="1000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Берлога, гнездо, хата, юрта, сакля, нора.</a:t>
            </a:r>
          </a:p>
          <a:p>
            <a:r>
              <a:rPr lang="ru-RU" dirty="0" smtClean="0"/>
              <a:t>2. Роза, василек, ромашка, гладиолус, ландыш, астра.</a:t>
            </a:r>
          </a:p>
          <a:p>
            <a:r>
              <a:rPr lang="ru-RU" dirty="0" smtClean="0"/>
              <a:t>3. Чайковский, Брюллов, Перов, Шишкин, Григ, Бах.</a:t>
            </a:r>
          </a:p>
          <a:p>
            <a:r>
              <a:rPr lang="ru-RU" dirty="0" smtClean="0"/>
              <a:t>4. Сирень, дуб, жасмин, береза, клен, смородина.</a:t>
            </a:r>
          </a:p>
          <a:p>
            <a:r>
              <a:rPr lang="ru-RU" dirty="0" smtClean="0"/>
              <a:t>5. Незнайка, Тимур, Чук, </a:t>
            </a:r>
            <a:r>
              <a:rPr lang="ru-RU" dirty="0" err="1" smtClean="0"/>
              <a:t>Шпунтик</a:t>
            </a:r>
            <a:r>
              <a:rPr lang="ru-RU" dirty="0" smtClean="0"/>
              <a:t>, Тюбик, Гек.</a:t>
            </a:r>
          </a:p>
          <a:p>
            <a:r>
              <a:rPr lang="ru-RU" dirty="0" smtClean="0"/>
              <a:t>6. Каша, сено, дело, перо, окно, кино.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86874" cy="85725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6000" dirty="0" smtClean="0"/>
              <a:t> Задание зрителям:</a:t>
            </a:r>
            <a:endParaRPr lang="ru-RU" sz="6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143900" y="6072206"/>
            <a:ext cx="50006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214686"/>
            <a:ext cx="407196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Сирень, смородина, жасмин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1142984"/>
            <a:ext cx="42148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Хата, юрта, сакля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857364"/>
            <a:ext cx="407196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Роза, гладиолус, астра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1857364"/>
            <a:ext cx="421484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Василек, ромашка, ландыш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2571744"/>
            <a:ext cx="407196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Чайковский, Григ, Бах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14876" y="2571744"/>
            <a:ext cx="42148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Брюллов, Перов, Шишкин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1142984"/>
            <a:ext cx="407196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Берлога, гнездо, нора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14876" y="3214686"/>
            <a:ext cx="42148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Дуб, береза, клен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3857628"/>
            <a:ext cx="407196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Незнайка, </a:t>
            </a:r>
            <a:r>
              <a:rPr lang="ru-RU" sz="2000" b="1" dirty="0" err="1" smtClean="0"/>
              <a:t>Шпунтик</a:t>
            </a:r>
            <a:r>
              <a:rPr lang="ru-RU" sz="2000" b="1" dirty="0" smtClean="0"/>
              <a:t>, Тюбик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14876" y="3857628"/>
            <a:ext cx="42148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Тимур, Чук, Гек</a:t>
            </a:r>
            <a:endParaRPr lang="ru-RU" sz="2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8596" y="4500570"/>
            <a:ext cx="407196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Каша, сено, дело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714876" y="4500570"/>
            <a:ext cx="42148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Перо, окно, кино</a:t>
            </a:r>
            <a:endParaRPr lang="ru-RU" sz="2400" b="1" dirty="0"/>
          </a:p>
        </p:txBody>
      </p:sp>
      <p:pic>
        <p:nvPicPr>
          <p:cNvPr id="18" name="Picture 2" descr="C:\Documents and Settings\Хозяин\Мои документы\группа №23 на диск\Рисунки\Новенькое\Незнайка_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5143512"/>
            <a:ext cx="1428760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600" dirty="0" smtClean="0"/>
              <a:t>1. Ель, сосна, липа, кедр.</a:t>
            </a:r>
          </a:p>
          <a:p>
            <a:r>
              <a:rPr lang="ru-RU" sz="3600" dirty="0" smtClean="0"/>
              <a:t>2. Камбала, окунь,  карась, карп.</a:t>
            </a:r>
          </a:p>
          <a:p>
            <a:r>
              <a:rPr lang="ru-RU" sz="3600" dirty="0" smtClean="0"/>
              <a:t>3. Блины, йогурт, хлеб, пирог.</a:t>
            </a:r>
          </a:p>
          <a:p>
            <a:r>
              <a:rPr lang="ru-RU" sz="3600" dirty="0" smtClean="0"/>
              <a:t>4. Осел, Козел, Мартышка, Собака, Мишка.</a:t>
            </a:r>
          </a:p>
          <a:p>
            <a:r>
              <a:rPr lang="ru-RU" sz="3600" dirty="0" smtClean="0"/>
              <a:t>5. Земля, Венера, Луна, Юпитер.</a:t>
            </a:r>
          </a:p>
          <a:p>
            <a:r>
              <a:rPr lang="ru-RU" sz="3600" dirty="0" smtClean="0"/>
              <a:t>6. Скорпион, Рак, Телец, Коза.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858312" cy="80012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sz="4800" b="1" spc="0" dirty="0" smtClean="0">
                <a:ln/>
                <a:solidFill>
                  <a:schemeClr val="accent3"/>
                </a:solidFill>
                <a:effectLst/>
              </a:rPr>
              <a:t>Станция «Лишнее слово»</a:t>
            </a:r>
            <a:endParaRPr lang="ru-RU" sz="4800" b="1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285720" y="6072206"/>
            <a:ext cx="164307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Игра со зрителями</a:t>
            </a:r>
            <a:endParaRPr lang="ru-RU" dirty="0"/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7000892" y="6072206"/>
            <a:ext cx="157163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Возврат к станциям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286116" y="2214554"/>
            <a:ext cx="1500198" cy="642942"/>
          </a:xfrm>
          <a:prstGeom prst="ellipse">
            <a:avLst/>
          </a:prstGeom>
          <a:noFill/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flipV="1">
            <a:off x="3714744" y="1571611"/>
            <a:ext cx="1285884" cy="642940"/>
          </a:xfrm>
          <a:prstGeom prst="ellipse">
            <a:avLst/>
          </a:prstGeom>
          <a:noFill/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flipV="1">
            <a:off x="2786050" y="2786058"/>
            <a:ext cx="1643074" cy="642940"/>
          </a:xfrm>
          <a:prstGeom prst="ellipse">
            <a:avLst/>
          </a:prstGeom>
          <a:noFill/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flipV="1">
            <a:off x="6429388" y="3357562"/>
            <a:ext cx="2000264" cy="785816"/>
          </a:xfrm>
          <a:prstGeom prst="ellipse">
            <a:avLst/>
          </a:prstGeom>
          <a:noFill/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flipV="1">
            <a:off x="4500562" y="4572008"/>
            <a:ext cx="1428760" cy="714378"/>
          </a:xfrm>
          <a:prstGeom prst="ellipse">
            <a:avLst/>
          </a:prstGeom>
          <a:noFill/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flipV="1">
            <a:off x="6000760" y="5214950"/>
            <a:ext cx="1285884" cy="642940"/>
          </a:xfrm>
          <a:prstGeom prst="ellipse">
            <a:avLst/>
          </a:prstGeom>
          <a:noFill/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C:\Documents and Settings\Хозяин\Мои документы\группа №23 на диск\Рисунки\Новенькое\image05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42852"/>
            <a:ext cx="1000132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72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ru-RU" dirty="0" smtClean="0"/>
              <a:t>1. </a:t>
            </a:r>
            <a:r>
              <a:rPr lang="ru-RU" sz="3600" dirty="0" smtClean="0"/>
              <a:t>Роза, гладиолус, василек, нарцисс.</a:t>
            </a:r>
          </a:p>
          <a:p>
            <a:r>
              <a:rPr lang="ru-RU" sz="3600" dirty="0" smtClean="0"/>
              <a:t>3. Женя, Саша, Петя, Валя.</a:t>
            </a:r>
          </a:p>
          <a:p>
            <a:r>
              <a:rPr lang="ru-RU" sz="3600" dirty="0" smtClean="0"/>
              <a:t>4. Он, ты, я, они.</a:t>
            </a:r>
          </a:p>
          <a:p>
            <a:r>
              <a:rPr lang="ru-RU" sz="3600" dirty="0" smtClean="0"/>
              <a:t>5. Тетя, дочь, дядя, мама.</a:t>
            </a:r>
          </a:p>
          <a:p>
            <a:r>
              <a:rPr lang="ru-RU" sz="3600" dirty="0" smtClean="0"/>
              <a:t>6. Пресыщение, премия, преграда, превосходство.</a:t>
            </a:r>
          </a:p>
          <a:p>
            <a:r>
              <a:rPr lang="ru-RU" sz="3600" dirty="0" smtClean="0"/>
              <a:t>7. Киевлянин, минчанин, москвич, эстонец.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52400"/>
            <a:ext cx="8072494" cy="1219200"/>
          </a:xfrm>
        </p:spPr>
        <p:txBody>
          <a:bodyPr>
            <a:normAutofit/>
          </a:bodyPr>
          <a:lstStyle/>
          <a:p>
            <a:pPr algn="ctr"/>
            <a:r>
              <a:rPr lang="ru-RU" sz="6600" u="sng" dirty="0" smtClean="0"/>
              <a:t>Задание зрителям:</a:t>
            </a:r>
            <a:endParaRPr lang="ru-RU" sz="66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8143900" y="6072206"/>
            <a:ext cx="50006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429124" y="1500174"/>
            <a:ext cx="1714512" cy="500066"/>
          </a:xfrm>
          <a:prstGeom prst="flowChartAlternateProcess">
            <a:avLst/>
          </a:prstGeom>
          <a:noFill/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786182" y="2071678"/>
            <a:ext cx="1143008" cy="500066"/>
          </a:xfrm>
          <a:prstGeom prst="flowChartAlternateProcess">
            <a:avLst/>
          </a:prstGeom>
          <a:noFill/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143240" y="2714620"/>
            <a:ext cx="928694" cy="428628"/>
          </a:xfrm>
          <a:prstGeom prst="flowChartAlternateProcess">
            <a:avLst/>
          </a:prstGeom>
          <a:noFill/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428992" y="3286124"/>
            <a:ext cx="1143008" cy="500066"/>
          </a:xfrm>
          <a:prstGeom prst="flowChartAlternateProcess">
            <a:avLst/>
          </a:prstGeom>
          <a:noFill/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3929058" y="3857628"/>
            <a:ext cx="1714512" cy="500066"/>
          </a:xfrm>
          <a:prstGeom prst="flowChartAlternateProcess">
            <a:avLst/>
          </a:prstGeom>
          <a:noFill/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714348" y="5429264"/>
            <a:ext cx="1785950" cy="571504"/>
          </a:xfrm>
          <a:prstGeom prst="flowChartAlternateProcess">
            <a:avLst/>
          </a:prstGeom>
          <a:noFill/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4" descr="C:\Documents and Settings\Хозяин\Мои документы\группа №23 на диск\Рисунки\Новенькое\сов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368" y="142853"/>
            <a:ext cx="1062607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ru-RU" sz="4400" spc="0" dirty="0" smtClean="0">
                <a:ln w="18415" cmpd="sng">
                  <a:solidFill>
                    <a:srgbClr xmlns:mc="http://schemas.openxmlformats.org/markup-compatibility/2006" xmlns:a14="http://schemas.microsoft.com/office/drawing/2010/main" val="FFFFFF" mc:Ignorable=""/>
                  </a:solidFill>
                  <a:prstDash val="solid"/>
                </a:ln>
                <a:solidFill>
                  <a:srgbClr xmlns:mc="http://schemas.openxmlformats.org/markup-compatibility/2006" xmlns:a14="http://schemas.microsoft.com/office/drawing/2010/main" val="FFFFFF" mc:Ignorable=""/>
                </a:solidFill>
                <a:effectLst>
                  <a:outerShdw blurRad="63500" dir="3600000" algn="tl" rotWithShape="0">
                    <a:srgbClr xmlns:mc="http://schemas.openxmlformats.org/markup-compatibility/2006" xmlns:a14="http://schemas.microsoft.com/office/drawing/2010/main" val="000000" mc:Ignorable="">
                      <a:alpha val="70000"/>
                    </a:srgbClr>
                  </a:outerShdw>
                </a:effectLst>
              </a:rPr>
              <a:t>Станция «Собери пословицу»</a:t>
            </a:r>
            <a:endParaRPr lang="ru-RU" sz="4400" spc="0" dirty="0">
              <a:ln w="18415" cmpd="sng">
                <a:solidFill>
                  <a:srgbClr xmlns:mc="http://schemas.openxmlformats.org/markup-compatibility/2006" xmlns:a14="http://schemas.microsoft.com/office/drawing/2010/main" val="FFFFFF" mc:Ignorable=""/>
                </a:solidFill>
                <a:prstDash val="solid"/>
              </a:ln>
              <a:solidFill>
                <a:srgbClr xmlns:mc="http://schemas.openxmlformats.org/markup-compatibility/2006" xmlns:a14="http://schemas.microsoft.com/office/drawing/2010/main" val="FFFFFF" mc:Ignorable=""/>
              </a:solidFill>
              <a:effectLst>
                <a:outerShdw blurRad="63500" dir="3600000" algn="tl" rotWithShape="0">
                  <a:srgbClr xmlns:mc="http://schemas.openxmlformats.org/markup-compatibility/2006" xmlns:a14="http://schemas.microsoft.com/office/drawing/2010/main" val="000000" mc:Ignorable="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285720" y="6357958"/>
            <a:ext cx="2143140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Игра со зрителями</a:t>
            </a:r>
            <a:endParaRPr lang="ru-RU" sz="1600" dirty="0"/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6715140" y="6357958"/>
            <a:ext cx="2143140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Возврат к станциям</a:t>
            </a:r>
            <a:endParaRPr lang="ru-RU" sz="16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72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928670"/>
            <a:ext cx="407196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Человек без Родины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4282" y="5214950"/>
            <a:ext cx="400052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Каков мастер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1500174"/>
            <a:ext cx="400052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За правое дело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2071678"/>
            <a:ext cx="400052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Красна птица </a:t>
            </a:r>
            <a:r>
              <a:rPr lang="ru-RU" sz="2800" dirty="0" err="1" smtClean="0"/>
              <a:t>перьем</a:t>
            </a:r>
            <a:endParaRPr lang="ru-RU" sz="2800" dirty="0" smtClean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282" y="2571744"/>
            <a:ext cx="4000528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Труд человека кормит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282" y="3000372"/>
            <a:ext cx="400052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Скучен день до вечера</a:t>
            </a:r>
            <a:endParaRPr lang="ru-RU" sz="2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4282" y="3571876"/>
            <a:ext cx="400052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Не надобен и клад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4282" y="4714884"/>
            <a:ext cx="400052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Родного языка не знать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282" y="5643578"/>
            <a:ext cx="400052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Смотри дерево в плодах</a:t>
            </a:r>
            <a:endParaRPr lang="ru-RU" sz="24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4282" y="4143380"/>
            <a:ext cx="400052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Кто грамоте горазд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357686" y="2571744"/>
            <a:ext cx="457203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такова и работа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357686" y="2071678"/>
            <a:ext cx="457203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 лень портит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357686" y="3571876"/>
            <a:ext cx="457203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стой смело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357686" y="1500174"/>
            <a:ext cx="457203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 человека в делах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357686" y="928670"/>
            <a:ext cx="457203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коли делать нечего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357686" y="3000372"/>
            <a:ext cx="457203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соловей без песни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357686" y="4143380"/>
            <a:ext cx="457203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 человек уменьем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357686" y="4714884"/>
            <a:ext cx="455773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коли в семье лад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357686" y="5214950"/>
            <a:ext cx="457203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тому не пропасть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357686" y="5643578"/>
            <a:ext cx="457203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света белого не видеть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231 L -0.00607 -0.29671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15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5236E-6 L 1.38889E-6 0.30412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85754E-6 L -0.00607 -0.29024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145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9371 " pathEditMode="relative" ptsTypes="AA">
                                      <p:cBhvr>
                                        <p:cTn id="9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30411 " pathEditMode="relative" ptsTypes="AA">
                                      <p:cBhvr>
                                        <p:cTn id="9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0278 L 4.16667E-6 0.30689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629 " pathEditMode="relative" ptsTypes="AA">
                                      <p:cBhvr>
                                        <p:cTn id="10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4121 " pathEditMode="relative" ptsTypes="AA">
                                      <p:cBhvr>
                                        <p:cTn id="10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575 " pathEditMode="relative" ptsTypes="AA">
                                      <p:cBhvr>
                                        <p:cTn id="1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6161 " pathEditMode="relative" ptsTypes="AA">
                                      <p:cBhvr>
                                        <p:cTn id="1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686 " pathEditMode="relative" ptsTypes="AA">
                                      <p:cBhvr>
                                        <p:cTn id="11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38807 " pathEditMode="relative" ptsTypes="AA">
                                      <p:cBhvr>
                                        <p:cTn id="1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2581 " pathEditMode="relative" ptsTypes="AA">
                                      <p:cBhvr>
                                        <p:cTn id="12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60846 " pathEditMode="relative" ptsTypes="AA">
                                      <p:cBhvr>
                                        <p:cTn id="1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1" grpId="0" animBg="1"/>
      <p:bldP spid="21" grpId="1" animBg="1"/>
      <p:bldP spid="21" grpId="2" animBg="1"/>
      <p:bldP spid="21" grpId="3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444D26" mc:Ignorable=""/>
      </a:dk2>
      <a:lt2>
        <a:srgbClr xmlns:mc="http://schemas.openxmlformats.org/markup-compatibility/2006" xmlns:a14="http://schemas.microsoft.com/office/drawing/2010/main" val="FEFAC9" mc:Ignorable=""/>
      </a:lt2>
      <a:accent1>
        <a:srgbClr xmlns:mc="http://schemas.openxmlformats.org/markup-compatibility/2006" xmlns:a14="http://schemas.microsoft.com/office/drawing/2010/main" val="A5B592" mc:Ignorable=""/>
      </a:accent1>
      <a:accent2>
        <a:srgbClr xmlns:mc="http://schemas.openxmlformats.org/markup-compatibility/2006" xmlns:a14="http://schemas.microsoft.com/office/drawing/2010/main" val="F3A447" mc:Ignorable=""/>
      </a:accent2>
      <a:accent3>
        <a:srgbClr xmlns:mc="http://schemas.openxmlformats.org/markup-compatibility/2006" xmlns:a14="http://schemas.microsoft.com/office/drawing/2010/main" val="E7BC29" mc:Ignorable=""/>
      </a:accent3>
      <a:accent4>
        <a:srgbClr xmlns:mc="http://schemas.openxmlformats.org/markup-compatibility/2006" xmlns:a14="http://schemas.microsoft.com/office/drawing/2010/main" val="D092A7" mc:Ignorable=""/>
      </a:accent4>
      <a:accent5>
        <a:srgbClr xmlns:mc="http://schemas.openxmlformats.org/markup-compatibility/2006" xmlns:a14="http://schemas.microsoft.com/office/drawing/2010/main" val="9C85C0" mc:Ignorable=""/>
      </a:accent5>
      <a:accent6>
        <a:srgbClr xmlns:mc="http://schemas.openxmlformats.org/markup-compatibility/2006" xmlns:a14="http://schemas.microsoft.com/office/drawing/2010/main" val="809EC2" mc:Ignorable=""/>
      </a:accent6>
      <a:hlink>
        <a:srgbClr xmlns:mc="http://schemas.openxmlformats.org/markup-compatibility/2006" xmlns:a14="http://schemas.microsoft.com/office/drawing/2010/main" val="8E58B6" mc:Ignorable=""/>
      </a:hlink>
      <a:folHlink>
        <a:srgbClr xmlns:mc="http://schemas.openxmlformats.org/markup-compatibility/2006" xmlns:a14="http://schemas.microsoft.com/office/drawing/2010/main" val="7F6F6F" mc:Ignorable="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xmlns:mc="http://schemas.openxmlformats.org/markup-compatibility/2006" xmlns:a14="http://schemas.microsoft.com/office/drawing/2010/main" val="000000" mc:Ignorable="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xmlns:mc="http://schemas.openxmlformats.org/markup-compatibility/2006" xmlns:a14="http://schemas.microsoft.com/office/drawing/2010/main" val="000000" mc:Ignorable="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xmlns:mc="http://schemas.openxmlformats.org/markup-compatibility/2006" xmlns:a14="http://schemas.microsoft.com/office/drawing/2010/main" val="000000" mc:Ignorable="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559</TotalTime>
  <Words>625</Words>
  <Application>Microsoft Office PowerPoint</Application>
  <PresentationFormat>Экран (4:3)</PresentationFormat>
  <Paragraphs>140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«Путешествие  по Лингвистике» </vt:lpstr>
      <vt:lpstr>Презентация PowerPoint</vt:lpstr>
      <vt:lpstr>Станция «Цепочка слов»</vt:lpstr>
      <vt:lpstr>Задание зрителям:</vt:lpstr>
      <vt:lpstr>Станция «Отгадай слово»</vt:lpstr>
      <vt:lpstr>  Задание зрителям:</vt:lpstr>
      <vt:lpstr>Станция «Лишнее слово»</vt:lpstr>
      <vt:lpstr>Задание зрителям:</vt:lpstr>
      <vt:lpstr>Станция «Собери пословицу»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«Путешествие по Лингвистике» </dc:title>
  <dc:creator>Хозяин</dc:creator>
  <cp:lastModifiedBy>Сергей</cp:lastModifiedBy>
  <cp:revision>63</cp:revision>
  <dcterms:created xsi:type="dcterms:W3CDTF">2010-04-06T15:16:14Z</dcterms:created>
  <dcterms:modified xsi:type="dcterms:W3CDTF">2015-08-03T13:35:32Z</dcterms:modified>
</cp:coreProperties>
</file>