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58" r:id="rId4"/>
    <p:sldId id="259" r:id="rId5"/>
    <p:sldId id="303" r:id="rId6"/>
    <p:sldId id="261" r:id="rId7"/>
    <p:sldId id="262" r:id="rId8"/>
    <p:sldId id="264" r:id="rId9"/>
    <p:sldId id="267" r:id="rId10"/>
    <p:sldId id="268" r:id="rId11"/>
    <p:sldId id="270" r:id="rId12"/>
    <p:sldId id="271" r:id="rId13"/>
    <p:sldId id="273" r:id="rId14"/>
    <p:sldId id="274" r:id="rId15"/>
    <p:sldId id="276" r:id="rId16"/>
    <p:sldId id="277" r:id="rId17"/>
    <p:sldId id="279" r:id="rId18"/>
    <p:sldId id="284" r:id="rId19"/>
    <p:sldId id="281" r:id="rId20"/>
    <p:sldId id="282" r:id="rId21"/>
    <p:sldId id="283" r:id="rId22"/>
    <p:sldId id="286" r:id="rId23"/>
    <p:sldId id="287" r:id="rId24"/>
    <p:sldId id="289" r:id="rId25"/>
    <p:sldId id="291" r:id="rId26"/>
    <p:sldId id="293" r:id="rId27"/>
    <p:sldId id="295" r:id="rId28"/>
    <p:sldId id="297" r:id="rId29"/>
    <p:sldId id="299" r:id="rId30"/>
    <p:sldId id="300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33CC33"/>
    <a:srgbClr val="FF6600"/>
    <a:srgbClr val="000066"/>
    <a:srgbClr val="FFFFCC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84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5B86C5-28E8-403E-9DF4-2CE1B5BCDD0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A70EC6A-414D-4707-A164-5356E16FA09D}">
      <dgm:prSet phldrT="[Текст]" phldr="1"/>
      <dgm:spPr/>
      <dgm:t>
        <a:bodyPr/>
        <a:lstStyle/>
        <a:p>
          <a:endParaRPr lang="ru-RU" dirty="0"/>
        </a:p>
      </dgm:t>
    </dgm:pt>
    <dgm:pt modelId="{F9DB30E5-F0A4-4D85-B543-23A3876E4FEE}" type="parTrans" cxnId="{6490DDF0-ADB5-408F-B5BD-609E01300066}">
      <dgm:prSet/>
      <dgm:spPr/>
      <dgm:t>
        <a:bodyPr/>
        <a:lstStyle/>
        <a:p>
          <a:endParaRPr lang="ru-RU"/>
        </a:p>
      </dgm:t>
    </dgm:pt>
    <dgm:pt modelId="{FB537353-E16D-40A9-AFE5-5446A8CEDC41}" type="sibTrans" cxnId="{6490DDF0-ADB5-408F-B5BD-609E01300066}">
      <dgm:prSet/>
      <dgm:spPr/>
      <dgm:t>
        <a:bodyPr/>
        <a:lstStyle/>
        <a:p>
          <a:endParaRPr lang="ru-RU"/>
        </a:p>
      </dgm:t>
    </dgm:pt>
    <dgm:pt modelId="{5D57AB39-1706-41C1-92DF-36C303DC91A4}">
      <dgm:prSet phldrT="[Текст]"/>
      <dgm:spPr/>
      <dgm:t>
        <a:bodyPr/>
        <a:lstStyle/>
        <a:p>
          <a:r>
            <a:rPr lang="ru-RU" dirty="0" smtClean="0"/>
            <a:t>обеспечивают учащемуся возможность самостоятельно осуществлять деятельность учения, ставить учебные цели, искать и использовать необходимые средства и способы их достижения, уметь контролировать и оценивать учебную деятельность и ее результаты</a:t>
          </a:r>
          <a:endParaRPr lang="ru-RU" dirty="0"/>
        </a:p>
      </dgm:t>
    </dgm:pt>
    <dgm:pt modelId="{ED4EA6F9-0FB7-4E50-8CC3-DCEA5521CF81}" type="parTrans" cxnId="{E37A3E15-21A8-45AE-9AD0-31B9E6ACB5E5}">
      <dgm:prSet/>
      <dgm:spPr/>
      <dgm:t>
        <a:bodyPr/>
        <a:lstStyle/>
        <a:p>
          <a:endParaRPr lang="ru-RU"/>
        </a:p>
      </dgm:t>
    </dgm:pt>
    <dgm:pt modelId="{AABC3421-4751-4281-A1F7-617318AF4305}" type="sibTrans" cxnId="{E37A3E15-21A8-45AE-9AD0-31B9E6ACB5E5}">
      <dgm:prSet/>
      <dgm:spPr/>
      <dgm:t>
        <a:bodyPr/>
        <a:lstStyle/>
        <a:p>
          <a:endParaRPr lang="ru-RU"/>
        </a:p>
      </dgm:t>
    </dgm:pt>
    <dgm:pt modelId="{941A5893-5F26-4BD2-A268-834771F662DF}">
      <dgm:prSet phldrT="[Текст]" phldr="1"/>
      <dgm:spPr/>
      <dgm:t>
        <a:bodyPr/>
        <a:lstStyle/>
        <a:p>
          <a:endParaRPr lang="ru-RU"/>
        </a:p>
      </dgm:t>
    </dgm:pt>
    <dgm:pt modelId="{B07D2699-BCC8-4EC6-91DA-AE332A1E64FA}" type="parTrans" cxnId="{61E86FA4-3DF1-44A2-BF75-5AA16CAB694B}">
      <dgm:prSet/>
      <dgm:spPr/>
      <dgm:t>
        <a:bodyPr/>
        <a:lstStyle/>
        <a:p>
          <a:endParaRPr lang="ru-RU"/>
        </a:p>
      </dgm:t>
    </dgm:pt>
    <dgm:pt modelId="{303BB973-8E59-49A6-8827-5D71BF95940F}" type="sibTrans" cxnId="{61E86FA4-3DF1-44A2-BF75-5AA16CAB694B}">
      <dgm:prSet/>
      <dgm:spPr/>
      <dgm:t>
        <a:bodyPr/>
        <a:lstStyle/>
        <a:p>
          <a:endParaRPr lang="ru-RU"/>
        </a:p>
      </dgm:t>
    </dgm:pt>
    <dgm:pt modelId="{AF0F619E-ADC3-42F0-82B5-1B51DACD462E}">
      <dgm:prSet phldrT="[Текст]"/>
      <dgm:spPr/>
      <dgm:t>
        <a:bodyPr/>
        <a:lstStyle/>
        <a:p>
          <a:r>
            <a:rPr lang="ru-RU" dirty="0" smtClean="0"/>
            <a:t>создают условия развития личности и ее самореализации на основе «умения учиться» и сотрудничать со взрослыми и сверстниками. Умение учиться во взрослой жизни обеспечивает личности готовность к непрерывному образованию, высокую социальную и профессиональную мобильность</a:t>
          </a:r>
          <a:endParaRPr lang="ru-RU" dirty="0"/>
        </a:p>
      </dgm:t>
    </dgm:pt>
    <dgm:pt modelId="{F643F87C-0789-4423-BA71-7224839E2EE6}" type="parTrans" cxnId="{2044BEE2-170A-46BB-B0B6-DDDBB73C5594}">
      <dgm:prSet/>
      <dgm:spPr/>
      <dgm:t>
        <a:bodyPr/>
        <a:lstStyle/>
        <a:p>
          <a:endParaRPr lang="ru-RU"/>
        </a:p>
      </dgm:t>
    </dgm:pt>
    <dgm:pt modelId="{3371FFF1-1685-4699-895B-F5B072A30DC6}" type="sibTrans" cxnId="{2044BEE2-170A-46BB-B0B6-DDDBB73C5594}">
      <dgm:prSet/>
      <dgm:spPr/>
      <dgm:t>
        <a:bodyPr/>
        <a:lstStyle/>
        <a:p>
          <a:endParaRPr lang="ru-RU"/>
        </a:p>
      </dgm:t>
    </dgm:pt>
    <dgm:pt modelId="{0EFD1333-6E3F-4C05-AC14-C6984F5630BA}">
      <dgm:prSet phldrT="[Текст]" phldr="1"/>
      <dgm:spPr/>
      <dgm:t>
        <a:bodyPr/>
        <a:lstStyle/>
        <a:p>
          <a:endParaRPr lang="ru-RU"/>
        </a:p>
      </dgm:t>
    </dgm:pt>
    <dgm:pt modelId="{6940AB6C-2151-4C72-A1D4-70315AE159F1}" type="parTrans" cxnId="{4C43BB33-1BEE-4294-B72F-02CDB084C685}">
      <dgm:prSet/>
      <dgm:spPr/>
      <dgm:t>
        <a:bodyPr/>
        <a:lstStyle/>
        <a:p>
          <a:endParaRPr lang="ru-RU"/>
        </a:p>
      </dgm:t>
    </dgm:pt>
    <dgm:pt modelId="{40319755-DD96-4758-A3C4-CEE3E51B9E14}" type="sibTrans" cxnId="{4C43BB33-1BEE-4294-B72F-02CDB084C685}">
      <dgm:prSet/>
      <dgm:spPr/>
      <dgm:t>
        <a:bodyPr/>
        <a:lstStyle/>
        <a:p>
          <a:endParaRPr lang="ru-RU"/>
        </a:p>
      </dgm:t>
    </dgm:pt>
    <dgm:pt modelId="{2BC9BCDC-2CE5-415D-9F13-4B990C037077}">
      <dgm:prSet phldrT="[Текст]"/>
      <dgm:spPr/>
      <dgm:t>
        <a:bodyPr/>
        <a:lstStyle/>
        <a:p>
          <a:r>
            <a:rPr lang="ru-RU" dirty="0" smtClean="0"/>
            <a:t>обеспечивают успешное усвоение знаний, умений и навыков, формирование картины мира, компетентностей в любой предметной области познания</a:t>
          </a:r>
          <a:endParaRPr lang="ru-RU" dirty="0"/>
        </a:p>
      </dgm:t>
    </dgm:pt>
    <dgm:pt modelId="{1C8E7026-408B-478B-AC2B-F5FC6B6F1BCD}" type="parTrans" cxnId="{3104EAAA-A899-4281-AD45-72694F81EC44}">
      <dgm:prSet/>
      <dgm:spPr/>
      <dgm:t>
        <a:bodyPr/>
        <a:lstStyle/>
        <a:p>
          <a:endParaRPr lang="ru-RU"/>
        </a:p>
      </dgm:t>
    </dgm:pt>
    <dgm:pt modelId="{4AEFFF5D-DCF7-452E-9DD0-6E1712AA447C}" type="sibTrans" cxnId="{3104EAAA-A899-4281-AD45-72694F81EC44}">
      <dgm:prSet/>
      <dgm:spPr/>
      <dgm:t>
        <a:bodyPr/>
        <a:lstStyle/>
        <a:p>
          <a:endParaRPr lang="ru-RU"/>
        </a:p>
      </dgm:t>
    </dgm:pt>
    <dgm:pt modelId="{D8FD9DD2-3F18-41B0-8652-F1D39A4242D8}">
      <dgm:prSet/>
      <dgm:spPr/>
      <dgm:t>
        <a:bodyPr/>
        <a:lstStyle/>
        <a:p>
          <a:endParaRPr lang="ru-RU" dirty="0"/>
        </a:p>
      </dgm:t>
    </dgm:pt>
    <dgm:pt modelId="{F577ECB0-B5C5-41A5-BB2B-DB3CA96A22F6}" type="parTrans" cxnId="{175E1228-BA1A-4AF8-9141-8FB26412DC36}">
      <dgm:prSet/>
      <dgm:spPr/>
      <dgm:t>
        <a:bodyPr/>
        <a:lstStyle/>
        <a:p>
          <a:endParaRPr lang="ru-RU"/>
        </a:p>
      </dgm:t>
    </dgm:pt>
    <dgm:pt modelId="{7ABA2EA2-7804-40B4-8270-5852E4E54CE9}" type="sibTrans" cxnId="{175E1228-BA1A-4AF8-9141-8FB26412DC36}">
      <dgm:prSet/>
      <dgm:spPr/>
      <dgm:t>
        <a:bodyPr/>
        <a:lstStyle/>
        <a:p>
          <a:endParaRPr lang="ru-RU"/>
        </a:p>
      </dgm:t>
    </dgm:pt>
    <dgm:pt modelId="{2F54E0A8-E712-46E8-BD06-68EF1DC83775}" type="pres">
      <dgm:prSet presAssocID="{B35B86C5-28E8-403E-9DF4-2CE1B5BCDD0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C7111A-649E-4D21-B994-8391B947B679}" type="pres">
      <dgm:prSet presAssocID="{6A70EC6A-414D-4707-A164-5356E16FA09D}" presName="composite" presStyleCnt="0"/>
      <dgm:spPr/>
    </dgm:pt>
    <dgm:pt modelId="{2FEA731B-C8B6-4F12-90B0-33974CCE4244}" type="pres">
      <dgm:prSet presAssocID="{6A70EC6A-414D-4707-A164-5356E16FA09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8CB032-40AF-4963-BADA-15FCD320E084}" type="pres">
      <dgm:prSet presAssocID="{6A70EC6A-414D-4707-A164-5356E16FA09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17435-B4EE-46E4-899D-46FF340D6077}" type="pres">
      <dgm:prSet presAssocID="{FB537353-E16D-40A9-AFE5-5446A8CEDC41}" presName="sp" presStyleCnt="0"/>
      <dgm:spPr/>
    </dgm:pt>
    <dgm:pt modelId="{E87E49F3-0403-43A1-916C-287C7BAB1F9F}" type="pres">
      <dgm:prSet presAssocID="{941A5893-5F26-4BD2-A268-834771F662DF}" presName="composite" presStyleCnt="0"/>
      <dgm:spPr/>
    </dgm:pt>
    <dgm:pt modelId="{9DA65DF0-1645-407D-9FF7-22D8FA309FF5}" type="pres">
      <dgm:prSet presAssocID="{941A5893-5F26-4BD2-A268-834771F662D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1B4F77-ECED-4BBC-9206-77E5D127F861}" type="pres">
      <dgm:prSet presAssocID="{941A5893-5F26-4BD2-A268-834771F662D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88F393-9B13-485F-A7FC-C1B550AD74D6}" type="pres">
      <dgm:prSet presAssocID="{303BB973-8E59-49A6-8827-5D71BF95940F}" presName="sp" presStyleCnt="0"/>
      <dgm:spPr/>
    </dgm:pt>
    <dgm:pt modelId="{5364A751-8864-4C5C-A9BE-14050FF06525}" type="pres">
      <dgm:prSet presAssocID="{0EFD1333-6E3F-4C05-AC14-C6984F5630BA}" presName="composite" presStyleCnt="0"/>
      <dgm:spPr/>
    </dgm:pt>
    <dgm:pt modelId="{698CE585-DB01-4ED5-B8DD-68B01CE32645}" type="pres">
      <dgm:prSet presAssocID="{0EFD1333-6E3F-4C05-AC14-C6984F5630B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9633F0-029C-40E8-B543-8469E85FFDD3}" type="pres">
      <dgm:prSet presAssocID="{0EFD1333-6E3F-4C05-AC14-C6984F5630B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90DDF0-ADB5-408F-B5BD-609E01300066}" srcId="{B35B86C5-28E8-403E-9DF4-2CE1B5BCDD06}" destId="{6A70EC6A-414D-4707-A164-5356E16FA09D}" srcOrd="0" destOrd="0" parTransId="{F9DB30E5-F0A4-4D85-B543-23A3876E4FEE}" sibTransId="{FB537353-E16D-40A9-AFE5-5446A8CEDC41}"/>
    <dgm:cxn modelId="{B62E457A-EEFE-4F09-AAE3-A3EE0D66ADE5}" type="presOf" srcId="{6A70EC6A-414D-4707-A164-5356E16FA09D}" destId="{2FEA731B-C8B6-4F12-90B0-33974CCE4244}" srcOrd="0" destOrd="0" presId="urn:microsoft.com/office/officeart/2005/8/layout/chevron2"/>
    <dgm:cxn modelId="{4D290C2E-C32F-4B57-9397-DC16654294C4}" type="presOf" srcId="{5D57AB39-1706-41C1-92DF-36C303DC91A4}" destId="{458CB032-40AF-4963-BADA-15FCD320E084}" srcOrd="0" destOrd="0" presId="urn:microsoft.com/office/officeart/2005/8/layout/chevron2"/>
    <dgm:cxn modelId="{3104EAAA-A899-4281-AD45-72694F81EC44}" srcId="{0EFD1333-6E3F-4C05-AC14-C6984F5630BA}" destId="{2BC9BCDC-2CE5-415D-9F13-4B990C037077}" srcOrd="0" destOrd="0" parTransId="{1C8E7026-408B-478B-AC2B-F5FC6B6F1BCD}" sibTransId="{4AEFFF5D-DCF7-452E-9DD0-6E1712AA447C}"/>
    <dgm:cxn modelId="{2044BEE2-170A-46BB-B0B6-DDDBB73C5594}" srcId="{941A5893-5F26-4BD2-A268-834771F662DF}" destId="{AF0F619E-ADC3-42F0-82B5-1B51DACD462E}" srcOrd="0" destOrd="0" parTransId="{F643F87C-0789-4423-BA71-7224839E2EE6}" sibTransId="{3371FFF1-1685-4699-895B-F5B072A30DC6}"/>
    <dgm:cxn modelId="{175E1228-BA1A-4AF8-9141-8FB26412DC36}" srcId="{0EFD1333-6E3F-4C05-AC14-C6984F5630BA}" destId="{D8FD9DD2-3F18-41B0-8652-F1D39A4242D8}" srcOrd="1" destOrd="0" parTransId="{F577ECB0-B5C5-41A5-BB2B-DB3CA96A22F6}" sibTransId="{7ABA2EA2-7804-40B4-8270-5852E4E54CE9}"/>
    <dgm:cxn modelId="{0CFCEC20-2493-45DA-9C2D-68D0771DC8D7}" type="presOf" srcId="{2BC9BCDC-2CE5-415D-9F13-4B990C037077}" destId="{5B9633F0-029C-40E8-B543-8469E85FFDD3}" srcOrd="0" destOrd="0" presId="urn:microsoft.com/office/officeart/2005/8/layout/chevron2"/>
    <dgm:cxn modelId="{2E833E30-4FE1-48F7-AB92-908D904B0EB4}" type="presOf" srcId="{AF0F619E-ADC3-42F0-82B5-1B51DACD462E}" destId="{B51B4F77-ECED-4BBC-9206-77E5D127F861}" srcOrd="0" destOrd="0" presId="urn:microsoft.com/office/officeart/2005/8/layout/chevron2"/>
    <dgm:cxn modelId="{E37A3E15-21A8-45AE-9AD0-31B9E6ACB5E5}" srcId="{6A70EC6A-414D-4707-A164-5356E16FA09D}" destId="{5D57AB39-1706-41C1-92DF-36C303DC91A4}" srcOrd="0" destOrd="0" parTransId="{ED4EA6F9-0FB7-4E50-8CC3-DCEA5521CF81}" sibTransId="{AABC3421-4751-4281-A1F7-617318AF4305}"/>
    <dgm:cxn modelId="{FA3525CA-F85D-4D30-8963-D661E54F34F5}" type="presOf" srcId="{941A5893-5F26-4BD2-A268-834771F662DF}" destId="{9DA65DF0-1645-407D-9FF7-22D8FA309FF5}" srcOrd="0" destOrd="0" presId="urn:microsoft.com/office/officeart/2005/8/layout/chevron2"/>
    <dgm:cxn modelId="{61E86FA4-3DF1-44A2-BF75-5AA16CAB694B}" srcId="{B35B86C5-28E8-403E-9DF4-2CE1B5BCDD06}" destId="{941A5893-5F26-4BD2-A268-834771F662DF}" srcOrd="1" destOrd="0" parTransId="{B07D2699-BCC8-4EC6-91DA-AE332A1E64FA}" sibTransId="{303BB973-8E59-49A6-8827-5D71BF95940F}"/>
    <dgm:cxn modelId="{B099FB48-89B4-443A-9F30-26C0F0CE72E7}" type="presOf" srcId="{0EFD1333-6E3F-4C05-AC14-C6984F5630BA}" destId="{698CE585-DB01-4ED5-B8DD-68B01CE32645}" srcOrd="0" destOrd="0" presId="urn:microsoft.com/office/officeart/2005/8/layout/chevron2"/>
    <dgm:cxn modelId="{E5C27923-D706-49FC-900D-D2195BAA395F}" type="presOf" srcId="{D8FD9DD2-3F18-41B0-8652-F1D39A4242D8}" destId="{5B9633F0-029C-40E8-B543-8469E85FFDD3}" srcOrd="0" destOrd="1" presId="urn:microsoft.com/office/officeart/2005/8/layout/chevron2"/>
    <dgm:cxn modelId="{ED77F139-DB34-415D-9978-BE1545E5DB6A}" type="presOf" srcId="{B35B86C5-28E8-403E-9DF4-2CE1B5BCDD06}" destId="{2F54E0A8-E712-46E8-BD06-68EF1DC83775}" srcOrd="0" destOrd="0" presId="urn:microsoft.com/office/officeart/2005/8/layout/chevron2"/>
    <dgm:cxn modelId="{4C43BB33-1BEE-4294-B72F-02CDB084C685}" srcId="{B35B86C5-28E8-403E-9DF4-2CE1B5BCDD06}" destId="{0EFD1333-6E3F-4C05-AC14-C6984F5630BA}" srcOrd="2" destOrd="0" parTransId="{6940AB6C-2151-4C72-A1D4-70315AE159F1}" sibTransId="{40319755-DD96-4758-A3C4-CEE3E51B9E14}"/>
    <dgm:cxn modelId="{C5DD1CA3-DE11-476A-870E-6A2CCCF284C6}" type="presParOf" srcId="{2F54E0A8-E712-46E8-BD06-68EF1DC83775}" destId="{ABC7111A-649E-4D21-B994-8391B947B679}" srcOrd="0" destOrd="0" presId="urn:microsoft.com/office/officeart/2005/8/layout/chevron2"/>
    <dgm:cxn modelId="{6D072CC0-3BD2-455B-9A24-0C95748E74CB}" type="presParOf" srcId="{ABC7111A-649E-4D21-B994-8391B947B679}" destId="{2FEA731B-C8B6-4F12-90B0-33974CCE4244}" srcOrd="0" destOrd="0" presId="urn:microsoft.com/office/officeart/2005/8/layout/chevron2"/>
    <dgm:cxn modelId="{44DD2478-7C9D-4DD3-8017-C312E80F456B}" type="presParOf" srcId="{ABC7111A-649E-4D21-B994-8391B947B679}" destId="{458CB032-40AF-4963-BADA-15FCD320E084}" srcOrd="1" destOrd="0" presId="urn:microsoft.com/office/officeart/2005/8/layout/chevron2"/>
    <dgm:cxn modelId="{CE4BEC14-2FA9-4460-9B08-B84FBA23CAB1}" type="presParOf" srcId="{2F54E0A8-E712-46E8-BD06-68EF1DC83775}" destId="{24717435-B4EE-46E4-899D-46FF340D6077}" srcOrd="1" destOrd="0" presId="urn:microsoft.com/office/officeart/2005/8/layout/chevron2"/>
    <dgm:cxn modelId="{B87CE445-E9B7-4B2B-AA8F-57C9B8C21E81}" type="presParOf" srcId="{2F54E0A8-E712-46E8-BD06-68EF1DC83775}" destId="{E87E49F3-0403-43A1-916C-287C7BAB1F9F}" srcOrd="2" destOrd="0" presId="urn:microsoft.com/office/officeart/2005/8/layout/chevron2"/>
    <dgm:cxn modelId="{DF5750EF-F1D6-4A11-B333-1C305257D4EE}" type="presParOf" srcId="{E87E49F3-0403-43A1-916C-287C7BAB1F9F}" destId="{9DA65DF0-1645-407D-9FF7-22D8FA309FF5}" srcOrd="0" destOrd="0" presId="urn:microsoft.com/office/officeart/2005/8/layout/chevron2"/>
    <dgm:cxn modelId="{92B5C7D3-8D8A-4F49-9A95-04F337545AEF}" type="presParOf" srcId="{E87E49F3-0403-43A1-916C-287C7BAB1F9F}" destId="{B51B4F77-ECED-4BBC-9206-77E5D127F861}" srcOrd="1" destOrd="0" presId="urn:microsoft.com/office/officeart/2005/8/layout/chevron2"/>
    <dgm:cxn modelId="{993E1880-E7DD-4D2E-BC0C-E64C9D46970C}" type="presParOf" srcId="{2F54E0A8-E712-46E8-BD06-68EF1DC83775}" destId="{F488F393-9B13-485F-A7FC-C1B550AD74D6}" srcOrd="3" destOrd="0" presId="urn:microsoft.com/office/officeart/2005/8/layout/chevron2"/>
    <dgm:cxn modelId="{7585AD02-D686-433D-B168-5104A7974377}" type="presParOf" srcId="{2F54E0A8-E712-46E8-BD06-68EF1DC83775}" destId="{5364A751-8864-4C5C-A9BE-14050FF06525}" srcOrd="4" destOrd="0" presId="urn:microsoft.com/office/officeart/2005/8/layout/chevron2"/>
    <dgm:cxn modelId="{CBD68BDA-6AF9-4758-AA66-9C02B1F6114B}" type="presParOf" srcId="{5364A751-8864-4C5C-A9BE-14050FF06525}" destId="{698CE585-DB01-4ED5-B8DD-68B01CE32645}" srcOrd="0" destOrd="0" presId="urn:microsoft.com/office/officeart/2005/8/layout/chevron2"/>
    <dgm:cxn modelId="{35ABE46D-33CE-4331-95B0-A68B31D4DB7A}" type="presParOf" srcId="{5364A751-8864-4C5C-A9BE-14050FF06525}" destId="{5B9633F0-029C-40E8-B543-8469E85FFDD3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0B0CFD-C203-4FEF-940B-F70D3B557F59}" type="doc">
      <dgm:prSet loTypeId="urn:microsoft.com/office/officeart/2005/8/layout/arrow2" loCatId="process" qsTypeId="urn:microsoft.com/office/officeart/2005/8/quickstyle/3d3" qsCatId="3D" csTypeId="urn:microsoft.com/office/officeart/2005/8/colors/accent1_4" csCatId="accent1" phldr="1"/>
      <dgm:spPr/>
    </dgm:pt>
    <dgm:pt modelId="{7276D845-58F7-4124-8CED-7F6A28B87446}">
      <dgm:prSet phldrT="[Текст]" custT="1"/>
      <dgm:spPr/>
      <dgm:t>
        <a:bodyPr/>
        <a:lstStyle/>
        <a:p>
          <a:r>
            <a:rPr lang="ru-RU" sz="1800" dirty="0" smtClean="0"/>
            <a:t>1 этап. </a:t>
          </a:r>
          <a:r>
            <a:rPr lang="ru-RU" sz="1800" b="1" dirty="0" smtClean="0"/>
            <a:t>Диагностика, анализ</a:t>
          </a:r>
          <a:endParaRPr lang="ru-RU" sz="1800" b="1" dirty="0"/>
        </a:p>
      </dgm:t>
    </dgm:pt>
    <dgm:pt modelId="{A7FC6DDB-AF8E-4C78-9FC7-FE30CC6D39A2}" type="parTrans" cxnId="{0FD80508-6B3C-47F6-8B3C-6344470C5B44}">
      <dgm:prSet/>
      <dgm:spPr/>
      <dgm:t>
        <a:bodyPr/>
        <a:lstStyle/>
        <a:p>
          <a:endParaRPr lang="ru-RU"/>
        </a:p>
      </dgm:t>
    </dgm:pt>
    <dgm:pt modelId="{7AF457C2-3728-48C9-B9FD-141814F94B67}" type="sibTrans" cxnId="{0FD80508-6B3C-47F6-8B3C-6344470C5B44}">
      <dgm:prSet/>
      <dgm:spPr/>
      <dgm:t>
        <a:bodyPr/>
        <a:lstStyle/>
        <a:p>
          <a:endParaRPr lang="ru-RU"/>
        </a:p>
      </dgm:t>
    </dgm:pt>
    <dgm:pt modelId="{55402980-E01C-4A71-8F29-734604CDAEC0}">
      <dgm:prSet phldrT="[Текст]" custT="1"/>
      <dgm:spPr/>
      <dgm:t>
        <a:bodyPr/>
        <a:lstStyle/>
        <a:p>
          <a:r>
            <a:rPr lang="ru-RU" sz="1800" dirty="0" smtClean="0"/>
            <a:t>2 этап. </a:t>
          </a:r>
          <a:r>
            <a:rPr lang="ru-RU" sz="1800" b="1" dirty="0" smtClean="0"/>
            <a:t>Проектирование</a:t>
          </a:r>
          <a:endParaRPr lang="ru-RU" sz="1800" b="1" dirty="0"/>
        </a:p>
      </dgm:t>
    </dgm:pt>
    <dgm:pt modelId="{A2E9B584-E904-4CD7-B314-2498F3A2020C}" type="parTrans" cxnId="{AE53DA13-A5DE-41CC-AF3C-C008BA0EFC39}">
      <dgm:prSet/>
      <dgm:spPr/>
      <dgm:t>
        <a:bodyPr/>
        <a:lstStyle/>
        <a:p>
          <a:endParaRPr lang="ru-RU"/>
        </a:p>
      </dgm:t>
    </dgm:pt>
    <dgm:pt modelId="{F298EA0F-0905-4DDF-B0C9-39AA95434F6D}" type="sibTrans" cxnId="{AE53DA13-A5DE-41CC-AF3C-C008BA0EFC39}">
      <dgm:prSet/>
      <dgm:spPr/>
      <dgm:t>
        <a:bodyPr/>
        <a:lstStyle/>
        <a:p>
          <a:endParaRPr lang="ru-RU"/>
        </a:p>
      </dgm:t>
    </dgm:pt>
    <dgm:pt modelId="{82FE5A52-E01B-4463-BE20-033855AA12CE}">
      <dgm:prSet phldrT="[Текст]" custT="1"/>
      <dgm:spPr/>
      <dgm:t>
        <a:bodyPr/>
        <a:lstStyle/>
        <a:p>
          <a:r>
            <a:rPr lang="ru-RU" sz="1800" dirty="0" smtClean="0"/>
            <a:t>3 этап. </a:t>
          </a:r>
          <a:r>
            <a:rPr lang="ru-RU" sz="1800" b="1" dirty="0" smtClean="0"/>
            <a:t>Организация</a:t>
          </a:r>
          <a:endParaRPr lang="ru-RU" sz="1800" b="1" dirty="0"/>
        </a:p>
      </dgm:t>
    </dgm:pt>
    <dgm:pt modelId="{A9C2C67E-3034-437B-9D4D-152C3783AD1C}" type="parTrans" cxnId="{003F9546-98C1-43C0-809A-1107209300AB}">
      <dgm:prSet/>
      <dgm:spPr/>
      <dgm:t>
        <a:bodyPr/>
        <a:lstStyle/>
        <a:p>
          <a:endParaRPr lang="ru-RU"/>
        </a:p>
      </dgm:t>
    </dgm:pt>
    <dgm:pt modelId="{87B7FD60-86B6-42CB-AEAF-C379E8265A0A}" type="sibTrans" cxnId="{003F9546-98C1-43C0-809A-1107209300AB}">
      <dgm:prSet/>
      <dgm:spPr/>
      <dgm:t>
        <a:bodyPr/>
        <a:lstStyle/>
        <a:p>
          <a:endParaRPr lang="ru-RU"/>
        </a:p>
      </dgm:t>
    </dgm:pt>
    <dgm:pt modelId="{4C5768EE-05AB-4D43-92BB-2D6E4E80C509}">
      <dgm:prSet custT="1"/>
      <dgm:spPr/>
      <dgm:t>
        <a:bodyPr/>
        <a:lstStyle/>
        <a:p>
          <a:r>
            <a:rPr lang="ru-RU" sz="1800" dirty="0" smtClean="0"/>
            <a:t>4 этап. </a:t>
          </a:r>
          <a:r>
            <a:rPr lang="ru-RU" sz="1800" b="1" dirty="0" smtClean="0"/>
            <a:t>Мониторинг. Рефлексия</a:t>
          </a:r>
          <a:endParaRPr lang="ru-RU" sz="1800" b="1" dirty="0"/>
        </a:p>
      </dgm:t>
    </dgm:pt>
    <dgm:pt modelId="{2B8AF332-449A-41A4-B84F-4F0F96CB8ADB}" type="parTrans" cxnId="{255F27A7-B5A5-4C5E-AEB6-D0B64D3E988F}">
      <dgm:prSet/>
      <dgm:spPr/>
      <dgm:t>
        <a:bodyPr/>
        <a:lstStyle/>
        <a:p>
          <a:endParaRPr lang="ru-RU"/>
        </a:p>
      </dgm:t>
    </dgm:pt>
    <dgm:pt modelId="{47262160-E787-4C22-9D92-C76C9A2D7B04}" type="sibTrans" cxnId="{255F27A7-B5A5-4C5E-AEB6-D0B64D3E988F}">
      <dgm:prSet/>
      <dgm:spPr/>
      <dgm:t>
        <a:bodyPr/>
        <a:lstStyle/>
        <a:p>
          <a:endParaRPr lang="ru-RU"/>
        </a:p>
      </dgm:t>
    </dgm:pt>
    <dgm:pt modelId="{8DF62542-16E4-41AF-AA6E-D6DAA984185A}" type="pres">
      <dgm:prSet presAssocID="{320B0CFD-C203-4FEF-940B-F70D3B557F59}" presName="arrowDiagram" presStyleCnt="0">
        <dgm:presLayoutVars>
          <dgm:chMax val="5"/>
          <dgm:dir/>
          <dgm:resizeHandles val="exact"/>
        </dgm:presLayoutVars>
      </dgm:prSet>
      <dgm:spPr/>
    </dgm:pt>
    <dgm:pt modelId="{CC0B7172-CED1-4877-93EB-0A43F8B29CBE}" type="pres">
      <dgm:prSet presAssocID="{320B0CFD-C203-4FEF-940B-F70D3B557F59}" presName="arrow" presStyleLbl="bgShp" presStyleIdx="0" presStyleCnt="1"/>
      <dgm:spPr/>
    </dgm:pt>
    <dgm:pt modelId="{04B42312-908C-4C77-A55B-AE1117151992}" type="pres">
      <dgm:prSet presAssocID="{320B0CFD-C203-4FEF-940B-F70D3B557F59}" presName="arrowDiagram4" presStyleCnt="0"/>
      <dgm:spPr/>
    </dgm:pt>
    <dgm:pt modelId="{C30D8DA8-8D1F-4A12-B546-04336AE38604}" type="pres">
      <dgm:prSet presAssocID="{7276D845-58F7-4124-8CED-7F6A28B87446}" presName="bullet4a" presStyleLbl="node1" presStyleIdx="0" presStyleCnt="4"/>
      <dgm:spPr/>
    </dgm:pt>
    <dgm:pt modelId="{FEF8C7C1-B691-47A9-829A-503204A552DC}" type="pres">
      <dgm:prSet presAssocID="{7276D845-58F7-4124-8CED-7F6A28B87446}" presName="textBox4a" presStyleLbl="revTx" presStyleIdx="0" presStyleCnt="4" custScaleX="287660" custScaleY="72492" custLinFactNeighborX="94006" custLinFactNeighborY="-8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2A4CB6-321E-43F0-AEAD-204EF105E646}" type="pres">
      <dgm:prSet presAssocID="{55402980-E01C-4A71-8F29-734604CDAEC0}" presName="bullet4b" presStyleLbl="node1" presStyleIdx="1" presStyleCnt="4"/>
      <dgm:spPr/>
    </dgm:pt>
    <dgm:pt modelId="{4D1C882F-F207-4AC1-824F-02866956BA4A}" type="pres">
      <dgm:prSet presAssocID="{55402980-E01C-4A71-8F29-734604CDAEC0}" presName="textBox4b" presStyleLbl="revTx" presStyleIdx="1" presStyleCnt="4" custScaleX="229150" custScaleY="43877" custLinFactNeighborX="65790" custLinFactNeighborY="-217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F5CECB-AF42-427B-BC32-A11E132D85B2}" type="pres">
      <dgm:prSet presAssocID="{82FE5A52-E01B-4463-BE20-033855AA12CE}" presName="bullet4c" presStyleLbl="node1" presStyleIdx="2" presStyleCnt="4"/>
      <dgm:spPr/>
    </dgm:pt>
    <dgm:pt modelId="{FFA5AD8F-4BB4-4495-8DEB-EADDAA73064C}" type="pres">
      <dgm:prSet presAssocID="{82FE5A52-E01B-4463-BE20-033855AA12CE}" presName="textBox4c" presStyleLbl="revTx" presStyleIdx="2" presStyleCnt="4" custScaleX="206143" custScaleY="22729" custLinFactNeighborX="41668" custLinFactNeighborY="-283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1DAD35-2554-4CD8-8144-B98F1FAA3133}" type="pres">
      <dgm:prSet presAssocID="{4C5768EE-05AB-4D43-92BB-2D6E4E80C509}" presName="bullet4d" presStyleLbl="node1" presStyleIdx="3" presStyleCnt="4"/>
      <dgm:spPr/>
    </dgm:pt>
    <dgm:pt modelId="{1402A19C-2CC8-4980-A4FE-23EAACCDE791}" type="pres">
      <dgm:prSet presAssocID="{4C5768EE-05AB-4D43-92BB-2D6E4E80C509}" presName="textBox4d" presStyleLbl="revTx" presStyleIdx="3" presStyleCnt="4" custScaleX="296659" custScaleY="20185" custLinFactNeighborX="14602" custLinFactNeighborY="-348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53DA13-A5DE-41CC-AF3C-C008BA0EFC39}" srcId="{320B0CFD-C203-4FEF-940B-F70D3B557F59}" destId="{55402980-E01C-4A71-8F29-734604CDAEC0}" srcOrd="1" destOrd="0" parTransId="{A2E9B584-E904-4CD7-B314-2498F3A2020C}" sibTransId="{F298EA0F-0905-4DDF-B0C9-39AA95434F6D}"/>
    <dgm:cxn modelId="{6B486C05-BA6B-449F-B9C4-D0D280C5AB25}" type="presOf" srcId="{320B0CFD-C203-4FEF-940B-F70D3B557F59}" destId="{8DF62542-16E4-41AF-AA6E-D6DAA984185A}" srcOrd="0" destOrd="0" presId="urn:microsoft.com/office/officeart/2005/8/layout/arrow2"/>
    <dgm:cxn modelId="{003F9546-98C1-43C0-809A-1107209300AB}" srcId="{320B0CFD-C203-4FEF-940B-F70D3B557F59}" destId="{82FE5A52-E01B-4463-BE20-033855AA12CE}" srcOrd="2" destOrd="0" parTransId="{A9C2C67E-3034-437B-9D4D-152C3783AD1C}" sibTransId="{87B7FD60-86B6-42CB-AEAF-C379E8265A0A}"/>
    <dgm:cxn modelId="{0FD80508-6B3C-47F6-8B3C-6344470C5B44}" srcId="{320B0CFD-C203-4FEF-940B-F70D3B557F59}" destId="{7276D845-58F7-4124-8CED-7F6A28B87446}" srcOrd="0" destOrd="0" parTransId="{A7FC6DDB-AF8E-4C78-9FC7-FE30CC6D39A2}" sibTransId="{7AF457C2-3728-48C9-B9FD-141814F94B67}"/>
    <dgm:cxn modelId="{A1634E63-6525-4EEA-9602-1235CE859810}" type="presOf" srcId="{55402980-E01C-4A71-8F29-734604CDAEC0}" destId="{4D1C882F-F207-4AC1-824F-02866956BA4A}" srcOrd="0" destOrd="0" presId="urn:microsoft.com/office/officeart/2005/8/layout/arrow2"/>
    <dgm:cxn modelId="{09553697-49CD-4369-ABDC-7F68E340D94C}" type="presOf" srcId="{7276D845-58F7-4124-8CED-7F6A28B87446}" destId="{FEF8C7C1-B691-47A9-829A-503204A552DC}" srcOrd="0" destOrd="0" presId="urn:microsoft.com/office/officeart/2005/8/layout/arrow2"/>
    <dgm:cxn modelId="{A3DED538-D91E-4E8C-A9B2-9F32210D3F2C}" type="presOf" srcId="{4C5768EE-05AB-4D43-92BB-2D6E4E80C509}" destId="{1402A19C-2CC8-4980-A4FE-23EAACCDE791}" srcOrd="0" destOrd="0" presId="urn:microsoft.com/office/officeart/2005/8/layout/arrow2"/>
    <dgm:cxn modelId="{72B86CC5-1A0B-4589-9558-E93CF1D1F0BE}" type="presOf" srcId="{82FE5A52-E01B-4463-BE20-033855AA12CE}" destId="{FFA5AD8F-4BB4-4495-8DEB-EADDAA73064C}" srcOrd="0" destOrd="0" presId="urn:microsoft.com/office/officeart/2005/8/layout/arrow2"/>
    <dgm:cxn modelId="{255F27A7-B5A5-4C5E-AEB6-D0B64D3E988F}" srcId="{320B0CFD-C203-4FEF-940B-F70D3B557F59}" destId="{4C5768EE-05AB-4D43-92BB-2D6E4E80C509}" srcOrd="3" destOrd="0" parTransId="{2B8AF332-449A-41A4-B84F-4F0F96CB8ADB}" sibTransId="{47262160-E787-4C22-9D92-C76C9A2D7B04}"/>
    <dgm:cxn modelId="{9D94BB66-388C-4833-BDC2-391188DC962D}" type="presParOf" srcId="{8DF62542-16E4-41AF-AA6E-D6DAA984185A}" destId="{CC0B7172-CED1-4877-93EB-0A43F8B29CBE}" srcOrd="0" destOrd="0" presId="urn:microsoft.com/office/officeart/2005/8/layout/arrow2"/>
    <dgm:cxn modelId="{0F53DBD8-71F0-4959-AE36-B134D191E257}" type="presParOf" srcId="{8DF62542-16E4-41AF-AA6E-D6DAA984185A}" destId="{04B42312-908C-4C77-A55B-AE1117151992}" srcOrd="1" destOrd="0" presId="urn:microsoft.com/office/officeart/2005/8/layout/arrow2"/>
    <dgm:cxn modelId="{C8131E9C-F17A-4E1F-A9B2-70C5402356D8}" type="presParOf" srcId="{04B42312-908C-4C77-A55B-AE1117151992}" destId="{C30D8DA8-8D1F-4A12-B546-04336AE38604}" srcOrd="0" destOrd="0" presId="urn:microsoft.com/office/officeart/2005/8/layout/arrow2"/>
    <dgm:cxn modelId="{4B4DE192-A60E-4872-BBE4-BD2BFE0772AC}" type="presParOf" srcId="{04B42312-908C-4C77-A55B-AE1117151992}" destId="{FEF8C7C1-B691-47A9-829A-503204A552DC}" srcOrd="1" destOrd="0" presId="urn:microsoft.com/office/officeart/2005/8/layout/arrow2"/>
    <dgm:cxn modelId="{B99D0027-909F-47FC-A122-F380B846D589}" type="presParOf" srcId="{04B42312-908C-4C77-A55B-AE1117151992}" destId="{E12A4CB6-321E-43F0-AEAD-204EF105E646}" srcOrd="2" destOrd="0" presId="urn:microsoft.com/office/officeart/2005/8/layout/arrow2"/>
    <dgm:cxn modelId="{B1D74A12-1FDA-4706-9FC9-34F60C8B82BA}" type="presParOf" srcId="{04B42312-908C-4C77-A55B-AE1117151992}" destId="{4D1C882F-F207-4AC1-824F-02866956BA4A}" srcOrd="3" destOrd="0" presId="urn:microsoft.com/office/officeart/2005/8/layout/arrow2"/>
    <dgm:cxn modelId="{65634F36-BEF6-442F-8EA3-FEF5B665C6D7}" type="presParOf" srcId="{04B42312-908C-4C77-A55B-AE1117151992}" destId="{EEF5CECB-AF42-427B-BC32-A11E132D85B2}" srcOrd="4" destOrd="0" presId="urn:microsoft.com/office/officeart/2005/8/layout/arrow2"/>
    <dgm:cxn modelId="{97AC8373-4B72-4401-BD08-05C88E885E06}" type="presParOf" srcId="{04B42312-908C-4C77-A55B-AE1117151992}" destId="{FFA5AD8F-4BB4-4495-8DEB-EADDAA73064C}" srcOrd="5" destOrd="0" presId="urn:microsoft.com/office/officeart/2005/8/layout/arrow2"/>
    <dgm:cxn modelId="{D8ACC8FE-50DE-440B-BCCB-3FBEABBBF454}" type="presParOf" srcId="{04B42312-908C-4C77-A55B-AE1117151992}" destId="{E81DAD35-2554-4CD8-8144-B98F1FAA3133}" srcOrd="6" destOrd="0" presId="urn:microsoft.com/office/officeart/2005/8/layout/arrow2"/>
    <dgm:cxn modelId="{BA32C4FF-4C1F-46F9-97E6-736196A10E74}" type="presParOf" srcId="{04B42312-908C-4C77-A55B-AE1117151992}" destId="{1402A19C-2CC8-4980-A4FE-23EAACCDE791}" srcOrd="7" destOrd="0" presId="urn:microsoft.com/office/officeart/2005/8/layout/arrow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5A73C-3B06-466D-8C4E-455FD8730207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34A8F7-E86C-480E-BFD7-A10A180A6A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B110F-7232-476F-B8D1-BE3A8174C6D8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B10A0-AE34-493D-ACAE-29C29D14A2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B10A0-AE34-493D-ACAE-29C29D14A2EB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AAB87-D0C4-4B15-B25D-2A0B4E0A9470}" type="datetime1">
              <a:rPr lang="ru-RU" smtClean="0"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E8079-FCAD-4542-86FC-452B238C0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0F063-B38A-49B2-BCF0-C48D6B598CF8}" type="datetime1">
              <a:rPr lang="ru-RU" smtClean="0"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E8079-FCAD-4542-86FC-452B238C0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3C358-1B02-44BB-9440-D8108537D88D}" type="datetime1">
              <a:rPr lang="ru-RU" smtClean="0"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E8079-FCAD-4542-86FC-452B238C0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DCA87-3771-4E23-B093-6C5CE7AFC21C}" type="datetime1">
              <a:rPr lang="ru-RU" smtClean="0"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E8079-FCAD-4542-86FC-452B238C0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277D7-9160-4E10-AD73-E8FA99513648}" type="datetime1">
              <a:rPr lang="ru-RU" smtClean="0"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E8079-FCAD-4542-86FC-452B238C0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4FB51-2BCD-4E51-856A-4CAFCC7F830C}" type="datetime1">
              <a:rPr lang="ru-RU" smtClean="0"/>
              <a:t>15.04.2015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E8079-FCAD-4542-86FC-452B238C0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8A528-FFA4-4E90-AEC6-34C087833F52}" type="datetime1">
              <a:rPr lang="ru-RU" smtClean="0"/>
              <a:t>15.04.2015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E8079-FCAD-4542-86FC-452B238C0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5B316-796D-4B57-9CC7-FE98BBC88E5A}" type="datetime1">
              <a:rPr lang="ru-RU" smtClean="0"/>
              <a:t>15.04.2015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E8079-FCAD-4542-86FC-452B238C0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5CAA7-8B0D-4419-9D1C-56BDB96403B1}" type="datetime1">
              <a:rPr lang="ru-RU" smtClean="0"/>
              <a:t>15.04.2015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E8079-FCAD-4542-86FC-452B238C0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2D33-9C28-4449-9664-501E7D1EF4F3}" type="datetime1">
              <a:rPr lang="ru-RU" smtClean="0"/>
              <a:t>15.04.2015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E8079-FCAD-4542-86FC-452B238C0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E99DE-6CEE-439C-848C-A80450B3F6F1}" type="datetime1">
              <a:rPr lang="ru-RU" smtClean="0"/>
              <a:t>15.04.2015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E8079-FCAD-4542-86FC-452B238C0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6BEE1-0D9C-4757-9E22-A29433F6D081}" type="datetime1">
              <a:rPr lang="ru-RU" smtClean="0"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E8079-FCAD-4542-86FC-452B238C0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Data" Target="../diagrams/data1.xml"/><Relationship Id="rId7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86182" y="3786190"/>
            <a:ext cx="4200532" cy="70960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Автор: Савичева Н.В., учитель математики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000108"/>
            <a:ext cx="7786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42910" y="214290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МБОУ «Гимназия №38» г.Дзержинска</a:t>
            </a:r>
          </a:p>
          <a:p>
            <a:pPr algn="ctr"/>
            <a:r>
              <a:rPr lang="ru-RU" b="1" dirty="0" smtClean="0"/>
              <a:t>МБОУ ДПО  «ЦЭМ и ИМС» г.Дзержинска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14546" y="1571612"/>
            <a:ext cx="618707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«Формирование УУД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 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уроках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математики</a:t>
            </a:r>
            <a:b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основной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школе»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14612" y="5143512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Семинар-практикум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4143372" cy="85723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Виды заданий</a:t>
            </a:r>
            <a:r>
              <a:rPr lang="ru-RU" sz="2400" b="1" dirty="0">
                <a:solidFill>
                  <a:srgbClr val="FFFF00"/>
                </a:solidFill>
              </a:rPr>
              <a:t> д</a:t>
            </a:r>
            <a:r>
              <a:rPr lang="ru-RU" sz="2400" b="1" dirty="0" smtClean="0">
                <a:solidFill>
                  <a:srgbClr val="FFFF00"/>
                </a:solidFill>
              </a:rPr>
              <a:t>ля</a:t>
            </a:r>
            <a:r>
              <a:rPr lang="ru-RU" sz="2400" b="1" dirty="0">
                <a:solidFill>
                  <a:srgbClr val="FFFF00"/>
                </a:solidFill>
              </a:rPr>
              <a:t> формирования </a:t>
            </a:r>
            <a:r>
              <a:rPr lang="ru-RU" sz="2400" b="1" dirty="0" smtClean="0">
                <a:solidFill>
                  <a:srgbClr val="FFFF00"/>
                </a:solidFill>
              </a:rPr>
              <a:t/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личностных</a:t>
            </a:r>
            <a:r>
              <a:rPr lang="ru-RU" sz="2400" b="1" dirty="0">
                <a:solidFill>
                  <a:srgbClr val="FFFF00"/>
                </a:solidFill>
              </a:rPr>
              <a:t> </a:t>
            </a:r>
            <a:r>
              <a:rPr lang="ru-RU" sz="2400" b="1" dirty="0" smtClean="0">
                <a:solidFill>
                  <a:srgbClr val="FFFF00"/>
                </a:solidFill>
              </a:rPr>
              <a:t>УУД 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12"/>
            <a:ext cx="3643338" cy="4525963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2000" b="1" dirty="0" smtClean="0"/>
              <a:t>участие </a:t>
            </a:r>
            <a:r>
              <a:rPr lang="ru-RU" sz="2000" b="1" dirty="0"/>
              <a:t>в проектах</a:t>
            </a:r>
            <a:endParaRPr lang="ru-RU" sz="2000" dirty="0"/>
          </a:p>
          <a:p>
            <a:pPr lvl="0"/>
            <a:r>
              <a:rPr lang="ru-RU" sz="2000" b="1" dirty="0">
                <a:solidFill>
                  <a:srgbClr val="0070C0"/>
                </a:solidFill>
              </a:rPr>
              <a:t>подведение итогов урока</a:t>
            </a:r>
            <a:endParaRPr lang="ru-RU" sz="2000" dirty="0">
              <a:solidFill>
                <a:srgbClr val="0070C0"/>
              </a:solidFill>
            </a:endParaRPr>
          </a:p>
          <a:p>
            <a:pPr lvl="0"/>
            <a:r>
              <a:rPr lang="ru-RU" sz="2000" b="1" dirty="0"/>
              <a:t>творческие задания</a:t>
            </a:r>
            <a:endParaRPr lang="ru-RU" sz="2000" dirty="0"/>
          </a:p>
          <a:p>
            <a:pPr lvl="0"/>
            <a:r>
              <a:rPr lang="ru-RU" sz="2000" b="1" dirty="0">
                <a:solidFill>
                  <a:srgbClr val="0070C0"/>
                </a:solidFill>
              </a:rPr>
              <a:t>зрительное, моторное, вербальное восприятие музыки</a:t>
            </a:r>
            <a:endParaRPr lang="ru-RU" sz="2000" dirty="0">
              <a:solidFill>
                <a:srgbClr val="0070C0"/>
              </a:solidFill>
            </a:endParaRPr>
          </a:p>
          <a:p>
            <a:pPr lvl="0"/>
            <a:r>
              <a:rPr lang="ru-RU" sz="2000" b="1" dirty="0"/>
              <a:t>мысленное воспроизведение картины, ситуации, видеофильма</a:t>
            </a:r>
            <a:endParaRPr lang="ru-RU" sz="2000" dirty="0"/>
          </a:p>
          <a:p>
            <a:pPr lvl="0"/>
            <a:r>
              <a:rPr lang="ru-RU" sz="2000" b="1" dirty="0">
                <a:solidFill>
                  <a:srgbClr val="0070C0"/>
                </a:solidFill>
              </a:rPr>
              <a:t>самооценка события, происшествия</a:t>
            </a:r>
            <a:endParaRPr lang="ru-RU" sz="2000" dirty="0">
              <a:solidFill>
                <a:srgbClr val="0070C0"/>
              </a:solidFill>
            </a:endParaRPr>
          </a:p>
          <a:p>
            <a:pPr lvl="0"/>
            <a:r>
              <a:rPr lang="ru-RU" sz="2000" b="1" dirty="0"/>
              <a:t>дневники достижений</a:t>
            </a:r>
            <a:endParaRPr lang="ru-RU" sz="2000" dirty="0"/>
          </a:p>
        </p:txBody>
      </p:sp>
      <p:pic>
        <p:nvPicPr>
          <p:cNvPr id="4" name="Picture 2" descr="http://borisovna.rusedu.net/gallery/4998/71693-n.jpg"/>
          <p:cNvPicPr>
            <a:picLocks noChangeAspect="1" noChangeArrowheads="1"/>
          </p:cNvPicPr>
          <p:nvPr/>
        </p:nvPicPr>
        <p:blipFill>
          <a:blip r:embed="rId2"/>
          <a:srcRect r="79855"/>
          <a:stretch>
            <a:fillRect/>
          </a:stretch>
        </p:blipFill>
        <p:spPr bwMode="auto">
          <a:xfrm>
            <a:off x="8286776" y="0"/>
            <a:ext cx="857224" cy="1116419"/>
          </a:xfrm>
          <a:prstGeom prst="rect">
            <a:avLst/>
          </a:prstGeom>
          <a:noFill/>
        </p:spPr>
      </p:pic>
      <p:sp>
        <p:nvSpPr>
          <p:cNvPr id="6" name="Загнутый угол 5"/>
          <p:cNvSpPr/>
          <p:nvPr/>
        </p:nvSpPr>
        <p:spPr>
          <a:xfrm>
            <a:off x="4000464" y="1071546"/>
            <a:ext cx="5143536" cy="5786454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i="1" dirty="0" smtClean="0"/>
          </a:p>
          <a:p>
            <a:endParaRPr lang="ru-RU" sz="1600" i="1" dirty="0" smtClean="0"/>
          </a:p>
          <a:p>
            <a:endParaRPr lang="ru-RU" sz="1600" i="1" dirty="0" smtClean="0"/>
          </a:p>
          <a:p>
            <a:endParaRPr lang="ru-RU" sz="1600" b="1" dirty="0" smtClean="0">
              <a:solidFill>
                <a:srgbClr val="000066"/>
              </a:solidFill>
            </a:endParaRPr>
          </a:p>
          <a:p>
            <a:endParaRPr lang="ru-RU" sz="1600" b="1" dirty="0" smtClean="0">
              <a:solidFill>
                <a:srgbClr val="000066"/>
              </a:solidFill>
            </a:endParaRPr>
          </a:p>
          <a:p>
            <a:r>
              <a:rPr lang="ru-RU" sz="1600" b="1" dirty="0" smtClean="0">
                <a:solidFill>
                  <a:srgbClr val="000066"/>
                </a:solidFill>
              </a:rPr>
              <a:t>Выпускник </a:t>
            </a:r>
            <a:r>
              <a:rPr lang="ru-RU" sz="1600" b="1" u="sng" dirty="0" smtClean="0">
                <a:solidFill>
                  <a:srgbClr val="000066"/>
                </a:solidFill>
              </a:rPr>
              <a:t>получит возможность для формирования:</a:t>
            </a:r>
            <a:endParaRPr lang="ru-RU" sz="1600" b="1" dirty="0" smtClean="0">
              <a:solidFill>
                <a:srgbClr val="000066"/>
              </a:solidFill>
            </a:endParaRPr>
          </a:p>
          <a:p>
            <a:r>
              <a:rPr lang="ru-RU" sz="1600" dirty="0" smtClean="0">
                <a:solidFill>
                  <a:srgbClr val="000066"/>
                </a:solidFill>
              </a:rPr>
              <a:t>• выраженной устойчивой учебно-познавательной мотивации и интереса к учению;</a:t>
            </a:r>
          </a:p>
          <a:p>
            <a:endParaRPr lang="ru-RU" sz="1600" dirty="0" smtClean="0">
              <a:solidFill>
                <a:srgbClr val="000066"/>
              </a:solidFill>
            </a:endParaRPr>
          </a:p>
          <a:p>
            <a:r>
              <a:rPr lang="ru-RU" sz="1600" dirty="0" smtClean="0">
                <a:solidFill>
                  <a:srgbClr val="000066"/>
                </a:solidFill>
              </a:rPr>
              <a:t>• готовности к самообразованию и самовоспитанию;</a:t>
            </a:r>
          </a:p>
          <a:p>
            <a:endParaRPr lang="ru-RU" sz="1600" dirty="0" smtClean="0">
              <a:solidFill>
                <a:srgbClr val="000066"/>
              </a:solidFill>
            </a:endParaRPr>
          </a:p>
          <a:p>
            <a:r>
              <a:rPr lang="ru-RU" sz="1600" dirty="0" smtClean="0">
                <a:solidFill>
                  <a:srgbClr val="000066"/>
                </a:solidFill>
              </a:rPr>
              <a:t>• адекватной позитивной самооценки и </a:t>
            </a:r>
            <a:r>
              <a:rPr lang="ru-RU" sz="1600" dirty="0" err="1" smtClean="0">
                <a:solidFill>
                  <a:srgbClr val="000066"/>
                </a:solidFill>
              </a:rPr>
              <a:t>Я-концепции</a:t>
            </a:r>
            <a:r>
              <a:rPr lang="ru-RU" sz="1600" dirty="0" smtClean="0">
                <a:solidFill>
                  <a:srgbClr val="000066"/>
                </a:solidFill>
              </a:rPr>
              <a:t>;</a:t>
            </a:r>
          </a:p>
          <a:p>
            <a:endParaRPr lang="ru-RU" sz="1600" dirty="0" smtClean="0">
              <a:solidFill>
                <a:srgbClr val="000066"/>
              </a:solidFill>
            </a:endParaRPr>
          </a:p>
          <a:p>
            <a:r>
              <a:rPr lang="ru-RU" sz="1600" dirty="0" smtClean="0">
                <a:solidFill>
                  <a:srgbClr val="000066"/>
                </a:solidFill>
              </a:rPr>
              <a:t>• компетентности в реализации основ гражданской идентичности в поступках и деятельности;</a:t>
            </a:r>
          </a:p>
          <a:p>
            <a:endParaRPr lang="ru-RU" sz="1600" dirty="0" smtClean="0">
              <a:solidFill>
                <a:srgbClr val="000066"/>
              </a:solidFill>
            </a:endParaRPr>
          </a:p>
          <a:p>
            <a:r>
              <a:rPr lang="ru-RU" sz="1600" dirty="0" smtClean="0">
                <a:solidFill>
                  <a:srgbClr val="000066"/>
                </a:solidFill>
              </a:rPr>
              <a:t>• морального сознания на конвенциональном уровне, способности к решению моральных дилемм на основе учёта позиций участников дилеммы, ориентации на их мотивы и чувства; устойчивое следование в поведении моральным нормам и этическим требованиям;</a:t>
            </a:r>
          </a:p>
          <a:p>
            <a:endParaRPr lang="ru-RU" sz="1600" dirty="0" smtClean="0">
              <a:solidFill>
                <a:srgbClr val="000066"/>
              </a:solidFill>
            </a:endParaRPr>
          </a:p>
          <a:p>
            <a:r>
              <a:rPr lang="ru-RU" sz="1600" dirty="0" smtClean="0">
                <a:solidFill>
                  <a:srgbClr val="000066"/>
                </a:solidFill>
              </a:rPr>
              <a:t>• </a:t>
            </a:r>
            <a:r>
              <a:rPr lang="ru-RU" sz="1600" dirty="0" err="1" smtClean="0">
                <a:solidFill>
                  <a:srgbClr val="000066"/>
                </a:solidFill>
              </a:rPr>
              <a:t>эмпатии</a:t>
            </a:r>
            <a:r>
              <a:rPr lang="ru-RU" sz="1600" dirty="0" smtClean="0">
                <a:solidFill>
                  <a:srgbClr val="000066"/>
                </a:solidFill>
              </a:rPr>
              <a:t> как осознанного понимания и сопереживания чувствам других, выражающейся в поступках, направленных на помощь и обеспечение благополучия.</a:t>
            </a:r>
          </a:p>
          <a:p>
            <a:pPr algn="ctr"/>
            <a:endParaRPr lang="ru-RU" dirty="0"/>
          </a:p>
        </p:txBody>
      </p:sp>
      <p:sp>
        <p:nvSpPr>
          <p:cNvPr id="8" name="Правая фигурная скобка 7"/>
          <p:cNvSpPr/>
          <p:nvPr/>
        </p:nvSpPr>
        <p:spPr>
          <a:xfrm>
            <a:off x="3214678" y="1357298"/>
            <a:ext cx="714380" cy="4929222"/>
          </a:xfrm>
          <a:prstGeom prst="rightBrac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E8079-FCAD-4542-86FC-452B238C077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398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FFFF00"/>
                </a:solidFill>
              </a:rPr>
              <a:t>Регулятивные УУД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endParaRPr lang="ru-RU" sz="2400" b="1" dirty="0" smtClean="0">
              <a:solidFill>
                <a:srgbClr val="FFFF00"/>
              </a:solidFill>
              <a:effectLst/>
            </a:endParaRPr>
          </a:p>
        </p:txBody>
      </p:sp>
      <p:pic>
        <p:nvPicPr>
          <p:cNvPr id="118795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932363" y="2205038"/>
            <a:ext cx="1223962" cy="1008062"/>
          </a:xfrm>
        </p:spPr>
      </p:pic>
      <p:sp>
        <p:nvSpPr>
          <p:cNvPr id="118788" name="AutoShape 4"/>
          <p:cNvSpPr>
            <a:spLocks noChangeArrowheads="1"/>
          </p:cNvSpPr>
          <p:nvPr/>
        </p:nvSpPr>
        <p:spPr bwMode="auto">
          <a:xfrm>
            <a:off x="468313" y="5300663"/>
            <a:ext cx="4608512" cy="10080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           целеполагание</a:t>
            </a:r>
          </a:p>
        </p:txBody>
      </p:sp>
      <p:sp>
        <p:nvSpPr>
          <p:cNvPr id="118789" name="AutoShape 5"/>
          <p:cNvSpPr>
            <a:spLocks noChangeArrowheads="1"/>
          </p:cNvSpPr>
          <p:nvPr/>
        </p:nvSpPr>
        <p:spPr bwMode="auto">
          <a:xfrm>
            <a:off x="1476375" y="4581525"/>
            <a:ext cx="4608513" cy="9350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   планирование</a:t>
            </a:r>
          </a:p>
        </p:txBody>
      </p:sp>
      <p:sp>
        <p:nvSpPr>
          <p:cNvPr id="118790" name="AutoShape 6"/>
          <p:cNvSpPr>
            <a:spLocks noChangeArrowheads="1"/>
          </p:cNvSpPr>
          <p:nvPr/>
        </p:nvSpPr>
        <p:spPr bwMode="auto">
          <a:xfrm>
            <a:off x="2771775" y="3860800"/>
            <a:ext cx="4608513" cy="9366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     прогнозирование</a:t>
            </a:r>
          </a:p>
        </p:txBody>
      </p:sp>
      <p:sp>
        <p:nvSpPr>
          <p:cNvPr id="118791" name="AutoShape 7"/>
          <p:cNvSpPr>
            <a:spLocks noChangeArrowheads="1"/>
          </p:cNvSpPr>
          <p:nvPr/>
        </p:nvSpPr>
        <p:spPr bwMode="auto">
          <a:xfrm>
            <a:off x="3851275" y="3068638"/>
            <a:ext cx="4537075" cy="9366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контроль</a:t>
            </a:r>
          </a:p>
        </p:txBody>
      </p:sp>
      <p:sp>
        <p:nvSpPr>
          <p:cNvPr id="118792" name="AutoShape 8"/>
          <p:cNvSpPr>
            <a:spLocks noChangeArrowheads="1"/>
          </p:cNvSpPr>
          <p:nvPr/>
        </p:nvSpPr>
        <p:spPr bwMode="auto">
          <a:xfrm>
            <a:off x="4932363" y="2276475"/>
            <a:ext cx="3960812" cy="9366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коррекция</a:t>
            </a:r>
          </a:p>
        </p:txBody>
      </p:sp>
      <p:pic>
        <p:nvPicPr>
          <p:cNvPr id="11879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2997200"/>
            <a:ext cx="12255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94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0338" y="3789363"/>
            <a:ext cx="12239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96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03350" y="4508500"/>
            <a:ext cx="1296988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97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288" y="5229225"/>
            <a:ext cx="1150937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7820050" y="4462451"/>
            <a:ext cx="857256" cy="2286016"/>
          </a:xfrm>
          <a:prstGeom prst="roundRect">
            <a:avLst/>
          </a:prstGeom>
        </p:spPr>
        <p:style>
          <a:lnRef idx="1">
            <a:schemeClr val="accent2"/>
          </a:lnRef>
          <a:fillRef idx="1003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Саморегуляция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43842" y="1900254"/>
            <a:ext cx="1552814" cy="785818"/>
          </a:xfrm>
          <a:prstGeom prst="roundRect">
            <a:avLst/>
          </a:prstGeom>
        </p:spPr>
        <p:style>
          <a:lnRef idx="1">
            <a:schemeClr val="accent2"/>
          </a:lnRef>
          <a:fillRef idx="1003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Оценка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 rot="4586288" flipH="1">
            <a:off x="4471713" y="946468"/>
            <a:ext cx="1085458" cy="2265143"/>
            <a:chOff x="1109" y="1171"/>
            <a:chExt cx="1645" cy="924"/>
          </a:xfrm>
        </p:grpSpPr>
        <p:sp>
          <p:nvSpPr>
            <p:cNvPr id="11287" name="Freeform 3"/>
            <p:cNvSpPr>
              <a:spLocks/>
            </p:cNvSpPr>
            <p:nvPr/>
          </p:nvSpPr>
          <p:spPr bwMode="auto">
            <a:xfrm>
              <a:off x="1110" y="1174"/>
              <a:ext cx="952" cy="607"/>
            </a:xfrm>
            <a:custGeom>
              <a:avLst/>
              <a:gdLst>
                <a:gd name="T0" fmla="*/ 0 w 952"/>
                <a:gd name="T1" fmla="*/ 0 h 607"/>
                <a:gd name="T2" fmla="*/ 0 w 952"/>
                <a:gd name="T3" fmla="*/ 45 h 607"/>
                <a:gd name="T4" fmla="*/ 69 w 952"/>
                <a:gd name="T5" fmla="*/ 57 h 607"/>
                <a:gd name="T6" fmla="*/ 132 w 952"/>
                <a:gd name="T7" fmla="*/ 72 h 607"/>
                <a:gd name="T8" fmla="*/ 189 w 952"/>
                <a:gd name="T9" fmla="*/ 90 h 607"/>
                <a:gd name="T10" fmla="*/ 248 w 952"/>
                <a:gd name="T11" fmla="*/ 108 h 607"/>
                <a:gd name="T12" fmla="*/ 298 w 952"/>
                <a:gd name="T13" fmla="*/ 126 h 607"/>
                <a:gd name="T14" fmla="*/ 340 w 952"/>
                <a:gd name="T15" fmla="*/ 144 h 607"/>
                <a:gd name="T16" fmla="*/ 379 w 952"/>
                <a:gd name="T17" fmla="*/ 160 h 607"/>
                <a:gd name="T18" fmla="*/ 424 w 952"/>
                <a:gd name="T19" fmla="*/ 181 h 607"/>
                <a:gd name="T20" fmla="*/ 463 w 952"/>
                <a:gd name="T21" fmla="*/ 205 h 607"/>
                <a:gd name="T22" fmla="*/ 508 w 952"/>
                <a:gd name="T23" fmla="*/ 235 h 607"/>
                <a:gd name="T24" fmla="*/ 544 w 952"/>
                <a:gd name="T25" fmla="*/ 262 h 607"/>
                <a:gd name="T26" fmla="*/ 580 w 952"/>
                <a:gd name="T27" fmla="*/ 289 h 607"/>
                <a:gd name="T28" fmla="*/ 613 w 952"/>
                <a:gd name="T29" fmla="*/ 319 h 607"/>
                <a:gd name="T30" fmla="*/ 655 w 952"/>
                <a:gd name="T31" fmla="*/ 355 h 607"/>
                <a:gd name="T32" fmla="*/ 700 w 952"/>
                <a:gd name="T33" fmla="*/ 397 h 607"/>
                <a:gd name="T34" fmla="*/ 726 w 952"/>
                <a:gd name="T35" fmla="*/ 427 h 607"/>
                <a:gd name="T36" fmla="*/ 753 w 952"/>
                <a:gd name="T37" fmla="*/ 459 h 607"/>
                <a:gd name="T38" fmla="*/ 780 w 952"/>
                <a:gd name="T39" fmla="*/ 490 h 607"/>
                <a:gd name="T40" fmla="*/ 804 w 952"/>
                <a:gd name="T41" fmla="*/ 520 h 607"/>
                <a:gd name="T42" fmla="*/ 834 w 952"/>
                <a:gd name="T43" fmla="*/ 568 h 607"/>
                <a:gd name="T44" fmla="*/ 852 w 952"/>
                <a:gd name="T45" fmla="*/ 607 h 607"/>
                <a:gd name="T46" fmla="*/ 952 w 952"/>
                <a:gd name="T47" fmla="*/ 595 h 607"/>
                <a:gd name="T48" fmla="*/ 919 w 952"/>
                <a:gd name="T49" fmla="*/ 529 h 607"/>
                <a:gd name="T50" fmla="*/ 870 w 952"/>
                <a:gd name="T51" fmla="*/ 459 h 607"/>
                <a:gd name="T52" fmla="*/ 819 w 952"/>
                <a:gd name="T53" fmla="*/ 400 h 607"/>
                <a:gd name="T54" fmla="*/ 753 w 952"/>
                <a:gd name="T55" fmla="*/ 337 h 607"/>
                <a:gd name="T56" fmla="*/ 664 w 952"/>
                <a:gd name="T57" fmla="*/ 247 h 607"/>
                <a:gd name="T58" fmla="*/ 565 w 952"/>
                <a:gd name="T59" fmla="*/ 172 h 607"/>
                <a:gd name="T60" fmla="*/ 460 w 952"/>
                <a:gd name="T61" fmla="*/ 108 h 607"/>
                <a:gd name="T62" fmla="*/ 367 w 952"/>
                <a:gd name="T63" fmla="*/ 69 h 607"/>
                <a:gd name="T64" fmla="*/ 251 w 952"/>
                <a:gd name="T65" fmla="*/ 30 h 607"/>
                <a:gd name="T66" fmla="*/ 156 w 952"/>
                <a:gd name="T67" fmla="*/ 15 h 607"/>
                <a:gd name="T68" fmla="*/ 0 w 952"/>
                <a:gd name="T69" fmla="*/ 0 h 60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52"/>
                <a:gd name="T106" fmla="*/ 0 h 607"/>
                <a:gd name="T107" fmla="*/ 952 w 952"/>
                <a:gd name="T108" fmla="*/ 607 h 60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52" h="607">
                  <a:moveTo>
                    <a:pt x="0" y="0"/>
                  </a:moveTo>
                  <a:lnTo>
                    <a:pt x="0" y="45"/>
                  </a:lnTo>
                  <a:lnTo>
                    <a:pt x="69" y="57"/>
                  </a:lnTo>
                  <a:lnTo>
                    <a:pt x="132" y="72"/>
                  </a:lnTo>
                  <a:lnTo>
                    <a:pt x="189" y="90"/>
                  </a:lnTo>
                  <a:lnTo>
                    <a:pt x="248" y="108"/>
                  </a:lnTo>
                  <a:lnTo>
                    <a:pt x="298" y="126"/>
                  </a:lnTo>
                  <a:lnTo>
                    <a:pt x="340" y="144"/>
                  </a:lnTo>
                  <a:lnTo>
                    <a:pt x="379" y="160"/>
                  </a:lnTo>
                  <a:lnTo>
                    <a:pt x="424" y="181"/>
                  </a:lnTo>
                  <a:lnTo>
                    <a:pt x="463" y="205"/>
                  </a:lnTo>
                  <a:lnTo>
                    <a:pt x="508" y="235"/>
                  </a:lnTo>
                  <a:lnTo>
                    <a:pt x="544" y="262"/>
                  </a:lnTo>
                  <a:lnTo>
                    <a:pt x="580" y="289"/>
                  </a:lnTo>
                  <a:lnTo>
                    <a:pt x="613" y="319"/>
                  </a:lnTo>
                  <a:lnTo>
                    <a:pt x="655" y="355"/>
                  </a:lnTo>
                  <a:lnTo>
                    <a:pt x="700" y="397"/>
                  </a:lnTo>
                  <a:lnTo>
                    <a:pt x="726" y="427"/>
                  </a:lnTo>
                  <a:lnTo>
                    <a:pt x="753" y="459"/>
                  </a:lnTo>
                  <a:lnTo>
                    <a:pt x="780" y="490"/>
                  </a:lnTo>
                  <a:lnTo>
                    <a:pt x="804" y="520"/>
                  </a:lnTo>
                  <a:lnTo>
                    <a:pt x="834" y="568"/>
                  </a:lnTo>
                  <a:lnTo>
                    <a:pt x="852" y="607"/>
                  </a:lnTo>
                  <a:lnTo>
                    <a:pt x="952" y="595"/>
                  </a:lnTo>
                  <a:lnTo>
                    <a:pt x="919" y="529"/>
                  </a:lnTo>
                  <a:lnTo>
                    <a:pt x="870" y="459"/>
                  </a:lnTo>
                  <a:lnTo>
                    <a:pt x="819" y="400"/>
                  </a:lnTo>
                  <a:lnTo>
                    <a:pt x="753" y="337"/>
                  </a:lnTo>
                  <a:lnTo>
                    <a:pt x="664" y="247"/>
                  </a:lnTo>
                  <a:lnTo>
                    <a:pt x="565" y="172"/>
                  </a:lnTo>
                  <a:lnTo>
                    <a:pt x="460" y="108"/>
                  </a:lnTo>
                  <a:lnTo>
                    <a:pt x="367" y="69"/>
                  </a:lnTo>
                  <a:lnTo>
                    <a:pt x="251" y="30"/>
                  </a:lnTo>
                  <a:lnTo>
                    <a:pt x="156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8" name="Freeform 4"/>
            <p:cNvSpPr>
              <a:spLocks/>
            </p:cNvSpPr>
            <p:nvPr/>
          </p:nvSpPr>
          <p:spPr bwMode="auto">
            <a:xfrm>
              <a:off x="2261" y="1661"/>
              <a:ext cx="493" cy="434"/>
            </a:xfrm>
            <a:custGeom>
              <a:avLst/>
              <a:gdLst>
                <a:gd name="T0" fmla="*/ 0 w 493"/>
                <a:gd name="T1" fmla="*/ 335 h 434"/>
                <a:gd name="T2" fmla="*/ 0 w 493"/>
                <a:gd name="T3" fmla="*/ 434 h 434"/>
                <a:gd name="T4" fmla="*/ 20 w 493"/>
                <a:gd name="T5" fmla="*/ 409 h 434"/>
                <a:gd name="T6" fmla="*/ 42 w 493"/>
                <a:gd name="T7" fmla="*/ 383 h 434"/>
                <a:gd name="T8" fmla="*/ 71 w 493"/>
                <a:gd name="T9" fmla="*/ 356 h 434"/>
                <a:gd name="T10" fmla="*/ 107 w 493"/>
                <a:gd name="T11" fmla="*/ 325 h 434"/>
                <a:gd name="T12" fmla="*/ 142 w 493"/>
                <a:gd name="T13" fmla="*/ 291 h 434"/>
                <a:gd name="T14" fmla="*/ 178 w 493"/>
                <a:gd name="T15" fmla="*/ 259 h 434"/>
                <a:gd name="T16" fmla="*/ 211 w 493"/>
                <a:gd name="T17" fmla="*/ 232 h 434"/>
                <a:gd name="T18" fmla="*/ 241 w 493"/>
                <a:gd name="T19" fmla="*/ 208 h 434"/>
                <a:gd name="T20" fmla="*/ 274 w 493"/>
                <a:gd name="T21" fmla="*/ 186 h 434"/>
                <a:gd name="T22" fmla="*/ 308 w 493"/>
                <a:gd name="T23" fmla="*/ 164 h 434"/>
                <a:gd name="T24" fmla="*/ 348 w 493"/>
                <a:gd name="T25" fmla="*/ 141 h 434"/>
                <a:gd name="T26" fmla="*/ 385 w 493"/>
                <a:gd name="T27" fmla="*/ 123 h 434"/>
                <a:gd name="T28" fmla="*/ 423 w 493"/>
                <a:gd name="T29" fmla="*/ 107 h 434"/>
                <a:gd name="T30" fmla="*/ 463 w 493"/>
                <a:gd name="T31" fmla="*/ 90 h 434"/>
                <a:gd name="T32" fmla="*/ 493 w 493"/>
                <a:gd name="T33" fmla="*/ 76 h 434"/>
                <a:gd name="T34" fmla="*/ 493 w 493"/>
                <a:gd name="T35" fmla="*/ 0 h 434"/>
                <a:gd name="T36" fmla="*/ 439 w 493"/>
                <a:gd name="T37" fmla="*/ 15 h 434"/>
                <a:gd name="T38" fmla="*/ 360 w 493"/>
                <a:gd name="T39" fmla="*/ 49 h 434"/>
                <a:gd name="T40" fmla="*/ 259 w 493"/>
                <a:gd name="T41" fmla="*/ 92 h 434"/>
                <a:gd name="T42" fmla="*/ 185 w 493"/>
                <a:gd name="T43" fmla="*/ 138 h 434"/>
                <a:gd name="T44" fmla="*/ 117 w 493"/>
                <a:gd name="T45" fmla="*/ 204 h 434"/>
                <a:gd name="T46" fmla="*/ 50 w 493"/>
                <a:gd name="T47" fmla="*/ 259 h 434"/>
                <a:gd name="T48" fmla="*/ 0 w 493"/>
                <a:gd name="T49" fmla="*/ 312 h 434"/>
                <a:gd name="T50" fmla="*/ 0 w 493"/>
                <a:gd name="T51" fmla="*/ 433 h 434"/>
                <a:gd name="T52" fmla="*/ 0 w 493"/>
                <a:gd name="T53" fmla="*/ 431 h 434"/>
                <a:gd name="T54" fmla="*/ 0 w 493"/>
                <a:gd name="T55" fmla="*/ 335 h 43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93"/>
                <a:gd name="T85" fmla="*/ 0 h 434"/>
                <a:gd name="T86" fmla="*/ 493 w 493"/>
                <a:gd name="T87" fmla="*/ 434 h 43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93" h="434">
                  <a:moveTo>
                    <a:pt x="0" y="335"/>
                  </a:moveTo>
                  <a:lnTo>
                    <a:pt x="0" y="434"/>
                  </a:lnTo>
                  <a:lnTo>
                    <a:pt x="20" y="409"/>
                  </a:lnTo>
                  <a:lnTo>
                    <a:pt x="42" y="383"/>
                  </a:lnTo>
                  <a:lnTo>
                    <a:pt x="71" y="356"/>
                  </a:lnTo>
                  <a:lnTo>
                    <a:pt x="107" y="325"/>
                  </a:lnTo>
                  <a:lnTo>
                    <a:pt x="142" y="291"/>
                  </a:lnTo>
                  <a:lnTo>
                    <a:pt x="178" y="259"/>
                  </a:lnTo>
                  <a:lnTo>
                    <a:pt x="211" y="232"/>
                  </a:lnTo>
                  <a:lnTo>
                    <a:pt x="241" y="208"/>
                  </a:lnTo>
                  <a:lnTo>
                    <a:pt x="274" y="186"/>
                  </a:lnTo>
                  <a:lnTo>
                    <a:pt x="308" y="164"/>
                  </a:lnTo>
                  <a:lnTo>
                    <a:pt x="348" y="141"/>
                  </a:lnTo>
                  <a:lnTo>
                    <a:pt x="385" y="123"/>
                  </a:lnTo>
                  <a:lnTo>
                    <a:pt x="423" y="107"/>
                  </a:lnTo>
                  <a:lnTo>
                    <a:pt x="463" y="90"/>
                  </a:lnTo>
                  <a:lnTo>
                    <a:pt x="493" y="76"/>
                  </a:lnTo>
                  <a:lnTo>
                    <a:pt x="493" y="0"/>
                  </a:lnTo>
                  <a:lnTo>
                    <a:pt x="439" y="15"/>
                  </a:lnTo>
                  <a:lnTo>
                    <a:pt x="360" y="49"/>
                  </a:lnTo>
                  <a:lnTo>
                    <a:pt x="259" y="92"/>
                  </a:lnTo>
                  <a:lnTo>
                    <a:pt x="185" y="138"/>
                  </a:lnTo>
                  <a:lnTo>
                    <a:pt x="117" y="204"/>
                  </a:lnTo>
                  <a:lnTo>
                    <a:pt x="50" y="259"/>
                  </a:lnTo>
                  <a:lnTo>
                    <a:pt x="0" y="312"/>
                  </a:lnTo>
                  <a:lnTo>
                    <a:pt x="0" y="433"/>
                  </a:lnTo>
                  <a:lnTo>
                    <a:pt x="0" y="431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9" name="Freeform 5"/>
            <p:cNvSpPr>
              <a:spLocks/>
            </p:cNvSpPr>
            <p:nvPr/>
          </p:nvSpPr>
          <p:spPr bwMode="auto">
            <a:xfrm>
              <a:off x="1670" y="1824"/>
              <a:ext cx="589" cy="270"/>
            </a:xfrm>
            <a:custGeom>
              <a:avLst/>
              <a:gdLst>
                <a:gd name="T0" fmla="*/ 0 w 589"/>
                <a:gd name="T1" fmla="*/ 0 h 270"/>
                <a:gd name="T2" fmla="*/ 0 w 589"/>
                <a:gd name="T3" fmla="*/ 83 h 270"/>
                <a:gd name="T4" fmla="*/ 38 w 589"/>
                <a:gd name="T5" fmla="*/ 90 h 270"/>
                <a:gd name="T6" fmla="*/ 77 w 589"/>
                <a:gd name="T7" fmla="*/ 97 h 270"/>
                <a:gd name="T8" fmla="*/ 114 w 589"/>
                <a:gd name="T9" fmla="*/ 106 h 270"/>
                <a:gd name="T10" fmla="*/ 152 w 589"/>
                <a:gd name="T11" fmla="*/ 115 h 270"/>
                <a:gd name="T12" fmla="*/ 196 w 589"/>
                <a:gd name="T13" fmla="*/ 126 h 270"/>
                <a:gd name="T14" fmla="*/ 244 w 589"/>
                <a:gd name="T15" fmla="*/ 138 h 270"/>
                <a:gd name="T16" fmla="*/ 304 w 589"/>
                <a:gd name="T17" fmla="*/ 156 h 270"/>
                <a:gd name="T18" fmla="*/ 362 w 589"/>
                <a:gd name="T19" fmla="*/ 172 h 270"/>
                <a:gd name="T20" fmla="*/ 400 w 589"/>
                <a:gd name="T21" fmla="*/ 185 h 270"/>
                <a:gd name="T22" fmla="*/ 445 w 589"/>
                <a:gd name="T23" fmla="*/ 203 h 270"/>
                <a:gd name="T24" fmla="*/ 494 w 589"/>
                <a:gd name="T25" fmla="*/ 223 h 270"/>
                <a:gd name="T26" fmla="*/ 538 w 589"/>
                <a:gd name="T27" fmla="*/ 243 h 270"/>
                <a:gd name="T28" fmla="*/ 570 w 589"/>
                <a:gd name="T29" fmla="*/ 259 h 270"/>
                <a:gd name="T30" fmla="*/ 589 w 589"/>
                <a:gd name="T31" fmla="*/ 270 h 270"/>
                <a:gd name="T32" fmla="*/ 589 w 589"/>
                <a:gd name="T33" fmla="*/ 167 h 270"/>
                <a:gd name="T34" fmla="*/ 552 w 589"/>
                <a:gd name="T35" fmla="*/ 141 h 270"/>
                <a:gd name="T36" fmla="*/ 478 w 589"/>
                <a:gd name="T37" fmla="*/ 105 h 270"/>
                <a:gd name="T38" fmla="*/ 392 w 589"/>
                <a:gd name="T39" fmla="*/ 69 h 270"/>
                <a:gd name="T40" fmla="*/ 315 w 589"/>
                <a:gd name="T41" fmla="*/ 49 h 270"/>
                <a:gd name="T42" fmla="*/ 226 w 589"/>
                <a:gd name="T43" fmla="*/ 24 h 270"/>
                <a:gd name="T44" fmla="*/ 137 w 589"/>
                <a:gd name="T45" fmla="*/ 7 h 270"/>
                <a:gd name="T46" fmla="*/ 74 w 589"/>
                <a:gd name="T47" fmla="*/ 1 h 270"/>
                <a:gd name="T48" fmla="*/ 0 w 589"/>
                <a:gd name="T49" fmla="*/ 0 h 2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89"/>
                <a:gd name="T76" fmla="*/ 0 h 270"/>
                <a:gd name="T77" fmla="*/ 589 w 589"/>
                <a:gd name="T78" fmla="*/ 270 h 2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89" h="270">
                  <a:moveTo>
                    <a:pt x="0" y="0"/>
                  </a:moveTo>
                  <a:lnTo>
                    <a:pt x="0" y="83"/>
                  </a:lnTo>
                  <a:lnTo>
                    <a:pt x="38" y="90"/>
                  </a:lnTo>
                  <a:lnTo>
                    <a:pt x="77" y="97"/>
                  </a:lnTo>
                  <a:lnTo>
                    <a:pt x="114" y="106"/>
                  </a:lnTo>
                  <a:lnTo>
                    <a:pt x="152" y="115"/>
                  </a:lnTo>
                  <a:lnTo>
                    <a:pt x="196" y="126"/>
                  </a:lnTo>
                  <a:lnTo>
                    <a:pt x="244" y="138"/>
                  </a:lnTo>
                  <a:lnTo>
                    <a:pt x="304" y="156"/>
                  </a:lnTo>
                  <a:lnTo>
                    <a:pt x="362" y="172"/>
                  </a:lnTo>
                  <a:lnTo>
                    <a:pt x="400" y="185"/>
                  </a:lnTo>
                  <a:lnTo>
                    <a:pt x="445" y="203"/>
                  </a:lnTo>
                  <a:lnTo>
                    <a:pt x="494" y="223"/>
                  </a:lnTo>
                  <a:lnTo>
                    <a:pt x="538" y="243"/>
                  </a:lnTo>
                  <a:lnTo>
                    <a:pt x="570" y="259"/>
                  </a:lnTo>
                  <a:lnTo>
                    <a:pt x="589" y="270"/>
                  </a:lnTo>
                  <a:lnTo>
                    <a:pt x="589" y="167"/>
                  </a:lnTo>
                  <a:lnTo>
                    <a:pt x="552" y="141"/>
                  </a:lnTo>
                  <a:lnTo>
                    <a:pt x="478" y="105"/>
                  </a:lnTo>
                  <a:lnTo>
                    <a:pt x="392" y="69"/>
                  </a:lnTo>
                  <a:lnTo>
                    <a:pt x="315" y="49"/>
                  </a:lnTo>
                  <a:lnTo>
                    <a:pt x="226" y="24"/>
                  </a:lnTo>
                  <a:lnTo>
                    <a:pt x="137" y="7"/>
                  </a:lnTo>
                  <a:lnTo>
                    <a:pt x="74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90" name="Freeform 6"/>
            <p:cNvSpPr>
              <a:spLocks/>
            </p:cNvSpPr>
            <p:nvPr/>
          </p:nvSpPr>
          <p:spPr bwMode="auto">
            <a:xfrm>
              <a:off x="1109" y="1171"/>
              <a:ext cx="1645" cy="823"/>
            </a:xfrm>
            <a:custGeom>
              <a:avLst/>
              <a:gdLst>
                <a:gd name="T0" fmla="*/ 90 w 1645"/>
                <a:gd name="T1" fmla="*/ 0 h 823"/>
                <a:gd name="T2" fmla="*/ 189 w 1645"/>
                <a:gd name="T3" fmla="*/ 0 h 823"/>
                <a:gd name="T4" fmla="*/ 291 w 1645"/>
                <a:gd name="T5" fmla="*/ 6 h 823"/>
                <a:gd name="T6" fmla="*/ 386 w 1645"/>
                <a:gd name="T7" fmla="*/ 21 h 823"/>
                <a:gd name="T8" fmla="*/ 496 w 1645"/>
                <a:gd name="T9" fmla="*/ 45 h 823"/>
                <a:gd name="T10" fmla="*/ 601 w 1645"/>
                <a:gd name="T11" fmla="*/ 78 h 823"/>
                <a:gd name="T12" fmla="*/ 712 w 1645"/>
                <a:gd name="T13" fmla="*/ 123 h 823"/>
                <a:gd name="T14" fmla="*/ 811 w 1645"/>
                <a:gd name="T15" fmla="*/ 170 h 823"/>
                <a:gd name="T16" fmla="*/ 905 w 1645"/>
                <a:gd name="T17" fmla="*/ 217 h 823"/>
                <a:gd name="T18" fmla="*/ 1001 w 1645"/>
                <a:gd name="T19" fmla="*/ 271 h 823"/>
                <a:gd name="T20" fmla="*/ 1091 w 1645"/>
                <a:gd name="T21" fmla="*/ 331 h 823"/>
                <a:gd name="T22" fmla="*/ 1178 w 1645"/>
                <a:gd name="T23" fmla="*/ 400 h 823"/>
                <a:gd name="T24" fmla="*/ 1249 w 1645"/>
                <a:gd name="T25" fmla="*/ 469 h 823"/>
                <a:gd name="T26" fmla="*/ 1297 w 1645"/>
                <a:gd name="T27" fmla="*/ 533 h 823"/>
                <a:gd name="T28" fmla="*/ 1596 w 1645"/>
                <a:gd name="T29" fmla="*/ 512 h 823"/>
                <a:gd name="T30" fmla="*/ 1494 w 1645"/>
                <a:gd name="T31" fmla="*/ 557 h 823"/>
                <a:gd name="T32" fmla="*/ 1423 w 1645"/>
                <a:gd name="T33" fmla="*/ 593 h 823"/>
                <a:gd name="T34" fmla="*/ 1364 w 1645"/>
                <a:gd name="T35" fmla="*/ 630 h 823"/>
                <a:gd name="T36" fmla="*/ 1307 w 1645"/>
                <a:gd name="T37" fmla="*/ 676 h 823"/>
                <a:gd name="T38" fmla="*/ 1240 w 1645"/>
                <a:gd name="T39" fmla="*/ 736 h 823"/>
                <a:gd name="T40" fmla="*/ 1178 w 1645"/>
                <a:gd name="T41" fmla="*/ 796 h 823"/>
                <a:gd name="T42" fmla="*/ 1124 w 1645"/>
                <a:gd name="T43" fmla="*/ 811 h 823"/>
                <a:gd name="T44" fmla="*/ 1068 w 1645"/>
                <a:gd name="T45" fmla="*/ 783 h 823"/>
                <a:gd name="T46" fmla="*/ 999 w 1645"/>
                <a:gd name="T47" fmla="*/ 755 h 823"/>
                <a:gd name="T48" fmla="*/ 936 w 1645"/>
                <a:gd name="T49" fmla="*/ 735 h 823"/>
                <a:gd name="T50" fmla="*/ 864 w 1645"/>
                <a:gd name="T51" fmla="*/ 715 h 823"/>
                <a:gd name="T52" fmla="*/ 791 w 1645"/>
                <a:gd name="T53" fmla="*/ 696 h 823"/>
                <a:gd name="T54" fmla="*/ 720 w 1645"/>
                <a:gd name="T55" fmla="*/ 681 h 823"/>
                <a:gd name="T56" fmla="*/ 652 w 1645"/>
                <a:gd name="T57" fmla="*/ 666 h 823"/>
                <a:gd name="T58" fmla="*/ 560 w 1645"/>
                <a:gd name="T59" fmla="*/ 652 h 823"/>
                <a:gd name="T60" fmla="*/ 896 w 1645"/>
                <a:gd name="T61" fmla="*/ 542 h 823"/>
                <a:gd name="T62" fmla="*/ 817 w 1645"/>
                <a:gd name="T63" fmla="*/ 439 h 823"/>
                <a:gd name="T64" fmla="*/ 757 w 1645"/>
                <a:gd name="T65" fmla="*/ 379 h 823"/>
                <a:gd name="T66" fmla="*/ 670 w 1645"/>
                <a:gd name="T67" fmla="*/ 298 h 823"/>
                <a:gd name="T68" fmla="*/ 595 w 1645"/>
                <a:gd name="T69" fmla="*/ 235 h 823"/>
                <a:gd name="T70" fmla="*/ 535 w 1645"/>
                <a:gd name="T71" fmla="*/ 188 h 823"/>
                <a:gd name="T72" fmla="*/ 460 w 1645"/>
                <a:gd name="T73" fmla="*/ 141 h 823"/>
                <a:gd name="T74" fmla="*/ 383 w 1645"/>
                <a:gd name="T75" fmla="*/ 102 h 823"/>
                <a:gd name="T76" fmla="*/ 291 w 1645"/>
                <a:gd name="T77" fmla="*/ 69 h 823"/>
                <a:gd name="T78" fmla="*/ 192 w 1645"/>
                <a:gd name="T79" fmla="*/ 45 h 823"/>
                <a:gd name="T80" fmla="*/ 87 w 1645"/>
                <a:gd name="T81" fmla="*/ 24 h 82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645"/>
                <a:gd name="T124" fmla="*/ 0 h 823"/>
                <a:gd name="T125" fmla="*/ 1645 w 1645"/>
                <a:gd name="T126" fmla="*/ 823 h 82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645" h="823">
                  <a:moveTo>
                    <a:pt x="0" y="6"/>
                  </a:moveTo>
                  <a:lnTo>
                    <a:pt x="90" y="0"/>
                  </a:lnTo>
                  <a:lnTo>
                    <a:pt x="135" y="0"/>
                  </a:lnTo>
                  <a:lnTo>
                    <a:pt x="189" y="0"/>
                  </a:lnTo>
                  <a:lnTo>
                    <a:pt x="240" y="3"/>
                  </a:lnTo>
                  <a:lnTo>
                    <a:pt x="291" y="6"/>
                  </a:lnTo>
                  <a:lnTo>
                    <a:pt x="341" y="12"/>
                  </a:lnTo>
                  <a:lnTo>
                    <a:pt x="386" y="21"/>
                  </a:lnTo>
                  <a:lnTo>
                    <a:pt x="436" y="30"/>
                  </a:lnTo>
                  <a:lnTo>
                    <a:pt x="496" y="45"/>
                  </a:lnTo>
                  <a:lnTo>
                    <a:pt x="550" y="63"/>
                  </a:lnTo>
                  <a:lnTo>
                    <a:pt x="601" y="78"/>
                  </a:lnTo>
                  <a:lnTo>
                    <a:pt x="658" y="99"/>
                  </a:lnTo>
                  <a:lnTo>
                    <a:pt x="712" y="123"/>
                  </a:lnTo>
                  <a:lnTo>
                    <a:pt x="766" y="147"/>
                  </a:lnTo>
                  <a:lnTo>
                    <a:pt x="811" y="170"/>
                  </a:lnTo>
                  <a:lnTo>
                    <a:pt x="862" y="194"/>
                  </a:lnTo>
                  <a:lnTo>
                    <a:pt x="905" y="217"/>
                  </a:lnTo>
                  <a:lnTo>
                    <a:pt x="953" y="244"/>
                  </a:lnTo>
                  <a:lnTo>
                    <a:pt x="1001" y="271"/>
                  </a:lnTo>
                  <a:lnTo>
                    <a:pt x="1049" y="304"/>
                  </a:lnTo>
                  <a:lnTo>
                    <a:pt x="1091" y="331"/>
                  </a:lnTo>
                  <a:lnTo>
                    <a:pt x="1136" y="367"/>
                  </a:lnTo>
                  <a:lnTo>
                    <a:pt x="1178" y="400"/>
                  </a:lnTo>
                  <a:lnTo>
                    <a:pt x="1217" y="433"/>
                  </a:lnTo>
                  <a:lnTo>
                    <a:pt x="1249" y="469"/>
                  </a:lnTo>
                  <a:lnTo>
                    <a:pt x="1276" y="500"/>
                  </a:lnTo>
                  <a:lnTo>
                    <a:pt x="1297" y="533"/>
                  </a:lnTo>
                  <a:lnTo>
                    <a:pt x="1645" y="489"/>
                  </a:lnTo>
                  <a:lnTo>
                    <a:pt x="1596" y="512"/>
                  </a:lnTo>
                  <a:lnTo>
                    <a:pt x="1539" y="536"/>
                  </a:lnTo>
                  <a:lnTo>
                    <a:pt x="1494" y="557"/>
                  </a:lnTo>
                  <a:lnTo>
                    <a:pt x="1460" y="573"/>
                  </a:lnTo>
                  <a:lnTo>
                    <a:pt x="1423" y="593"/>
                  </a:lnTo>
                  <a:lnTo>
                    <a:pt x="1393" y="611"/>
                  </a:lnTo>
                  <a:lnTo>
                    <a:pt x="1364" y="630"/>
                  </a:lnTo>
                  <a:lnTo>
                    <a:pt x="1335" y="653"/>
                  </a:lnTo>
                  <a:lnTo>
                    <a:pt x="1307" y="676"/>
                  </a:lnTo>
                  <a:lnTo>
                    <a:pt x="1273" y="705"/>
                  </a:lnTo>
                  <a:lnTo>
                    <a:pt x="1240" y="736"/>
                  </a:lnTo>
                  <a:lnTo>
                    <a:pt x="1211" y="762"/>
                  </a:lnTo>
                  <a:lnTo>
                    <a:pt x="1178" y="796"/>
                  </a:lnTo>
                  <a:lnTo>
                    <a:pt x="1151" y="823"/>
                  </a:lnTo>
                  <a:lnTo>
                    <a:pt x="1124" y="811"/>
                  </a:lnTo>
                  <a:lnTo>
                    <a:pt x="1097" y="796"/>
                  </a:lnTo>
                  <a:lnTo>
                    <a:pt x="1068" y="783"/>
                  </a:lnTo>
                  <a:lnTo>
                    <a:pt x="1034" y="769"/>
                  </a:lnTo>
                  <a:lnTo>
                    <a:pt x="999" y="755"/>
                  </a:lnTo>
                  <a:lnTo>
                    <a:pt x="967" y="744"/>
                  </a:lnTo>
                  <a:lnTo>
                    <a:pt x="936" y="735"/>
                  </a:lnTo>
                  <a:lnTo>
                    <a:pt x="901" y="724"/>
                  </a:lnTo>
                  <a:lnTo>
                    <a:pt x="864" y="715"/>
                  </a:lnTo>
                  <a:lnTo>
                    <a:pt x="826" y="705"/>
                  </a:lnTo>
                  <a:lnTo>
                    <a:pt x="791" y="696"/>
                  </a:lnTo>
                  <a:lnTo>
                    <a:pt x="757" y="687"/>
                  </a:lnTo>
                  <a:lnTo>
                    <a:pt x="720" y="681"/>
                  </a:lnTo>
                  <a:lnTo>
                    <a:pt x="685" y="673"/>
                  </a:lnTo>
                  <a:lnTo>
                    <a:pt x="652" y="666"/>
                  </a:lnTo>
                  <a:lnTo>
                    <a:pt x="613" y="658"/>
                  </a:lnTo>
                  <a:lnTo>
                    <a:pt x="560" y="652"/>
                  </a:lnTo>
                  <a:lnTo>
                    <a:pt x="920" y="590"/>
                  </a:lnTo>
                  <a:lnTo>
                    <a:pt x="896" y="542"/>
                  </a:lnTo>
                  <a:lnTo>
                    <a:pt x="868" y="506"/>
                  </a:lnTo>
                  <a:lnTo>
                    <a:pt x="817" y="439"/>
                  </a:lnTo>
                  <a:lnTo>
                    <a:pt x="787" y="409"/>
                  </a:lnTo>
                  <a:lnTo>
                    <a:pt x="757" y="379"/>
                  </a:lnTo>
                  <a:lnTo>
                    <a:pt x="703" y="328"/>
                  </a:lnTo>
                  <a:lnTo>
                    <a:pt x="670" y="298"/>
                  </a:lnTo>
                  <a:lnTo>
                    <a:pt x="631" y="262"/>
                  </a:lnTo>
                  <a:lnTo>
                    <a:pt x="595" y="235"/>
                  </a:lnTo>
                  <a:lnTo>
                    <a:pt x="565" y="211"/>
                  </a:lnTo>
                  <a:lnTo>
                    <a:pt x="535" y="188"/>
                  </a:lnTo>
                  <a:lnTo>
                    <a:pt x="499" y="164"/>
                  </a:lnTo>
                  <a:lnTo>
                    <a:pt x="460" y="141"/>
                  </a:lnTo>
                  <a:lnTo>
                    <a:pt x="421" y="123"/>
                  </a:lnTo>
                  <a:lnTo>
                    <a:pt x="383" y="102"/>
                  </a:lnTo>
                  <a:lnTo>
                    <a:pt x="335" y="84"/>
                  </a:lnTo>
                  <a:lnTo>
                    <a:pt x="291" y="69"/>
                  </a:lnTo>
                  <a:lnTo>
                    <a:pt x="240" y="57"/>
                  </a:lnTo>
                  <a:lnTo>
                    <a:pt x="192" y="45"/>
                  </a:lnTo>
                  <a:lnTo>
                    <a:pt x="141" y="33"/>
                  </a:lnTo>
                  <a:lnTo>
                    <a:pt x="87" y="2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 rot="3900637">
            <a:off x="7465219" y="3239294"/>
            <a:ext cx="2225675" cy="1039813"/>
            <a:chOff x="1109" y="1171"/>
            <a:chExt cx="1645" cy="924"/>
          </a:xfrm>
        </p:grpSpPr>
        <p:sp>
          <p:nvSpPr>
            <p:cNvPr id="11283" name="Freeform 18"/>
            <p:cNvSpPr>
              <a:spLocks/>
            </p:cNvSpPr>
            <p:nvPr/>
          </p:nvSpPr>
          <p:spPr bwMode="auto">
            <a:xfrm>
              <a:off x="1110" y="1174"/>
              <a:ext cx="952" cy="607"/>
            </a:xfrm>
            <a:custGeom>
              <a:avLst/>
              <a:gdLst>
                <a:gd name="T0" fmla="*/ 0 w 952"/>
                <a:gd name="T1" fmla="*/ 0 h 607"/>
                <a:gd name="T2" fmla="*/ 0 w 952"/>
                <a:gd name="T3" fmla="*/ 45 h 607"/>
                <a:gd name="T4" fmla="*/ 69 w 952"/>
                <a:gd name="T5" fmla="*/ 57 h 607"/>
                <a:gd name="T6" fmla="*/ 132 w 952"/>
                <a:gd name="T7" fmla="*/ 72 h 607"/>
                <a:gd name="T8" fmla="*/ 189 w 952"/>
                <a:gd name="T9" fmla="*/ 90 h 607"/>
                <a:gd name="T10" fmla="*/ 248 w 952"/>
                <a:gd name="T11" fmla="*/ 108 h 607"/>
                <a:gd name="T12" fmla="*/ 298 w 952"/>
                <a:gd name="T13" fmla="*/ 126 h 607"/>
                <a:gd name="T14" fmla="*/ 340 w 952"/>
                <a:gd name="T15" fmla="*/ 144 h 607"/>
                <a:gd name="T16" fmla="*/ 379 w 952"/>
                <a:gd name="T17" fmla="*/ 160 h 607"/>
                <a:gd name="T18" fmla="*/ 424 w 952"/>
                <a:gd name="T19" fmla="*/ 181 h 607"/>
                <a:gd name="T20" fmla="*/ 463 w 952"/>
                <a:gd name="T21" fmla="*/ 205 h 607"/>
                <a:gd name="T22" fmla="*/ 508 w 952"/>
                <a:gd name="T23" fmla="*/ 235 h 607"/>
                <a:gd name="T24" fmla="*/ 544 w 952"/>
                <a:gd name="T25" fmla="*/ 262 h 607"/>
                <a:gd name="T26" fmla="*/ 580 w 952"/>
                <a:gd name="T27" fmla="*/ 289 h 607"/>
                <a:gd name="T28" fmla="*/ 613 w 952"/>
                <a:gd name="T29" fmla="*/ 319 h 607"/>
                <a:gd name="T30" fmla="*/ 655 w 952"/>
                <a:gd name="T31" fmla="*/ 355 h 607"/>
                <a:gd name="T32" fmla="*/ 700 w 952"/>
                <a:gd name="T33" fmla="*/ 397 h 607"/>
                <a:gd name="T34" fmla="*/ 726 w 952"/>
                <a:gd name="T35" fmla="*/ 427 h 607"/>
                <a:gd name="T36" fmla="*/ 753 w 952"/>
                <a:gd name="T37" fmla="*/ 459 h 607"/>
                <a:gd name="T38" fmla="*/ 780 w 952"/>
                <a:gd name="T39" fmla="*/ 490 h 607"/>
                <a:gd name="T40" fmla="*/ 804 w 952"/>
                <a:gd name="T41" fmla="*/ 520 h 607"/>
                <a:gd name="T42" fmla="*/ 834 w 952"/>
                <a:gd name="T43" fmla="*/ 568 h 607"/>
                <a:gd name="T44" fmla="*/ 852 w 952"/>
                <a:gd name="T45" fmla="*/ 607 h 607"/>
                <a:gd name="T46" fmla="*/ 952 w 952"/>
                <a:gd name="T47" fmla="*/ 595 h 607"/>
                <a:gd name="T48" fmla="*/ 919 w 952"/>
                <a:gd name="T49" fmla="*/ 529 h 607"/>
                <a:gd name="T50" fmla="*/ 870 w 952"/>
                <a:gd name="T51" fmla="*/ 459 h 607"/>
                <a:gd name="T52" fmla="*/ 819 w 952"/>
                <a:gd name="T53" fmla="*/ 400 h 607"/>
                <a:gd name="T54" fmla="*/ 753 w 952"/>
                <a:gd name="T55" fmla="*/ 337 h 607"/>
                <a:gd name="T56" fmla="*/ 664 w 952"/>
                <a:gd name="T57" fmla="*/ 247 h 607"/>
                <a:gd name="T58" fmla="*/ 565 w 952"/>
                <a:gd name="T59" fmla="*/ 172 h 607"/>
                <a:gd name="T60" fmla="*/ 460 w 952"/>
                <a:gd name="T61" fmla="*/ 108 h 607"/>
                <a:gd name="T62" fmla="*/ 367 w 952"/>
                <a:gd name="T63" fmla="*/ 69 h 607"/>
                <a:gd name="T64" fmla="*/ 251 w 952"/>
                <a:gd name="T65" fmla="*/ 30 h 607"/>
                <a:gd name="T66" fmla="*/ 156 w 952"/>
                <a:gd name="T67" fmla="*/ 15 h 607"/>
                <a:gd name="T68" fmla="*/ 0 w 952"/>
                <a:gd name="T69" fmla="*/ 0 h 60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52"/>
                <a:gd name="T106" fmla="*/ 0 h 607"/>
                <a:gd name="T107" fmla="*/ 952 w 952"/>
                <a:gd name="T108" fmla="*/ 607 h 60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52" h="607">
                  <a:moveTo>
                    <a:pt x="0" y="0"/>
                  </a:moveTo>
                  <a:lnTo>
                    <a:pt x="0" y="45"/>
                  </a:lnTo>
                  <a:lnTo>
                    <a:pt x="69" y="57"/>
                  </a:lnTo>
                  <a:lnTo>
                    <a:pt x="132" y="72"/>
                  </a:lnTo>
                  <a:lnTo>
                    <a:pt x="189" y="90"/>
                  </a:lnTo>
                  <a:lnTo>
                    <a:pt x="248" y="108"/>
                  </a:lnTo>
                  <a:lnTo>
                    <a:pt x="298" y="126"/>
                  </a:lnTo>
                  <a:lnTo>
                    <a:pt x="340" y="144"/>
                  </a:lnTo>
                  <a:lnTo>
                    <a:pt x="379" y="160"/>
                  </a:lnTo>
                  <a:lnTo>
                    <a:pt x="424" y="181"/>
                  </a:lnTo>
                  <a:lnTo>
                    <a:pt x="463" y="205"/>
                  </a:lnTo>
                  <a:lnTo>
                    <a:pt x="508" y="235"/>
                  </a:lnTo>
                  <a:lnTo>
                    <a:pt x="544" y="262"/>
                  </a:lnTo>
                  <a:lnTo>
                    <a:pt x="580" y="289"/>
                  </a:lnTo>
                  <a:lnTo>
                    <a:pt x="613" y="319"/>
                  </a:lnTo>
                  <a:lnTo>
                    <a:pt x="655" y="355"/>
                  </a:lnTo>
                  <a:lnTo>
                    <a:pt x="700" y="397"/>
                  </a:lnTo>
                  <a:lnTo>
                    <a:pt x="726" y="427"/>
                  </a:lnTo>
                  <a:lnTo>
                    <a:pt x="753" y="459"/>
                  </a:lnTo>
                  <a:lnTo>
                    <a:pt x="780" y="490"/>
                  </a:lnTo>
                  <a:lnTo>
                    <a:pt x="804" y="520"/>
                  </a:lnTo>
                  <a:lnTo>
                    <a:pt x="834" y="568"/>
                  </a:lnTo>
                  <a:lnTo>
                    <a:pt x="852" y="607"/>
                  </a:lnTo>
                  <a:lnTo>
                    <a:pt x="952" y="595"/>
                  </a:lnTo>
                  <a:lnTo>
                    <a:pt x="919" y="529"/>
                  </a:lnTo>
                  <a:lnTo>
                    <a:pt x="870" y="459"/>
                  </a:lnTo>
                  <a:lnTo>
                    <a:pt x="819" y="400"/>
                  </a:lnTo>
                  <a:lnTo>
                    <a:pt x="753" y="337"/>
                  </a:lnTo>
                  <a:lnTo>
                    <a:pt x="664" y="247"/>
                  </a:lnTo>
                  <a:lnTo>
                    <a:pt x="565" y="172"/>
                  </a:lnTo>
                  <a:lnTo>
                    <a:pt x="460" y="108"/>
                  </a:lnTo>
                  <a:lnTo>
                    <a:pt x="367" y="69"/>
                  </a:lnTo>
                  <a:lnTo>
                    <a:pt x="251" y="30"/>
                  </a:lnTo>
                  <a:lnTo>
                    <a:pt x="156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4" name="Freeform 19"/>
            <p:cNvSpPr>
              <a:spLocks/>
            </p:cNvSpPr>
            <p:nvPr/>
          </p:nvSpPr>
          <p:spPr bwMode="auto">
            <a:xfrm>
              <a:off x="2261" y="1661"/>
              <a:ext cx="493" cy="434"/>
            </a:xfrm>
            <a:custGeom>
              <a:avLst/>
              <a:gdLst>
                <a:gd name="T0" fmla="*/ 0 w 493"/>
                <a:gd name="T1" fmla="*/ 335 h 434"/>
                <a:gd name="T2" fmla="*/ 0 w 493"/>
                <a:gd name="T3" fmla="*/ 434 h 434"/>
                <a:gd name="T4" fmla="*/ 20 w 493"/>
                <a:gd name="T5" fmla="*/ 409 h 434"/>
                <a:gd name="T6" fmla="*/ 42 w 493"/>
                <a:gd name="T7" fmla="*/ 383 h 434"/>
                <a:gd name="T8" fmla="*/ 71 w 493"/>
                <a:gd name="T9" fmla="*/ 356 h 434"/>
                <a:gd name="T10" fmla="*/ 107 w 493"/>
                <a:gd name="T11" fmla="*/ 325 h 434"/>
                <a:gd name="T12" fmla="*/ 142 w 493"/>
                <a:gd name="T13" fmla="*/ 291 h 434"/>
                <a:gd name="T14" fmla="*/ 178 w 493"/>
                <a:gd name="T15" fmla="*/ 259 h 434"/>
                <a:gd name="T16" fmla="*/ 211 w 493"/>
                <a:gd name="T17" fmla="*/ 232 h 434"/>
                <a:gd name="T18" fmla="*/ 241 w 493"/>
                <a:gd name="T19" fmla="*/ 208 h 434"/>
                <a:gd name="T20" fmla="*/ 274 w 493"/>
                <a:gd name="T21" fmla="*/ 186 h 434"/>
                <a:gd name="T22" fmla="*/ 308 w 493"/>
                <a:gd name="T23" fmla="*/ 164 h 434"/>
                <a:gd name="T24" fmla="*/ 348 w 493"/>
                <a:gd name="T25" fmla="*/ 141 h 434"/>
                <a:gd name="T26" fmla="*/ 385 w 493"/>
                <a:gd name="T27" fmla="*/ 123 h 434"/>
                <a:gd name="T28" fmla="*/ 423 w 493"/>
                <a:gd name="T29" fmla="*/ 107 h 434"/>
                <a:gd name="T30" fmla="*/ 463 w 493"/>
                <a:gd name="T31" fmla="*/ 90 h 434"/>
                <a:gd name="T32" fmla="*/ 493 w 493"/>
                <a:gd name="T33" fmla="*/ 76 h 434"/>
                <a:gd name="T34" fmla="*/ 493 w 493"/>
                <a:gd name="T35" fmla="*/ 0 h 434"/>
                <a:gd name="T36" fmla="*/ 439 w 493"/>
                <a:gd name="T37" fmla="*/ 15 h 434"/>
                <a:gd name="T38" fmla="*/ 360 w 493"/>
                <a:gd name="T39" fmla="*/ 49 h 434"/>
                <a:gd name="T40" fmla="*/ 259 w 493"/>
                <a:gd name="T41" fmla="*/ 92 h 434"/>
                <a:gd name="T42" fmla="*/ 185 w 493"/>
                <a:gd name="T43" fmla="*/ 138 h 434"/>
                <a:gd name="T44" fmla="*/ 117 w 493"/>
                <a:gd name="T45" fmla="*/ 204 h 434"/>
                <a:gd name="T46" fmla="*/ 50 w 493"/>
                <a:gd name="T47" fmla="*/ 259 h 434"/>
                <a:gd name="T48" fmla="*/ 0 w 493"/>
                <a:gd name="T49" fmla="*/ 312 h 434"/>
                <a:gd name="T50" fmla="*/ 0 w 493"/>
                <a:gd name="T51" fmla="*/ 433 h 434"/>
                <a:gd name="T52" fmla="*/ 0 w 493"/>
                <a:gd name="T53" fmla="*/ 431 h 434"/>
                <a:gd name="T54" fmla="*/ 0 w 493"/>
                <a:gd name="T55" fmla="*/ 335 h 43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93"/>
                <a:gd name="T85" fmla="*/ 0 h 434"/>
                <a:gd name="T86" fmla="*/ 493 w 493"/>
                <a:gd name="T87" fmla="*/ 434 h 43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93" h="434">
                  <a:moveTo>
                    <a:pt x="0" y="335"/>
                  </a:moveTo>
                  <a:lnTo>
                    <a:pt x="0" y="434"/>
                  </a:lnTo>
                  <a:lnTo>
                    <a:pt x="20" y="409"/>
                  </a:lnTo>
                  <a:lnTo>
                    <a:pt x="42" y="383"/>
                  </a:lnTo>
                  <a:lnTo>
                    <a:pt x="71" y="356"/>
                  </a:lnTo>
                  <a:lnTo>
                    <a:pt x="107" y="325"/>
                  </a:lnTo>
                  <a:lnTo>
                    <a:pt x="142" y="291"/>
                  </a:lnTo>
                  <a:lnTo>
                    <a:pt x="178" y="259"/>
                  </a:lnTo>
                  <a:lnTo>
                    <a:pt x="211" y="232"/>
                  </a:lnTo>
                  <a:lnTo>
                    <a:pt x="241" y="208"/>
                  </a:lnTo>
                  <a:lnTo>
                    <a:pt x="274" y="186"/>
                  </a:lnTo>
                  <a:lnTo>
                    <a:pt x="308" y="164"/>
                  </a:lnTo>
                  <a:lnTo>
                    <a:pt x="348" y="141"/>
                  </a:lnTo>
                  <a:lnTo>
                    <a:pt x="385" y="123"/>
                  </a:lnTo>
                  <a:lnTo>
                    <a:pt x="423" y="107"/>
                  </a:lnTo>
                  <a:lnTo>
                    <a:pt x="463" y="90"/>
                  </a:lnTo>
                  <a:lnTo>
                    <a:pt x="493" y="76"/>
                  </a:lnTo>
                  <a:lnTo>
                    <a:pt x="493" y="0"/>
                  </a:lnTo>
                  <a:lnTo>
                    <a:pt x="439" y="15"/>
                  </a:lnTo>
                  <a:lnTo>
                    <a:pt x="360" y="49"/>
                  </a:lnTo>
                  <a:lnTo>
                    <a:pt x="259" y="92"/>
                  </a:lnTo>
                  <a:lnTo>
                    <a:pt x="185" y="138"/>
                  </a:lnTo>
                  <a:lnTo>
                    <a:pt x="117" y="204"/>
                  </a:lnTo>
                  <a:lnTo>
                    <a:pt x="50" y="259"/>
                  </a:lnTo>
                  <a:lnTo>
                    <a:pt x="0" y="312"/>
                  </a:lnTo>
                  <a:lnTo>
                    <a:pt x="0" y="433"/>
                  </a:lnTo>
                  <a:lnTo>
                    <a:pt x="0" y="431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5" name="Freeform 20"/>
            <p:cNvSpPr>
              <a:spLocks/>
            </p:cNvSpPr>
            <p:nvPr/>
          </p:nvSpPr>
          <p:spPr bwMode="auto">
            <a:xfrm>
              <a:off x="1670" y="1824"/>
              <a:ext cx="589" cy="270"/>
            </a:xfrm>
            <a:custGeom>
              <a:avLst/>
              <a:gdLst>
                <a:gd name="T0" fmla="*/ 0 w 589"/>
                <a:gd name="T1" fmla="*/ 0 h 270"/>
                <a:gd name="T2" fmla="*/ 0 w 589"/>
                <a:gd name="T3" fmla="*/ 83 h 270"/>
                <a:gd name="T4" fmla="*/ 38 w 589"/>
                <a:gd name="T5" fmla="*/ 90 h 270"/>
                <a:gd name="T6" fmla="*/ 77 w 589"/>
                <a:gd name="T7" fmla="*/ 97 h 270"/>
                <a:gd name="T8" fmla="*/ 114 w 589"/>
                <a:gd name="T9" fmla="*/ 106 h 270"/>
                <a:gd name="T10" fmla="*/ 152 w 589"/>
                <a:gd name="T11" fmla="*/ 115 h 270"/>
                <a:gd name="T12" fmla="*/ 196 w 589"/>
                <a:gd name="T13" fmla="*/ 126 h 270"/>
                <a:gd name="T14" fmla="*/ 244 w 589"/>
                <a:gd name="T15" fmla="*/ 138 h 270"/>
                <a:gd name="T16" fmla="*/ 304 w 589"/>
                <a:gd name="T17" fmla="*/ 156 h 270"/>
                <a:gd name="T18" fmla="*/ 362 w 589"/>
                <a:gd name="T19" fmla="*/ 172 h 270"/>
                <a:gd name="T20" fmla="*/ 400 w 589"/>
                <a:gd name="T21" fmla="*/ 185 h 270"/>
                <a:gd name="T22" fmla="*/ 445 w 589"/>
                <a:gd name="T23" fmla="*/ 203 h 270"/>
                <a:gd name="T24" fmla="*/ 494 w 589"/>
                <a:gd name="T25" fmla="*/ 223 h 270"/>
                <a:gd name="T26" fmla="*/ 538 w 589"/>
                <a:gd name="T27" fmla="*/ 243 h 270"/>
                <a:gd name="T28" fmla="*/ 570 w 589"/>
                <a:gd name="T29" fmla="*/ 259 h 270"/>
                <a:gd name="T30" fmla="*/ 589 w 589"/>
                <a:gd name="T31" fmla="*/ 270 h 270"/>
                <a:gd name="T32" fmla="*/ 589 w 589"/>
                <a:gd name="T33" fmla="*/ 167 h 270"/>
                <a:gd name="T34" fmla="*/ 552 w 589"/>
                <a:gd name="T35" fmla="*/ 141 h 270"/>
                <a:gd name="T36" fmla="*/ 478 w 589"/>
                <a:gd name="T37" fmla="*/ 105 h 270"/>
                <a:gd name="T38" fmla="*/ 392 w 589"/>
                <a:gd name="T39" fmla="*/ 69 h 270"/>
                <a:gd name="T40" fmla="*/ 315 w 589"/>
                <a:gd name="T41" fmla="*/ 49 h 270"/>
                <a:gd name="T42" fmla="*/ 226 w 589"/>
                <a:gd name="T43" fmla="*/ 24 h 270"/>
                <a:gd name="T44" fmla="*/ 137 w 589"/>
                <a:gd name="T45" fmla="*/ 7 h 270"/>
                <a:gd name="T46" fmla="*/ 74 w 589"/>
                <a:gd name="T47" fmla="*/ 1 h 270"/>
                <a:gd name="T48" fmla="*/ 0 w 589"/>
                <a:gd name="T49" fmla="*/ 0 h 2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89"/>
                <a:gd name="T76" fmla="*/ 0 h 270"/>
                <a:gd name="T77" fmla="*/ 589 w 589"/>
                <a:gd name="T78" fmla="*/ 270 h 2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89" h="270">
                  <a:moveTo>
                    <a:pt x="0" y="0"/>
                  </a:moveTo>
                  <a:lnTo>
                    <a:pt x="0" y="83"/>
                  </a:lnTo>
                  <a:lnTo>
                    <a:pt x="38" y="90"/>
                  </a:lnTo>
                  <a:lnTo>
                    <a:pt x="77" y="97"/>
                  </a:lnTo>
                  <a:lnTo>
                    <a:pt x="114" y="106"/>
                  </a:lnTo>
                  <a:lnTo>
                    <a:pt x="152" y="115"/>
                  </a:lnTo>
                  <a:lnTo>
                    <a:pt x="196" y="126"/>
                  </a:lnTo>
                  <a:lnTo>
                    <a:pt x="244" y="138"/>
                  </a:lnTo>
                  <a:lnTo>
                    <a:pt x="304" y="156"/>
                  </a:lnTo>
                  <a:lnTo>
                    <a:pt x="362" y="172"/>
                  </a:lnTo>
                  <a:lnTo>
                    <a:pt x="400" y="185"/>
                  </a:lnTo>
                  <a:lnTo>
                    <a:pt x="445" y="203"/>
                  </a:lnTo>
                  <a:lnTo>
                    <a:pt x="494" y="223"/>
                  </a:lnTo>
                  <a:lnTo>
                    <a:pt x="538" y="243"/>
                  </a:lnTo>
                  <a:lnTo>
                    <a:pt x="570" y="259"/>
                  </a:lnTo>
                  <a:lnTo>
                    <a:pt x="589" y="270"/>
                  </a:lnTo>
                  <a:lnTo>
                    <a:pt x="589" y="167"/>
                  </a:lnTo>
                  <a:lnTo>
                    <a:pt x="552" y="141"/>
                  </a:lnTo>
                  <a:lnTo>
                    <a:pt x="478" y="105"/>
                  </a:lnTo>
                  <a:lnTo>
                    <a:pt x="392" y="69"/>
                  </a:lnTo>
                  <a:lnTo>
                    <a:pt x="315" y="49"/>
                  </a:lnTo>
                  <a:lnTo>
                    <a:pt x="226" y="24"/>
                  </a:lnTo>
                  <a:lnTo>
                    <a:pt x="137" y="7"/>
                  </a:lnTo>
                  <a:lnTo>
                    <a:pt x="74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6" name="Freeform 21"/>
            <p:cNvSpPr>
              <a:spLocks/>
            </p:cNvSpPr>
            <p:nvPr/>
          </p:nvSpPr>
          <p:spPr bwMode="auto">
            <a:xfrm>
              <a:off x="1109" y="1171"/>
              <a:ext cx="1645" cy="823"/>
            </a:xfrm>
            <a:custGeom>
              <a:avLst/>
              <a:gdLst>
                <a:gd name="T0" fmla="*/ 90 w 1645"/>
                <a:gd name="T1" fmla="*/ 0 h 823"/>
                <a:gd name="T2" fmla="*/ 189 w 1645"/>
                <a:gd name="T3" fmla="*/ 0 h 823"/>
                <a:gd name="T4" fmla="*/ 291 w 1645"/>
                <a:gd name="T5" fmla="*/ 6 h 823"/>
                <a:gd name="T6" fmla="*/ 386 w 1645"/>
                <a:gd name="T7" fmla="*/ 21 h 823"/>
                <a:gd name="T8" fmla="*/ 496 w 1645"/>
                <a:gd name="T9" fmla="*/ 45 h 823"/>
                <a:gd name="T10" fmla="*/ 601 w 1645"/>
                <a:gd name="T11" fmla="*/ 78 h 823"/>
                <a:gd name="T12" fmla="*/ 712 w 1645"/>
                <a:gd name="T13" fmla="*/ 123 h 823"/>
                <a:gd name="T14" fmla="*/ 811 w 1645"/>
                <a:gd name="T15" fmla="*/ 170 h 823"/>
                <a:gd name="T16" fmla="*/ 905 w 1645"/>
                <a:gd name="T17" fmla="*/ 217 h 823"/>
                <a:gd name="T18" fmla="*/ 1001 w 1645"/>
                <a:gd name="T19" fmla="*/ 271 h 823"/>
                <a:gd name="T20" fmla="*/ 1091 w 1645"/>
                <a:gd name="T21" fmla="*/ 331 h 823"/>
                <a:gd name="T22" fmla="*/ 1178 w 1645"/>
                <a:gd name="T23" fmla="*/ 400 h 823"/>
                <a:gd name="T24" fmla="*/ 1249 w 1645"/>
                <a:gd name="T25" fmla="*/ 469 h 823"/>
                <a:gd name="T26" fmla="*/ 1297 w 1645"/>
                <a:gd name="T27" fmla="*/ 533 h 823"/>
                <a:gd name="T28" fmla="*/ 1596 w 1645"/>
                <a:gd name="T29" fmla="*/ 512 h 823"/>
                <a:gd name="T30" fmla="*/ 1494 w 1645"/>
                <a:gd name="T31" fmla="*/ 557 h 823"/>
                <a:gd name="T32" fmla="*/ 1423 w 1645"/>
                <a:gd name="T33" fmla="*/ 593 h 823"/>
                <a:gd name="T34" fmla="*/ 1364 w 1645"/>
                <a:gd name="T35" fmla="*/ 630 h 823"/>
                <a:gd name="T36" fmla="*/ 1307 w 1645"/>
                <a:gd name="T37" fmla="*/ 676 h 823"/>
                <a:gd name="T38" fmla="*/ 1240 w 1645"/>
                <a:gd name="T39" fmla="*/ 736 h 823"/>
                <a:gd name="T40" fmla="*/ 1178 w 1645"/>
                <a:gd name="T41" fmla="*/ 796 h 823"/>
                <a:gd name="T42" fmla="*/ 1124 w 1645"/>
                <a:gd name="T43" fmla="*/ 811 h 823"/>
                <a:gd name="T44" fmla="*/ 1068 w 1645"/>
                <a:gd name="T45" fmla="*/ 783 h 823"/>
                <a:gd name="T46" fmla="*/ 999 w 1645"/>
                <a:gd name="T47" fmla="*/ 755 h 823"/>
                <a:gd name="T48" fmla="*/ 936 w 1645"/>
                <a:gd name="T49" fmla="*/ 735 h 823"/>
                <a:gd name="T50" fmla="*/ 864 w 1645"/>
                <a:gd name="T51" fmla="*/ 715 h 823"/>
                <a:gd name="T52" fmla="*/ 791 w 1645"/>
                <a:gd name="T53" fmla="*/ 696 h 823"/>
                <a:gd name="T54" fmla="*/ 720 w 1645"/>
                <a:gd name="T55" fmla="*/ 681 h 823"/>
                <a:gd name="T56" fmla="*/ 652 w 1645"/>
                <a:gd name="T57" fmla="*/ 666 h 823"/>
                <a:gd name="T58" fmla="*/ 560 w 1645"/>
                <a:gd name="T59" fmla="*/ 652 h 823"/>
                <a:gd name="T60" fmla="*/ 896 w 1645"/>
                <a:gd name="T61" fmla="*/ 542 h 823"/>
                <a:gd name="T62" fmla="*/ 817 w 1645"/>
                <a:gd name="T63" fmla="*/ 439 h 823"/>
                <a:gd name="T64" fmla="*/ 757 w 1645"/>
                <a:gd name="T65" fmla="*/ 379 h 823"/>
                <a:gd name="T66" fmla="*/ 670 w 1645"/>
                <a:gd name="T67" fmla="*/ 298 h 823"/>
                <a:gd name="T68" fmla="*/ 595 w 1645"/>
                <a:gd name="T69" fmla="*/ 235 h 823"/>
                <a:gd name="T70" fmla="*/ 535 w 1645"/>
                <a:gd name="T71" fmla="*/ 188 h 823"/>
                <a:gd name="T72" fmla="*/ 460 w 1645"/>
                <a:gd name="T73" fmla="*/ 141 h 823"/>
                <a:gd name="T74" fmla="*/ 383 w 1645"/>
                <a:gd name="T75" fmla="*/ 102 h 823"/>
                <a:gd name="T76" fmla="*/ 291 w 1645"/>
                <a:gd name="T77" fmla="*/ 69 h 823"/>
                <a:gd name="T78" fmla="*/ 192 w 1645"/>
                <a:gd name="T79" fmla="*/ 45 h 823"/>
                <a:gd name="T80" fmla="*/ 87 w 1645"/>
                <a:gd name="T81" fmla="*/ 24 h 82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645"/>
                <a:gd name="T124" fmla="*/ 0 h 823"/>
                <a:gd name="T125" fmla="*/ 1645 w 1645"/>
                <a:gd name="T126" fmla="*/ 823 h 82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645" h="823">
                  <a:moveTo>
                    <a:pt x="0" y="6"/>
                  </a:moveTo>
                  <a:lnTo>
                    <a:pt x="90" y="0"/>
                  </a:lnTo>
                  <a:lnTo>
                    <a:pt x="135" y="0"/>
                  </a:lnTo>
                  <a:lnTo>
                    <a:pt x="189" y="0"/>
                  </a:lnTo>
                  <a:lnTo>
                    <a:pt x="240" y="3"/>
                  </a:lnTo>
                  <a:lnTo>
                    <a:pt x="291" y="6"/>
                  </a:lnTo>
                  <a:lnTo>
                    <a:pt x="341" y="12"/>
                  </a:lnTo>
                  <a:lnTo>
                    <a:pt x="386" y="21"/>
                  </a:lnTo>
                  <a:lnTo>
                    <a:pt x="436" y="30"/>
                  </a:lnTo>
                  <a:lnTo>
                    <a:pt x="496" y="45"/>
                  </a:lnTo>
                  <a:lnTo>
                    <a:pt x="550" y="63"/>
                  </a:lnTo>
                  <a:lnTo>
                    <a:pt x="601" y="78"/>
                  </a:lnTo>
                  <a:lnTo>
                    <a:pt x="658" y="99"/>
                  </a:lnTo>
                  <a:lnTo>
                    <a:pt x="712" y="123"/>
                  </a:lnTo>
                  <a:lnTo>
                    <a:pt x="766" y="147"/>
                  </a:lnTo>
                  <a:lnTo>
                    <a:pt x="811" y="170"/>
                  </a:lnTo>
                  <a:lnTo>
                    <a:pt x="862" y="194"/>
                  </a:lnTo>
                  <a:lnTo>
                    <a:pt x="905" y="217"/>
                  </a:lnTo>
                  <a:lnTo>
                    <a:pt x="953" y="244"/>
                  </a:lnTo>
                  <a:lnTo>
                    <a:pt x="1001" y="271"/>
                  </a:lnTo>
                  <a:lnTo>
                    <a:pt x="1049" y="304"/>
                  </a:lnTo>
                  <a:lnTo>
                    <a:pt x="1091" y="331"/>
                  </a:lnTo>
                  <a:lnTo>
                    <a:pt x="1136" y="367"/>
                  </a:lnTo>
                  <a:lnTo>
                    <a:pt x="1178" y="400"/>
                  </a:lnTo>
                  <a:lnTo>
                    <a:pt x="1217" y="433"/>
                  </a:lnTo>
                  <a:lnTo>
                    <a:pt x="1249" y="469"/>
                  </a:lnTo>
                  <a:lnTo>
                    <a:pt x="1276" y="500"/>
                  </a:lnTo>
                  <a:lnTo>
                    <a:pt x="1297" y="533"/>
                  </a:lnTo>
                  <a:lnTo>
                    <a:pt x="1645" y="489"/>
                  </a:lnTo>
                  <a:lnTo>
                    <a:pt x="1596" y="512"/>
                  </a:lnTo>
                  <a:lnTo>
                    <a:pt x="1539" y="536"/>
                  </a:lnTo>
                  <a:lnTo>
                    <a:pt x="1494" y="557"/>
                  </a:lnTo>
                  <a:lnTo>
                    <a:pt x="1460" y="573"/>
                  </a:lnTo>
                  <a:lnTo>
                    <a:pt x="1423" y="593"/>
                  </a:lnTo>
                  <a:lnTo>
                    <a:pt x="1393" y="611"/>
                  </a:lnTo>
                  <a:lnTo>
                    <a:pt x="1364" y="630"/>
                  </a:lnTo>
                  <a:lnTo>
                    <a:pt x="1335" y="653"/>
                  </a:lnTo>
                  <a:lnTo>
                    <a:pt x="1307" y="676"/>
                  </a:lnTo>
                  <a:lnTo>
                    <a:pt x="1273" y="705"/>
                  </a:lnTo>
                  <a:lnTo>
                    <a:pt x="1240" y="736"/>
                  </a:lnTo>
                  <a:lnTo>
                    <a:pt x="1211" y="762"/>
                  </a:lnTo>
                  <a:lnTo>
                    <a:pt x="1178" y="796"/>
                  </a:lnTo>
                  <a:lnTo>
                    <a:pt x="1151" y="823"/>
                  </a:lnTo>
                  <a:lnTo>
                    <a:pt x="1124" y="811"/>
                  </a:lnTo>
                  <a:lnTo>
                    <a:pt x="1097" y="796"/>
                  </a:lnTo>
                  <a:lnTo>
                    <a:pt x="1068" y="783"/>
                  </a:lnTo>
                  <a:lnTo>
                    <a:pt x="1034" y="769"/>
                  </a:lnTo>
                  <a:lnTo>
                    <a:pt x="999" y="755"/>
                  </a:lnTo>
                  <a:lnTo>
                    <a:pt x="967" y="744"/>
                  </a:lnTo>
                  <a:lnTo>
                    <a:pt x="936" y="735"/>
                  </a:lnTo>
                  <a:lnTo>
                    <a:pt x="901" y="724"/>
                  </a:lnTo>
                  <a:lnTo>
                    <a:pt x="864" y="715"/>
                  </a:lnTo>
                  <a:lnTo>
                    <a:pt x="826" y="705"/>
                  </a:lnTo>
                  <a:lnTo>
                    <a:pt x="791" y="696"/>
                  </a:lnTo>
                  <a:lnTo>
                    <a:pt x="757" y="687"/>
                  </a:lnTo>
                  <a:lnTo>
                    <a:pt x="720" y="681"/>
                  </a:lnTo>
                  <a:lnTo>
                    <a:pt x="685" y="673"/>
                  </a:lnTo>
                  <a:lnTo>
                    <a:pt x="652" y="666"/>
                  </a:lnTo>
                  <a:lnTo>
                    <a:pt x="613" y="658"/>
                  </a:lnTo>
                  <a:lnTo>
                    <a:pt x="560" y="652"/>
                  </a:lnTo>
                  <a:lnTo>
                    <a:pt x="920" y="590"/>
                  </a:lnTo>
                  <a:lnTo>
                    <a:pt x="896" y="542"/>
                  </a:lnTo>
                  <a:lnTo>
                    <a:pt x="868" y="506"/>
                  </a:lnTo>
                  <a:lnTo>
                    <a:pt x="817" y="439"/>
                  </a:lnTo>
                  <a:lnTo>
                    <a:pt x="787" y="409"/>
                  </a:lnTo>
                  <a:lnTo>
                    <a:pt x="757" y="379"/>
                  </a:lnTo>
                  <a:lnTo>
                    <a:pt x="703" y="328"/>
                  </a:lnTo>
                  <a:lnTo>
                    <a:pt x="670" y="298"/>
                  </a:lnTo>
                  <a:lnTo>
                    <a:pt x="631" y="262"/>
                  </a:lnTo>
                  <a:lnTo>
                    <a:pt x="595" y="235"/>
                  </a:lnTo>
                  <a:lnTo>
                    <a:pt x="565" y="211"/>
                  </a:lnTo>
                  <a:lnTo>
                    <a:pt x="535" y="188"/>
                  </a:lnTo>
                  <a:lnTo>
                    <a:pt x="499" y="164"/>
                  </a:lnTo>
                  <a:lnTo>
                    <a:pt x="460" y="141"/>
                  </a:lnTo>
                  <a:lnTo>
                    <a:pt x="421" y="123"/>
                  </a:lnTo>
                  <a:lnTo>
                    <a:pt x="383" y="102"/>
                  </a:lnTo>
                  <a:lnTo>
                    <a:pt x="335" y="84"/>
                  </a:lnTo>
                  <a:lnTo>
                    <a:pt x="291" y="69"/>
                  </a:lnTo>
                  <a:lnTo>
                    <a:pt x="240" y="57"/>
                  </a:lnTo>
                  <a:lnTo>
                    <a:pt x="192" y="45"/>
                  </a:lnTo>
                  <a:lnTo>
                    <a:pt x="141" y="33"/>
                  </a:lnTo>
                  <a:lnTo>
                    <a:pt x="87" y="2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5" name="Picture 2" descr="http://borisovna.rusedu.net/gallery/4998/71693-n.jpg"/>
          <p:cNvPicPr>
            <a:picLocks noChangeAspect="1" noChangeArrowheads="1"/>
          </p:cNvPicPr>
          <p:nvPr/>
        </p:nvPicPr>
        <p:blipFill>
          <a:blip r:embed="rId7"/>
          <a:srcRect r="79855"/>
          <a:stretch>
            <a:fillRect/>
          </a:stretch>
        </p:blipFill>
        <p:spPr bwMode="auto">
          <a:xfrm>
            <a:off x="8286776" y="0"/>
            <a:ext cx="857224" cy="1116419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714348" y="1357298"/>
            <a:ext cx="84296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обеспечивают учащимся организацию их учебной деятельности</a:t>
            </a:r>
            <a:endParaRPr lang="ru-RU" sz="2000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E8079-FCAD-4542-86FC-452B238C077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8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118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8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118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8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11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8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118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8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118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8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500"/>
                            </p:stCondLst>
                            <p:childTnLst>
                              <p:par>
                                <p:cTn id="58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6" grpId="0"/>
      <p:bldP spid="118788" grpId="0" animBg="1"/>
      <p:bldP spid="118789" grpId="0" animBg="1"/>
      <p:bldP spid="118790" grpId="0" animBg="1"/>
      <p:bldP spid="118791" grpId="0" animBg="1"/>
      <p:bldP spid="11879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686172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Виды заданий для формирования регулятивных УУД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12"/>
            <a:ext cx="3571900" cy="452596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sz="2000" b="1" dirty="0"/>
              <a:t>«преднамеренные ошибки»</a:t>
            </a:r>
          </a:p>
          <a:p>
            <a:pPr lvl="0"/>
            <a:r>
              <a:rPr lang="ru-RU" sz="2000" b="1" dirty="0">
                <a:solidFill>
                  <a:srgbClr val="0070C0"/>
                </a:solidFill>
              </a:rPr>
              <a:t>поиск информации в предложенных источниках</a:t>
            </a:r>
          </a:p>
          <a:p>
            <a:pPr lvl="0"/>
            <a:r>
              <a:rPr lang="ru-RU" sz="2000" b="1" dirty="0">
                <a:solidFill>
                  <a:srgbClr val="0070C0"/>
                </a:solidFill>
              </a:rPr>
              <a:t>взаимоконтроль</a:t>
            </a:r>
          </a:p>
          <a:p>
            <a:pPr lvl="0"/>
            <a:r>
              <a:rPr lang="ru-RU" sz="2000" b="1" dirty="0"/>
              <a:t>взаимный </a:t>
            </a:r>
            <a:r>
              <a:rPr lang="ru-RU" sz="2000" b="1" dirty="0" smtClean="0"/>
              <a:t>диктант</a:t>
            </a:r>
            <a:endParaRPr lang="ru-RU" sz="2000" b="1" dirty="0"/>
          </a:p>
          <a:p>
            <a:pPr lvl="0"/>
            <a:r>
              <a:rPr lang="ru-RU" sz="2000" b="1" dirty="0">
                <a:solidFill>
                  <a:srgbClr val="0070C0"/>
                </a:solidFill>
              </a:rPr>
              <a:t>диспут</a:t>
            </a:r>
          </a:p>
          <a:p>
            <a:pPr lvl="0"/>
            <a:r>
              <a:rPr lang="ru-RU" sz="2000" b="1" dirty="0"/>
              <a:t>заучивание материала в классе</a:t>
            </a:r>
          </a:p>
          <a:p>
            <a:pPr lvl="0"/>
            <a:r>
              <a:rPr lang="ru-RU" sz="2000" b="1" dirty="0">
                <a:solidFill>
                  <a:srgbClr val="0070C0"/>
                </a:solidFill>
              </a:rPr>
              <a:t>«ищу ошибки»</a:t>
            </a:r>
          </a:p>
          <a:p>
            <a:pPr lvl="0"/>
            <a:r>
              <a:rPr lang="ru-RU" sz="2000" b="1" dirty="0"/>
              <a:t>КОНОП (контрольный опрос на определенную проблему)</a:t>
            </a:r>
          </a:p>
        </p:txBody>
      </p:sp>
      <p:pic>
        <p:nvPicPr>
          <p:cNvPr id="4" name="Picture 2" descr="http://borisovna.rusedu.net/gallery/4998/71693-n.jpg"/>
          <p:cNvPicPr>
            <a:picLocks noChangeAspect="1" noChangeArrowheads="1"/>
          </p:cNvPicPr>
          <p:nvPr/>
        </p:nvPicPr>
        <p:blipFill>
          <a:blip r:embed="rId2"/>
          <a:srcRect r="79855"/>
          <a:stretch>
            <a:fillRect/>
          </a:stretch>
        </p:blipFill>
        <p:spPr bwMode="auto">
          <a:xfrm>
            <a:off x="8286776" y="0"/>
            <a:ext cx="857224" cy="1116419"/>
          </a:xfrm>
          <a:prstGeom prst="rect">
            <a:avLst/>
          </a:prstGeom>
          <a:noFill/>
        </p:spPr>
      </p:pic>
      <p:sp>
        <p:nvSpPr>
          <p:cNvPr id="5" name="Загнутый угол 4"/>
          <p:cNvSpPr/>
          <p:nvPr/>
        </p:nvSpPr>
        <p:spPr>
          <a:xfrm>
            <a:off x="3857620" y="928670"/>
            <a:ext cx="5286380" cy="592933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i="1" dirty="0" smtClean="0"/>
          </a:p>
          <a:p>
            <a:endParaRPr lang="ru-RU" sz="1600" i="1" dirty="0" smtClean="0"/>
          </a:p>
          <a:p>
            <a:endParaRPr lang="ru-RU" sz="1600" i="1" dirty="0" smtClean="0"/>
          </a:p>
          <a:p>
            <a:endParaRPr lang="ru-RU" sz="1600" b="1" dirty="0" smtClean="0">
              <a:solidFill>
                <a:srgbClr val="000066"/>
              </a:solidFill>
            </a:endParaRPr>
          </a:p>
          <a:p>
            <a:endParaRPr lang="ru-RU" sz="1600" b="1" dirty="0" smtClean="0">
              <a:solidFill>
                <a:srgbClr val="000066"/>
              </a:solidFill>
            </a:endParaRPr>
          </a:p>
          <a:p>
            <a:r>
              <a:rPr lang="ru-RU" sz="1500" b="1" i="1" dirty="0" smtClean="0">
                <a:solidFill>
                  <a:srgbClr val="000066"/>
                </a:solidFill>
              </a:rPr>
              <a:t>Выпускник </a:t>
            </a:r>
            <a:r>
              <a:rPr lang="ru-RU" sz="1500" b="1" i="1" u="sng" dirty="0" smtClean="0">
                <a:solidFill>
                  <a:srgbClr val="000066"/>
                </a:solidFill>
              </a:rPr>
              <a:t>получит возможность научиться:</a:t>
            </a:r>
          </a:p>
          <a:p>
            <a:r>
              <a:rPr lang="ru-RU" sz="1500" dirty="0" smtClean="0">
                <a:solidFill>
                  <a:srgbClr val="000066"/>
                </a:solidFill>
              </a:rPr>
              <a:t>• </a:t>
            </a:r>
            <a:r>
              <a:rPr lang="ru-RU" sz="1500" i="1" dirty="0" smtClean="0">
                <a:solidFill>
                  <a:srgbClr val="000066"/>
                </a:solidFill>
              </a:rPr>
              <a:t>самостоятельно ставить новые учебные цели и задачи;</a:t>
            </a:r>
            <a:endParaRPr lang="ru-RU" sz="1500" dirty="0" smtClean="0">
              <a:solidFill>
                <a:srgbClr val="000066"/>
              </a:solidFill>
            </a:endParaRPr>
          </a:p>
          <a:p>
            <a:r>
              <a:rPr lang="ru-RU" sz="1500" dirty="0" smtClean="0">
                <a:solidFill>
                  <a:srgbClr val="000066"/>
                </a:solidFill>
              </a:rPr>
              <a:t>• </a:t>
            </a:r>
            <a:r>
              <a:rPr lang="ru-RU" sz="1500" i="1" dirty="0" smtClean="0">
                <a:solidFill>
                  <a:srgbClr val="000066"/>
                </a:solidFill>
              </a:rPr>
              <a:t>построению жизненных планов во временной перспективе;</a:t>
            </a:r>
            <a:endParaRPr lang="ru-RU" sz="1500" dirty="0" smtClean="0">
              <a:solidFill>
                <a:srgbClr val="000066"/>
              </a:solidFill>
            </a:endParaRPr>
          </a:p>
          <a:p>
            <a:r>
              <a:rPr lang="ru-RU" sz="1500" dirty="0" smtClean="0">
                <a:solidFill>
                  <a:srgbClr val="000066"/>
                </a:solidFill>
              </a:rPr>
              <a:t>• </a:t>
            </a:r>
            <a:r>
              <a:rPr lang="ru-RU" sz="1500" i="1" dirty="0" smtClean="0">
                <a:solidFill>
                  <a:srgbClr val="000066"/>
                </a:solidFill>
              </a:rPr>
              <a:t>при планировании достижения целей самостоятельно, полно и адекватно учитывать условия и средства их достижения;</a:t>
            </a:r>
            <a:endParaRPr lang="ru-RU" sz="1500" dirty="0" smtClean="0">
              <a:solidFill>
                <a:srgbClr val="000066"/>
              </a:solidFill>
            </a:endParaRPr>
          </a:p>
          <a:p>
            <a:r>
              <a:rPr lang="ru-RU" sz="1500" dirty="0" smtClean="0">
                <a:solidFill>
                  <a:srgbClr val="000066"/>
                </a:solidFill>
              </a:rPr>
              <a:t>• </a:t>
            </a:r>
            <a:r>
              <a:rPr lang="ru-RU" sz="1500" i="1" dirty="0" smtClean="0">
                <a:solidFill>
                  <a:srgbClr val="000066"/>
                </a:solidFill>
              </a:rPr>
              <a:t>выделять альтернативные способы достижения цели и выбирать наиболее эффективный способ;</a:t>
            </a:r>
            <a:endParaRPr lang="ru-RU" sz="1500" dirty="0" smtClean="0">
              <a:solidFill>
                <a:srgbClr val="000066"/>
              </a:solidFill>
            </a:endParaRPr>
          </a:p>
          <a:p>
            <a:r>
              <a:rPr lang="ru-RU" sz="1500" dirty="0" smtClean="0">
                <a:solidFill>
                  <a:srgbClr val="000066"/>
                </a:solidFill>
              </a:rPr>
              <a:t>• </a:t>
            </a:r>
            <a:r>
              <a:rPr lang="ru-RU" sz="1500" i="1" dirty="0" smtClean="0">
                <a:solidFill>
                  <a:srgbClr val="000066"/>
                </a:solidFill>
              </a:rPr>
              <a:t>основам </a:t>
            </a:r>
            <a:r>
              <a:rPr lang="ru-RU" sz="1500" i="1" dirty="0" err="1" smtClean="0">
                <a:solidFill>
                  <a:srgbClr val="000066"/>
                </a:solidFill>
              </a:rPr>
              <a:t>саморегуляции</a:t>
            </a:r>
            <a:r>
              <a:rPr lang="ru-RU" sz="1500" i="1" dirty="0" smtClean="0">
                <a:solidFill>
                  <a:srgbClr val="000066"/>
                </a:solidFill>
              </a:rPr>
              <a:t> в учебной и познавательной деятельности в форме осознанного управления своим поведением и деятельностью, направленной на достижение поставленных целей;</a:t>
            </a:r>
            <a:endParaRPr lang="ru-RU" sz="1500" dirty="0" smtClean="0">
              <a:solidFill>
                <a:srgbClr val="000066"/>
              </a:solidFill>
            </a:endParaRPr>
          </a:p>
          <a:p>
            <a:r>
              <a:rPr lang="ru-RU" sz="1500" dirty="0" smtClean="0">
                <a:solidFill>
                  <a:srgbClr val="000066"/>
                </a:solidFill>
              </a:rPr>
              <a:t>• </a:t>
            </a:r>
            <a:r>
              <a:rPr lang="ru-RU" sz="1500" i="1" dirty="0" smtClean="0">
                <a:solidFill>
                  <a:srgbClr val="000066"/>
                </a:solidFill>
              </a:rPr>
              <a:t>осуществлять познавательную рефлексию в отношении действий по решению учебных и познавательных задач;</a:t>
            </a:r>
            <a:endParaRPr lang="ru-RU" sz="1500" dirty="0" smtClean="0">
              <a:solidFill>
                <a:srgbClr val="000066"/>
              </a:solidFill>
            </a:endParaRPr>
          </a:p>
          <a:p>
            <a:r>
              <a:rPr lang="ru-RU" sz="1500" dirty="0" smtClean="0">
                <a:solidFill>
                  <a:srgbClr val="000066"/>
                </a:solidFill>
              </a:rPr>
              <a:t>• </a:t>
            </a:r>
            <a:r>
              <a:rPr lang="ru-RU" sz="1500" i="1" dirty="0" smtClean="0">
                <a:solidFill>
                  <a:srgbClr val="000066"/>
                </a:solidFill>
              </a:rPr>
              <a:t>адекватно оценивать объективную трудность как меру фактического или предполагаемого расхода ресурсов на решение задачи;</a:t>
            </a:r>
            <a:endParaRPr lang="ru-RU" sz="1500" dirty="0" smtClean="0">
              <a:solidFill>
                <a:srgbClr val="000066"/>
              </a:solidFill>
            </a:endParaRPr>
          </a:p>
          <a:p>
            <a:r>
              <a:rPr lang="ru-RU" sz="1500" dirty="0" smtClean="0">
                <a:solidFill>
                  <a:srgbClr val="000066"/>
                </a:solidFill>
              </a:rPr>
              <a:t>• </a:t>
            </a:r>
            <a:r>
              <a:rPr lang="ru-RU" sz="1500" i="1" dirty="0" smtClean="0">
                <a:solidFill>
                  <a:srgbClr val="000066"/>
                </a:solidFill>
              </a:rPr>
              <a:t>адекватно оценивать свои возможности достижения цели определённой сложности в различных сферах самостоятельной деятельности;</a:t>
            </a:r>
            <a:endParaRPr lang="ru-RU" sz="1500" dirty="0" smtClean="0">
              <a:solidFill>
                <a:srgbClr val="000066"/>
              </a:solidFill>
            </a:endParaRPr>
          </a:p>
          <a:p>
            <a:r>
              <a:rPr lang="ru-RU" sz="1500" dirty="0" smtClean="0">
                <a:solidFill>
                  <a:srgbClr val="000066"/>
                </a:solidFill>
              </a:rPr>
              <a:t>• </a:t>
            </a:r>
            <a:r>
              <a:rPr lang="ru-RU" sz="1500" i="1" dirty="0" smtClean="0">
                <a:solidFill>
                  <a:srgbClr val="000066"/>
                </a:solidFill>
              </a:rPr>
              <a:t>основам </a:t>
            </a:r>
            <a:r>
              <a:rPr lang="ru-RU" sz="1500" i="1" dirty="0" err="1" smtClean="0">
                <a:solidFill>
                  <a:srgbClr val="000066"/>
                </a:solidFill>
              </a:rPr>
              <a:t>саморегуляции</a:t>
            </a:r>
            <a:r>
              <a:rPr lang="ru-RU" sz="1500" i="1" dirty="0" smtClean="0">
                <a:solidFill>
                  <a:srgbClr val="000066"/>
                </a:solidFill>
              </a:rPr>
              <a:t> эмоциональных состояний;</a:t>
            </a:r>
            <a:endParaRPr lang="ru-RU" sz="1500" dirty="0" smtClean="0">
              <a:solidFill>
                <a:srgbClr val="000066"/>
              </a:solidFill>
            </a:endParaRPr>
          </a:p>
          <a:p>
            <a:r>
              <a:rPr lang="ru-RU" sz="1500" dirty="0" smtClean="0">
                <a:solidFill>
                  <a:srgbClr val="000066"/>
                </a:solidFill>
              </a:rPr>
              <a:t>• </a:t>
            </a:r>
            <a:r>
              <a:rPr lang="ru-RU" sz="1500" i="1" dirty="0" smtClean="0">
                <a:solidFill>
                  <a:srgbClr val="000066"/>
                </a:solidFill>
              </a:rPr>
              <a:t>прилагать волевые усилия и преодолевать трудности и препятствия на пути достижения целей.</a:t>
            </a:r>
            <a:endParaRPr lang="ru-RU" sz="1500" dirty="0" smtClean="0">
              <a:solidFill>
                <a:srgbClr val="000066"/>
              </a:solidFill>
            </a:endParaRPr>
          </a:p>
          <a:p>
            <a:pPr algn="ctr"/>
            <a:endParaRPr lang="ru-RU" sz="1400" i="1" dirty="0"/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3214678" y="1357298"/>
            <a:ext cx="714380" cy="4929222"/>
          </a:xfrm>
          <a:prstGeom prst="rightBrac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E8079-FCAD-4542-86FC-452B238C0777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14290"/>
            <a:ext cx="8229600" cy="4873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FFFF00"/>
                </a:solidFill>
              </a:rPr>
              <a:t>Познавательные УУД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357298"/>
            <a:ext cx="8229600" cy="36036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Обеспечивают </a:t>
            </a:r>
            <a:r>
              <a:rPr lang="ru-RU" sz="2000" dirty="0" err="1" smtClean="0"/>
              <a:t>общеучебный</a:t>
            </a:r>
            <a:r>
              <a:rPr lang="ru-RU" sz="2000" dirty="0" smtClean="0"/>
              <a:t> комплекс компетенций</a:t>
            </a:r>
          </a:p>
        </p:txBody>
      </p:sp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500033" y="2357429"/>
            <a:ext cx="2703541" cy="450057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FontTx/>
              <a:buChar char="•"/>
            </a:pPr>
            <a:endParaRPr lang="ru-RU" sz="1400"/>
          </a:p>
          <a:p>
            <a:pPr>
              <a:buFontTx/>
              <a:buChar char="•"/>
            </a:pPr>
            <a:r>
              <a:rPr lang="ru-RU" sz="1400" b="1"/>
              <a:t>Формулирование</a:t>
            </a:r>
          </a:p>
          <a:p>
            <a:r>
              <a:rPr lang="ru-RU" sz="1400" b="1"/>
              <a:t>познавательной</a:t>
            </a:r>
          </a:p>
          <a:p>
            <a:r>
              <a:rPr lang="ru-RU" sz="1400" b="1"/>
              <a:t>цели;</a:t>
            </a:r>
          </a:p>
          <a:p>
            <a:pPr>
              <a:buFontTx/>
              <a:buChar char="•"/>
            </a:pPr>
            <a:endParaRPr lang="ru-RU" sz="1400" b="1"/>
          </a:p>
          <a:p>
            <a:pPr>
              <a:buFontTx/>
              <a:buChar char="•"/>
            </a:pPr>
            <a:r>
              <a:rPr lang="ru-RU" sz="1400" b="1"/>
              <a:t>Применение</a:t>
            </a:r>
          </a:p>
          <a:p>
            <a:r>
              <a:rPr lang="ru-RU" sz="1400" b="1"/>
              <a:t>методов</a:t>
            </a:r>
          </a:p>
          <a:p>
            <a:r>
              <a:rPr lang="ru-RU" sz="1400" b="1"/>
              <a:t>информационного </a:t>
            </a:r>
          </a:p>
          <a:p>
            <a:r>
              <a:rPr lang="ru-RU" sz="1400" b="1"/>
              <a:t>поиска;</a:t>
            </a:r>
          </a:p>
          <a:p>
            <a:pPr>
              <a:buFontTx/>
              <a:buChar char="•"/>
            </a:pPr>
            <a:endParaRPr lang="ru-RU" sz="1400" b="1"/>
          </a:p>
          <a:p>
            <a:pPr>
              <a:buFontTx/>
              <a:buChar char="•"/>
            </a:pPr>
            <a:r>
              <a:rPr lang="ru-RU" sz="1400" b="1"/>
              <a:t>Структурирование </a:t>
            </a:r>
          </a:p>
          <a:p>
            <a:r>
              <a:rPr lang="ru-RU" sz="1400" b="1"/>
              <a:t>знаний;</a:t>
            </a:r>
          </a:p>
          <a:p>
            <a:pPr>
              <a:buFontTx/>
              <a:buChar char="•"/>
            </a:pPr>
            <a:endParaRPr lang="ru-RU" sz="1400" b="1"/>
          </a:p>
          <a:p>
            <a:pPr>
              <a:buFontTx/>
              <a:buChar char="•"/>
            </a:pPr>
            <a:r>
              <a:rPr lang="ru-RU" sz="1400" b="1"/>
              <a:t>Работа </a:t>
            </a:r>
          </a:p>
          <a:p>
            <a:r>
              <a:rPr lang="ru-RU" sz="1400" b="1"/>
              <a:t>с текстами</a:t>
            </a:r>
          </a:p>
          <a:p>
            <a:r>
              <a:rPr lang="ru-RU" sz="1400" b="1"/>
              <a:t>различных видов;</a:t>
            </a:r>
          </a:p>
          <a:p>
            <a:pPr>
              <a:buFontTx/>
              <a:buChar char="•"/>
            </a:pPr>
            <a:endParaRPr lang="ru-RU" sz="1400" b="1"/>
          </a:p>
          <a:p>
            <a:pPr>
              <a:buFontTx/>
              <a:buChar char="•"/>
            </a:pPr>
            <a:r>
              <a:rPr lang="ru-RU" sz="1400" b="1"/>
              <a:t>Создание алгоритмов</a:t>
            </a:r>
          </a:p>
          <a:p>
            <a:r>
              <a:rPr lang="ru-RU" sz="1400" b="1"/>
              <a:t>деятельности;</a:t>
            </a:r>
          </a:p>
          <a:p>
            <a:pPr>
              <a:buFontTx/>
              <a:buChar char="•"/>
            </a:pPr>
            <a:endParaRPr lang="ru-RU" sz="1400" b="1"/>
          </a:p>
          <a:p>
            <a:pPr>
              <a:buFontTx/>
              <a:buChar char="•"/>
            </a:pPr>
            <a:r>
              <a:rPr lang="ru-RU" sz="1400" b="1"/>
              <a:t>Моделирование.</a:t>
            </a:r>
            <a:endParaRPr lang="ru-RU" b="1"/>
          </a:p>
        </p:txBody>
      </p:sp>
      <p:sp>
        <p:nvSpPr>
          <p:cNvPr id="115717" name="Rectangle 5"/>
          <p:cNvSpPr>
            <a:spLocks noChangeArrowheads="1"/>
          </p:cNvSpPr>
          <p:nvPr/>
        </p:nvSpPr>
        <p:spPr bwMode="auto">
          <a:xfrm>
            <a:off x="3500430" y="2178050"/>
            <a:ext cx="2592388" cy="46799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FontTx/>
              <a:buChar char="•"/>
            </a:pPr>
            <a:r>
              <a:rPr lang="ru-RU" sz="1400" b="1"/>
              <a:t>Анализ;</a:t>
            </a:r>
          </a:p>
          <a:p>
            <a:endParaRPr lang="ru-RU" sz="1400" b="1"/>
          </a:p>
          <a:p>
            <a:pPr>
              <a:buFontTx/>
              <a:buChar char="•"/>
            </a:pPr>
            <a:r>
              <a:rPr lang="ru-RU" sz="1400" b="1"/>
              <a:t>Синтез;</a:t>
            </a:r>
          </a:p>
          <a:p>
            <a:endParaRPr lang="ru-RU" sz="1400" b="1"/>
          </a:p>
          <a:p>
            <a:pPr>
              <a:buFontTx/>
              <a:buChar char="•"/>
            </a:pPr>
            <a:r>
              <a:rPr lang="ru-RU" sz="1400" b="1"/>
              <a:t>Сравнение;</a:t>
            </a:r>
          </a:p>
          <a:p>
            <a:endParaRPr lang="ru-RU" sz="1400" b="1"/>
          </a:p>
          <a:p>
            <a:pPr>
              <a:buFontTx/>
              <a:buChar char="•"/>
            </a:pPr>
            <a:r>
              <a:rPr lang="ru-RU" sz="1400" b="1"/>
              <a:t>Подвеление </a:t>
            </a:r>
          </a:p>
          <a:p>
            <a:r>
              <a:rPr lang="ru-RU" sz="1400" b="1"/>
              <a:t>под понятие;</a:t>
            </a:r>
          </a:p>
          <a:p>
            <a:endParaRPr lang="ru-RU" sz="1400" b="1"/>
          </a:p>
          <a:p>
            <a:pPr>
              <a:buFontTx/>
              <a:buChar char="•"/>
            </a:pPr>
            <a:r>
              <a:rPr lang="ru-RU" sz="1400" b="1"/>
              <a:t>Установление</a:t>
            </a:r>
          </a:p>
          <a:p>
            <a:r>
              <a:rPr lang="ru-RU" sz="1400" b="1"/>
              <a:t>причинно-следственных</a:t>
            </a:r>
          </a:p>
          <a:p>
            <a:r>
              <a:rPr lang="ru-RU" sz="1400" b="1"/>
              <a:t>связей;</a:t>
            </a:r>
          </a:p>
          <a:p>
            <a:endParaRPr lang="ru-RU" sz="1400" b="1"/>
          </a:p>
          <a:p>
            <a:pPr>
              <a:buFontTx/>
              <a:buChar char="•"/>
            </a:pPr>
            <a:r>
              <a:rPr lang="ru-RU" sz="1400" b="1"/>
              <a:t>Доказательство;</a:t>
            </a:r>
          </a:p>
          <a:p>
            <a:endParaRPr lang="ru-RU" sz="1400" b="1"/>
          </a:p>
          <a:p>
            <a:pPr>
              <a:buFontTx/>
              <a:buChar char="•"/>
            </a:pPr>
            <a:r>
              <a:rPr lang="ru-RU" sz="1400" b="1"/>
              <a:t>Выдвижение </a:t>
            </a:r>
          </a:p>
          <a:p>
            <a:r>
              <a:rPr lang="ru-RU" sz="1400" b="1"/>
              <a:t>гипотез и их </a:t>
            </a:r>
          </a:p>
          <a:p>
            <a:r>
              <a:rPr lang="ru-RU" sz="1400" b="1"/>
              <a:t>обоснование;</a:t>
            </a:r>
          </a:p>
          <a:p>
            <a:pPr>
              <a:buFontTx/>
              <a:buChar char="•"/>
            </a:pPr>
            <a:endParaRPr lang="ru-RU" sz="1400" b="1"/>
          </a:p>
        </p:txBody>
      </p:sp>
      <p:sp>
        <p:nvSpPr>
          <p:cNvPr id="115718" name="Rectangle 6"/>
          <p:cNvSpPr>
            <a:spLocks noChangeArrowheads="1"/>
          </p:cNvSpPr>
          <p:nvPr/>
        </p:nvSpPr>
        <p:spPr bwMode="auto">
          <a:xfrm>
            <a:off x="6572264" y="2178050"/>
            <a:ext cx="2305050" cy="46799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FontTx/>
              <a:buChar char="•"/>
            </a:pPr>
            <a:r>
              <a:rPr lang="ru-RU" b="1"/>
              <a:t>Формулирование </a:t>
            </a:r>
          </a:p>
          <a:p>
            <a:r>
              <a:rPr lang="ru-RU" b="1"/>
              <a:t>проблемы;</a:t>
            </a:r>
          </a:p>
          <a:p>
            <a:pPr>
              <a:buFontTx/>
              <a:buChar char="•"/>
            </a:pPr>
            <a:endParaRPr lang="ru-RU" b="1"/>
          </a:p>
          <a:p>
            <a:pPr>
              <a:buFontTx/>
              <a:buChar char="•"/>
            </a:pPr>
            <a:r>
              <a:rPr lang="ru-RU" b="1"/>
              <a:t>Самостоятельное</a:t>
            </a:r>
          </a:p>
          <a:p>
            <a:r>
              <a:rPr lang="ru-RU" b="1"/>
              <a:t>создание способов </a:t>
            </a:r>
          </a:p>
          <a:p>
            <a:r>
              <a:rPr lang="ru-RU" b="1"/>
              <a:t>ее решения </a:t>
            </a:r>
          </a:p>
        </p:txBody>
      </p:sp>
      <p:sp>
        <p:nvSpPr>
          <p:cNvPr id="115721" name="Oval 9"/>
          <p:cNvSpPr>
            <a:spLocks noChangeArrowheads="1"/>
          </p:cNvSpPr>
          <p:nvPr/>
        </p:nvSpPr>
        <p:spPr bwMode="auto">
          <a:xfrm>
            <a:off x="6429388" y="2000240"/>
            <a:ext cx="1655763" cy="792162"/>
          </a:xfrm>
          <a:prstGeom prst="ellipse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</a:rPr>
              <a:t>постановка </a:t>
            </a:r>
            <a:endParaRPr lang="ru-RU" sz="1400" b="1" dirty="0">
              <a:solidFill>
                <a:srgbClr val="FFFF00"/>
              </a:solidFill>
            </a:endParaRPr>
          </a:p>
          <a:p>
            <a:pPr algn="ctr"/>
            <a:r>
              <a:rPr lang="ru-RU" sz="1400" b="1" dirty="0">
                <a:solidFill>
                  <a:srgbClr val="FFFF00"/>
                </a:solidFill>
              </a:rPr>
              <a:t>и решение </a:t>
            </a:r>
          </a:p>
          <a:p>
            <a:pPr algn="ctr"/>
            <a:r>
              <a:rPr lang="ru-RU" sz="1400" b="1" dirty="0">
                <a:solidFill>
                  <a:srgbClr val="FFFF00"/>
                </a:solidFill>
              </a:rPr>
              <a:t>проблемы</a:t>
            </a:r>
          </a:p>
        </p:txBody>
      </p:sp>
      <p:sp>
        <p:nvSpPr>
          <p:cNvPr id="115722" name="Oval 10"/>
          <p:cNvSpPr>
            <a:spLocks noChangeArrowheads="1"/>
          </p:cNvSpPr>
          <p:nvPr/>
        </p:nvSpPr>
        <p:spPr bwMode="auto">
          <a:xfrm>
            <a:off x="428596" y="1857364"/>
            <a:ext cx="1800225" cy="720725"/>
          </a:xfrm>
          <a:prstGeom prst="ellipse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FFFF00"/>
                </a:solidFill>
              </a:rPr>
              <a:t>общеучебные</a:t>
            </a:r>
          </a:p>
        </p:txBody>
      </p:sp>
      <p:sp>
        <p:nvSpPr>
          <p:cNvPr id="115724" name="Oval 12"/>
          <p:cNvSpPr>
            <a:spLocks noChangeArrowheads="1"/>
          </p:cNvSpPr>
          <p:nvPr/>
        </p:nvSpPr>
        <p:spPr bwMode="auto">
          <a:xfrm>
            <a:off x="3428992" y="1857364"/>
            <a:ext cx="1798638" cy="647700"/>
          </a:xfrm>
          <a:prstGeom prst="ellipse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FFFF00"/>
                </a:solidFill>
              </a:rPr>
              <a:t>логические</a:t>
            </a:r>
          </a:p>
        </p:txBody>
      </p:sp>
      <p:pic>
        <p:nvPicPr>
          <p:cNvPr id="115726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843180"/>
            <a:ext cx="785818" cy="807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27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857364"/>
            <a:ext cx="842957" cy="867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28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48845" y="1785926"/>
            <a:ext cx="795155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http://borisovna.rusedu.net/gallery/4998/71693-n.jpg"/>
          <p:cNvPicPr>
            <a:picLocks noChangeAspect="1" noChangeArrowheads="1"/>
          </p:cNvPicPr>
          <p:nvPr/>
        </p:nvPicPr>
        <p:blipFill>
          <a:blip r:embed="rId5"/>
          <a:srcRect r="79855"/>
          <a:stretch>
            <a:fillRect/>
          </a:stretch>
        </p:blipFill>
        <p:spPr bwMode="auto">
          <a:xfrm>
            <a:off x="8286776" y="0"/>
            <a:ext cx="857224" cy="1116419"/>
          </a:xfrm>
          <a:prstGeom prst="rect">
            <a:avLst/>
          </a:prstGeom>
          <a:noFill/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E8079-FCAD-4542-86FC-452B238C0777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5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5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5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5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5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1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5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/>
      <p:bldP spid="115716" grpId="0" animBg="1"/>
      <p:bldP spid="115717" grpId="0" animBg="1"/>
      <p:bldP spid="115718" grpId="0" animBg="1"/>
      <p:bldP spid="115721" grpId="0" animBg="1"/>
      <p:bldP spid="115722" grpId="0" animBg="1"/>
      <p:bldP spid="1157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3471858" cy="115409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Виды заданий для формирования познавательных УУД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5000660" cy="5786478"/>
          </a:xfrm>
        </p:spPr>
        <p:txBody>
          <a:bodyPr>
            <a:noAutofit/>
          </a:bodyPr>
          <a:lstStyle/>
          <a:p>
            <a:pPr lvl="0"/>
            <a:r>
              <a:rPr lang="ru-RU" sz="2000" b="1" dirty="0"/>
              <a:t>«найди отличия» (можно задать их количество)</a:t>
            </a:r>
          </a:p>
          <a:p>
            <a:pPr lvl="0"/>
            <a:r>
              <a:rPr lang="ru-RU" sz="2000" b="1" dirty="0">
                <a:solidFill>
                  <a:srgbClr val="0070C0"/>
                </a:solidFill>
              </a:rPr>
              <a:t>«на что похоже?»</a:t>
            </a:r>
          </a:p>
          <a:p>
            <a:pPr lvl="0"/>
            <a:r>
              <a:rPr lang="ru-RU" sz="2000" b="1" dirty="0"/>
              <a:t>поиск лишнего</a:t>
            </a:r>
          </a:p>
          <a:p>
            <a:pPr lvl="0"/>
            <a:r>
              <a:rPr lang="ru-RU" sz="2000" b="1" dirty="0">
                <a:solidFill>
                  <a:srgbClr val="0070C0"/>
                </a:solidFill>
              </a:rPr>
              <a:t>«лабиринты»</a:t>
            </a:r>
          </a:p>
          <a:p>
            <a:pPr lvl="0"/>
            <a:r>
              <a:rPr lang="ru-RU" sz="2000" b="1" dirty="0"/>
              <a:t>упорядочивание</a:t>
            </a:r>
          </a:p>
          <a:p>
            <a:pPr lvl="0"/>
            <a:r>
              <a:rPr lang="ru-RU" sz="2000" b="1" dirty="0">
                <a:solidFill>
                  <a:srgbClr val="0070C0"/>
                </a:solidFill>
              </a:rPr>
              <a:t>«цепочки»</a:t>
            </a:r>
          </a:p>
          <a:p>
            <a:pPr lvl="0"/>
            <a:r>
              <a:rPr lang="ru-RU" sz="2000" b="1" dirty="0"/>
              <a:t>хитроумные решения</a:t>
            </a:r>
          </a:p>
          <a:p>
            <a:pPr lvl="0"/>
            <a:r>
              <a:rPr lang="ru-RU" sz="2000" b="1" dirty="0">
                <a:solidFill>
                  <a:srgbClr val="0070C0"/>
                </a:solidFill>
              </a:rPr>
              <a:t>составление схем-опор</a:t>
            </a:r>
          </a:p>
          <a:p>
            <a:pPr lvl="0"/>
            <a:r>
              <a:rPr lang="ru-RU" sz="2000" b="1" dirty="0"/>
              <a:t>работа с разного вида таблицами</a:t>
            </a:r>
          </a:p>
          <a:p>
            <a:pPr lvl="0"/>
            <a:r>
              <a:rPr lang="ru-RU" sz="2000" b="1" dirty="0">
                <a:solidFill>
                  <a:srgbClr val="0070C0"/>
                </a:solidFill>
              </a:rPr>
              <a:t>составление и распознавание диаграмм</a:t>
            </a:r>
          </a:p>
          <a:p>
            <a:pPr lvl="0"/>
            <a:r>
              <a:rPr lang="ru-RU" sz="2000" b="1" dirty="0"/>
              <a:t>работа со словарями</a:t>
            </a:r>
          </a:p>
          <a:p>
            <a:pPr lvl="0"/>
            <a:r>
              <a:rPr lang="ru-RU" sz="2000" b="1" dirty="0" smtClean="0">
                <a:solidFill>
                  <a:srgbClr val="0070C0"/>
                </a:solidFill>
              </a:rPr>
              <a:t>составление </a:t>
            </a:r>
            <a:r>
              <a:rPr lang="ru-RU" sz="2000" b="1" dirty="0">
                <a:solidFill>
                  <a:srgbClr val="0070C0"/>
                </a:solidFill>
              </a:rPr>
              <a:t>собственного </a:t>
            </a:r>
            <a:r>
              <a:rPr lang="ru-RU" sz="2000" b="1" dirty="0" err="1" smtClean="0">
                <a:solidFill>
                  <a:srgbClr val="0070C0"/>
                </a:solidFill>
              </a:rPr>
              <a:t>портфолио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4" name="Picture 2" descr="http://borisovna.rusedu.net/gallery/4998/71693-n.jpg"/>
          <p:cNvPicPr>
            <a:picLocks noChangeAspect="1" noChangeArrowheads="1"/>
          </p:cNvPicPr>
          <p:nvPr/>
        </p:nvPicPr>
        <p:blipFill>
          <a:blip r:embed="rId2"/>
          <a:srcRect r="79855"/>
          <a:stretch>
            <a:fillRect/>
          </a:stretch>
        </p:blipFill>
        <p:spPr bwMode="auto">
          <a:xfrm>
            <a:off x="8286776" y="0"/>
            <a:ext cx="857224" cy="1116419"/>
          </a:xfrm>
          <a:prstGeom prst="rect">
            <a:avLst/>
          </a:prstGeom>
          <a:noFill/>
        </p:spPr>
      </p:pic>
      <p:sp>
        <p:nvSpPr>
          <p:cNvPr id="5" name="Загнутый угол 4"/>
          <p:cNvSpPr/>
          <p:nvPr/>
        </p:nvSpPr>
        <p:spPr>
          <a:xfrm>
            <a:off x="5357818" y="1428736"/>
            <a:ext cx="3786182" cy="4714908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b="1" i="1" dirty="0" smtClean="0">
              <a:solidFill>
                <a:srgbClr val="000066"/>
              </a:solidFill>
            </a:endParaRPr>
          </a:p>
          <a:p>
            <a:endParaRPr lang="ru-RU" sz="1600" b="1" i="1" dirty="0" smtClean="0">
              <a:solidFill>
                <a:srgbClr val="000066"/>
              </a:solidFill>
            </a:endParaRPr>
          </a:p>
          <a:p>
            <a:r>
              <a:rPr lang="ru-RU" sz="1600" b="1" i="1" dirty="0" smtClean="0">
                <a:solidFill>
                  <a:srgbClr val="000066"/>
                </a:solidFill>
              </a:rPr>
              <a:t>Выпускник </a:t>
            </a:r>
            <a:r>
              <a:rPr lang="ru-RU" sz="1600" b="1" i="1" u="sng" dirty="0" smtClean="0">
                <a:solidFill>
                  <a:srgbClr val="000066"/>
                </a:solidFill>
              </a:rPr>
              <a:t>получит возможность научиться:</a:t>
            </a:r>
            <a:endParaRPr lang="ru-RU" sz="1600" b="1" dirty="0" smtClean="0">
              <a:solidFill>
                <a:srgbClr val="000066"/>
              </a:solidFill>
            </a:endParaRPr>
          </a:p>
          <a:p>
            <a:r>
              <a:rPr lang="ru-RU" sz="1600" dirty="0" smtClean="0">
                <a:solidFill>
                  <a:srgbClr val="000066"/>
                </a:solidFill>
              </a:rPr>
              <a:t>• </a:t>
            </a:r>
            <a:r>
              <a:rPr lang="ru-RU" sz="1600" i="1" dirty="0" smtClean="0">
                <a:solidFill>
                  <a:srgbClr val="000066"/>
                </a:solidFill>
              </a:rPr>
              <a:t>основам рефлексивного чтения;</a:t>
            </a:r>
            <a:endParaRPr lang="ru-RU" sz="1600" dirty="0" smtClean="0">
              <a:solidFill>
                <a:srgbClr val="000066"/>
              </a:solidFill>
            </a:endParaRPr>
          </a:p>
          <a:p>
            <a:r>
              <a:rPr lang="ru-RU" sz="1600" dirty="0" smtClean="0">
                <a:solidFill>
                  <a:srgbClr val="000066"/>
                </a:solidFill>
              </a:rPr>
              <a:t>• </a:t>
            </a:r>
            <a:r>
              <a:rPr lang="ru-RU" sz="1600" i="1" dirty="0" smtClean="0">
                <a:solidFill>
                  <a:srgbClr val="000066"/>
                </a:solidFill>
              </a:rPr>
              <a:t>ставить проблему, аргументировать её актуальность;</a:t>
            </a:r>
            <a:endParaRPr lang="ru-RU" sz="1600" dirty="0" smtClean="0">
              <a:solidFill>
                <a:srgbClr val="000066"/>
              </a:solidFill>
            </a:endParaRPr>
          </a:p>
          <a:p>
            <a:r>
              <a:rPr lang="ru-RU" sz="1600" dirty="0" smtClean="0">
                <a:solidFill>
                  <a:srgbClr val="000066"/>
                </a:solidFill>
              </a:rPr>
              <a:t>• </a:t>
            </a:r>
            <a:r>
              <a:rPr lang="ru-RU" sz="1600" i="1" dirty="0" smtClean="0">
                <a:solidFill>
                  <a:srgbClr val="000066"/>
                </a:solidFill>
              </a:rPr>
              <a:t>самостоятельно проводить исследование на основе применения методов наблюдения и эксперимента;</a:t>
            </a:r>
            <a:endParaRPr lang="ru-RU" sz="1600" dirty="0" smtClean="0">
              <a:solidFill>
                <a:srgbClr val="000066"/>
              </a:solidFill>
            </a:endParaRPr>
          </a:p>
          <a:p>
            <a:r>
              <a:rPr lang="ru-RU" sz="1600" dirty="0" smtClean="0">
                <a:solidFill>
                  <a:srgbClr val="000066"/>
                </a:solidFill>
              </a:rPr>
              <a:t>• </a:t>
            </a:r>
            <a:r>
              <a:rPr lang="ru-RU" sz="1600" i="1" dirty="0" smtClean="0">
                <a:solidFill>
                  <a:srgbClr val="000066"/>
                </a:solidFill>
              </a:rPr>
              <a:t>выдвигать гипотезы о связях и закономерностях событий, процессов, объектов;</a:t>
            </a:r>
            <a:endParaRPr lang="ru-RU" sz="1600" dirty="0" smtClean="0">
              <a:solidFill>
                <a:srgbClr val="000066"/>
              </a:solidFill>
            </a:endParaRPr>
          </a:p>
          <a:p>
            <a:r>
              <a:rPr lang="ru-RU" sz="1600" dirty="0" smtClean="0">
                <a:solidFill>
                  <a:srgbClr val="000066"/>
                </a:solidFill>
              </a:rPr>
              <a:t>• </a:t>
            </a:r>
            <a:r>
              <a:rPr lang="ru-RU" sz="1600" i="1" dirty="0" smtClean="0">
                <a:solidFill>
                  <a:srgbClr val="000066"/>
                </a:solidFill>
              </a:rPr>
              <a:t>организовывать исследование с целью проверки гипотез;</a:t>
            </a:r>
            <a:endParaRPr lang="ru-RU" sz="1600" dirty="0" smtClean="0">
              <a:solidFill>
                <a:srgbClr val="000066"/>
              </a:solidFill>
            </a:endParaRPr>
          </a:p>
          <a:p>
            <a:r>
              <a:rPr lang="ru-RU" sz="1600" dirty="0" smtClean="0">
                <a:solidFill>
                  <a:srgbClr val="000066"/>
                </a:solidFill>
              </a:rPr>
              <a:t>• </a:t>
            </a:r>
            <a:r>
              <a:rPr lang="ru-RU" sz="1600" i="1" dirty="0" smtClean="0">
                <a:solidFill>
                  <a:srgbClr val="000066"/>
                </a:solidFill>
              </a:rPr>
              <a:t>делать умозаключения (индуктивное и по аналогии) и выводы на основе аргументации.</a:t>
            </a:r>
            <a:endParaRPr lang="ru-RU" sz="1600" dirty="0" smtClean="0">
              <a:solidFill>
                <a:srgbClr val="000066"/>
              </a:solidFill>
            </a:endParaRPr>
          </a:p>
          <a:p>
            <a:pPr algn="ctr"/>
            <a:endParaRPr lang="ru-RU" sz="1400" i="1" dirty="0">
              <a:solidFill>
                <a:srgbClr val="000066"/>
              </a:solidFill>
            </a:endParaRPr>
          </a:p>
        </p:txBody>
      </p:sp>
      <p:sp>
        <p:nvSpPr>
          <p:cNvPr id="7" name="Правая фигурная скобка 6"/>
          <p:cNvSpPr/>
          <p:nvPr/>
        </p:nvSpPr>
        <p:spPr>
          <a:xfrm>
            <a:off x="4786314" y="1357298"/>
            <a:ext cx="714380" cy="4929222"/>
          </a:xfrm>
          <a:prstGeom prst="rightBrac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E8079-FCAD-4542-86FC-452B238C0777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4" name="Rectangle 8"/>
          <p:cNvSpPr>
            <a:spLocks noGrp="1" noChangeArrowheads="1"/>
          </p:cNvSpPr>
          <p:nvPr>
            <p:ph type="ctrTitle"/>
          </p:nvPr>
        </p:nvSpPr>
        <p:spPr>
          <a:xfrm>
            <a:off x="428596" y="214291"/>
            <a:ext cx="7705725" cy="42862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FFFF00"/>
                </a:solidFill>
              </a:rPr>
              <a:t>Коммуникативные УУД</a:t>
            </a:r>
          </a:p>
        </p:txBody>
      </p:sp>
      <p:sp>
        <p:nvSpPr>
          <p:cNvPr id="29706" name="AutoShape 10"/>
          <p:cNvSpPr>
            <a:spLocks noChangeArrowheads="1"/>
          </p:cNvSpPr>
          <p:nvPr/>
        </p:nvSpPr>
        <p:spPr bwMode="auto">
          <a:xfrm>
            <a:off x="395288" y="1125538"/>
            <a:ext cx="2663825" cy="172720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/>
              <a:t>Определение цели</a:t>
            </a:r>
          </a:p>
          <a:p>
            <a:pPr algn="ctr"/>
            <a:r>
              <a:rPr lang="ru-RU" sz="1400" b="1" dirty="0"/>
              <a:t> и функций участников;</a:t>
            </a:r>
          </a:p>
          <a:p>
            <a:pPr algn="ctr"/>
            <a:r>
              <a:rPr lang="ru-RU" sz="1400" b="1" dirty="0"/>
              <a:t>способов взаимодействия</a:t>
            </a:r>
          </a:p>
          <a:p>
            <a:pPr algn="ctr"/>
            <a:endParaRPr lang="ru-RU" sz="1400" b="1" dirty="0">
              <a:solidFill>
                <a:srgbClr val="CC0066"/>
              </a:solidFill>
            </a:endParaRPr>
          </a:p>
          <a:p>
            <a:pPr algn="ctr"/>
            <a:endParaRPr lang="ru-RU" sz="1400" b="1" dirty="0">
              <a:solidFill>
                <a:srgbClr val="CC0066"/>
              </a:solidFill>
            </a:endParaRPr>
          </a:p>
          <a:p>
            <a:pPr algn="ctr"/>
            <a:endParaRPr lang="ru-RU" sz="1400" b="1" dirty="0">
              <a:solidFill>
                <a:srgbClr val="CC0066"/>
              </a:solidFill>
            </a:endParaRPr>
          </a:p>
        </p:txBody>
      </p:sp>
      <p:sp>
        <p:nvSpPr>
          <p:cNvPr id="29708" name="AutoShape 12"/>
          <p:cNvSpPr>
            <a:spLocks noChangeArrowheads="1"/>
          </p:cNvSpPr>
          <p:nvPr/>
        </p:nvSpPr>
        <p:spPr bwMode="auto">
          <a:xfrm>
            <a:off x="5795963" y="1125538"/>
            <a:ext cx="2809875" cy="172720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400" b="1" dirty="0">
              <a:solidFill>
                <a:srgbClr val="CC0066"/>
              </a:solidFill>
            </a:endParaRPr>
          </a:p>
          <a:p>
            <a:pPr algn="ctr"/>
            <a:r>
              <a:rPr lang="ru-RU" sz="1400" b="1" dirty="0"/>
              <a:t>Выявление сути конфликта,</a:t>
            </a:r>
          </a:p>
          <a:p>
            <a:pPr algn="ctr"/>
            <a:r>
              <a:rPr lang="ru-RU" sz="1400" b="1" dirty="0"/>
              <a:t> поиск различных способов </a:t>
            </a:r>
          </a:p>
          <a:p>
            <a:pPr algn="ctr"/>
            <a:r>
              <a:rPr lang="ru-RU" sz="1400" b="1" dirty="0"/>
              <a:t>его разрешения;</a:t>
            </a:r>
          </a:p>
          <a:p>
            <a:pPr algn="ctr"/>
            <a:r>
              <a:rPr lang="ru-RU" sz="1400" b="1" dirty="0"/>
              <a:t>принятие и реализация </a:t>
            </a:r>
          </a:p>
          <a:p>
            <a:pPr algn="ctr"/>
            <a:r>
              <a:rPr lang="ru-RU" sz="1400" b="1" dirty="0"/>
              <a:t>решения</a:t>
            </a:r>
          </a:p>
          <a:p>
            <a:pPr algn="ctr"/>
            <a:endParaRPr lang="ru-RU" sz="1400" b="1" dirty="0">
              <a:solidFill>
                <a:srgbClr val="CC0066"/>
              </a:solidFill>
            </a:endParaRPr>
          </a:p>
          <a:p>
            <a:pPr algn="ctr"/>
            <a:endParaRPr lang="ru-RU" sz="1400" b="1" dirty="0"/>
          </a:p>
          <a:p>
            <a:pPr algn="ctr"/>
            <a:endParaRPr lang="ru-RU" sz="1400" dirty="0"/>
          </a:p>
        </p:txBody>
      </p:sp>
      <p:sp>
        <p:nvSpPr>
          <p:cNvPr id="29709" name="AutoShape 13"/>
          <p:cNvSpPr>
            <a:spLocks noChangeArrowheads="1"/>
          </p:cNvSpPr>
          <p:nvPr/>
        </p:nvSpPr>
        <p:spPr bwMode="auto">
          <a:xfrm>
            <a:off x="3276600" y="1125538"/>
            <a:ext cx="2232025" cy="172720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/>
              <a:t>Инициативное </a:t>
            </a:r>
          </a:p>
          <a:p>
            <a:pPr algn="ctr"/>
            <a:r>
              <a:rPr lang="ru-RU" sz="1400" b="1" dirty="0"/>
              <a:t>сотрудничество </a:t>
            </a:r>
          </a:p>
          <a:p>
            <a:pPr algn="ctr"/>
            <a:r>
              <a:rPr lang="ru-RU" sz="1400" b="1" dirty="0"/>
              <a:t>в поиске</a:t>
            </a:r>
          </a:p>
          <a:p>
            <a:pPr algn="ctr"/>
            <a:r>
              <a:rPr lang="ru-RU" sz="1400" b="1" dirty="0"/>
              <a:t> информации</a:t>
            </a:r>
          </a:p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endParaRPr lang="ru-RU" sz="1400" dirty="0"/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611188" y="2420938"/>
            <a:ext cx="2447925" cy="792162"/>
          </a:xfrm>
          <a:prstGeom prst="rect">
            <a:avLst/>
          </a:prstGeom>
          <a:solidFill>
            <a:srgbClr val="FF6600"/>
          </a:solidFill>
          <a:ln w="9525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ru-RU" sz="1400" b="1" dirty="0">
                <a:solidFill>
                  <a:srgbClr val="FFFF00"/>
                </a:solidFill>
              </a:rPr>
              <a:t>Планирование</a:t>
            </a:r>
          </a:p>
          <a:p>
            <a:pPr algn="r"/>
            <a:r>
              <a:rPr lang="ru-RU" sz="1400" b="1" dirty="0">
                <a:solidFill>
                  <a:srgbClr val="FFFF00"/>
                </a:solidFill>
              </a:rPr>
              <a:t> учебного   </a:t>
            </a:r>
          </a:p>
          <a:p>
            <a:pPr algn="r"/>
            <a:r>
              <a:rPr lang="ru-RU" sz="1400" b="1" dirty="0">
                <a:solidFill>
                  <a:srgbClr val="FFFF00"/>
                </a:solidFill>
              </a:rPr>
              <a:t>сотрудничества</a:t>
            </a:r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3419475" y="2420938"/>
            <a:ext cx="2089150" cy="792162"/>
          </a:xfrm>
          <a:prstGeom prst="rect">
            <a:avLst/>
          </a:prstGeom>
          <a:solidFill>
            <a:srgbClr val="FF6600"/>
          </a:solidFill>
          <a:ln w="9525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ru-RU" sz="1600" b="1" dirty="0">
                <a:solidFill>
                  <a:srgbClr val="FFFF00"/>
                </a:solidFill>
              </a:rPr>
              <a:t>Постановка</a:t>
            </a:r>
          </a:p>
          <a:p>
            <a:pPr algn="r"/>
            <a:r>
              <a:rPr lang="ru-RU" sz="1600" b="1" dirty="0">
                <a:solidFill>
                  <a:srgbClr val="FFFF00"/>
                </a:solidFill>
              </a:rPr>
              <a:t>вопросов</a:t>
            </a: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5940425" y="2420938"/>
            <a:ext cx="2665413" cy="792162"/>
          </a:xfrm>
          <a:prstGeom prst="rect">
            <a:avLst/>
          </a:prstGeom>
          <a:solidFill>
            <a:srgbClr val="FF6600"/>
          </a:solidFill>
          <a:ln w="9525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ru-RU" b="1" dirty="0">
                <a:solidFill>
                  <a:srgbClr val="FFFF00"/>
                </a:solidFill>
              </a:rPr>
              <a:t>Разрешение </a:t>
            </a:r>
          </a:p>
          <a:p>
            <a:pPr algn="r"/>
            <a:r>
              <a:rPr lang="ru-RU" b="1" dirty="0">
                <a:solidFill>
                  <a:srgbClr val="FFFF00"/>
                </a:solidFill>
              </a:rPr>
              <a:t>конфликтов</a:t>
            </a:r>
          </a:p>
        </p:txBody>
      </p:sp>
      <p:sp>
        <p:nvSpPr>
          <p:cNvPr id="29714" name="AutoShape 18"/>
          <p:cNvSpPr>
            <a:spLocks noChangeArrowheads="1"/>
          </p:cNvSpPr>
          <p:nvPr/>
        </p:nvSpPr>
        <p:spPr bwMode="auto">
          <a:xfrm>
            <a:off x="1071538" y="4786322"/>
            <a:ext cx="3241675" cy="2071678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/>
              <a:t>Контроль, коррекция, </a:t>
            </a:r>
          </a:p>
          <a:p>
            <a:pPr algn="ctr"/>
            <a:r>
              <a:rPr lang="ru-RU" sz="2000" b="1" dirty="0"/>
              <a:t>оценка его действий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29715" name="AutoShape 19"/>
          <p:cNvSpPr>
            <a:spLocks noChangeArrowheads="1"/>
          </p:cNvSpPr>
          <p:nvPr/>
        </p:nvSpPr>
        <p:spPr bwMode="auto">
          <a:xfrm>
            <a:off x="5003800" y="4786322"/>
            <a:ext cx="3313113" cy="2071678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 dirty="0"/>
              <a:t>Владение </a:t>
            </a:r>
            <a:r>
              <a:rPr lang="ru-RU" sz="1600" b="1" dirty="0" err="1"/>
              <a:t>монологичной</a:t>
            </a:r>
            <a:endParaRPr lang="ru-RU" sz="1600" b="1" dirty="0"/>
          </a:p>
          <a:p>
            <a:pPr algn="ctr"/>
            <a:r>
              <a:rPr lang="ru-RU" sz="1600" b="1" dirty="0"/>
              <a:t> и диалогичной формами речи </a:t>
            </a:r>
          </a:p>
          <a:p>
            <a:pPr algn="ctr"/>
            <a:r>
              <a:rPr lang="ru-RU" sz="1600" b="1" dirty="0"/>
              <a:t>в соответствии </a:t>
            </a:r>
          </a:p>
          <a:p>
            <a:pPr algn="ctr"/>
            <a:r>
              <a:rPr lang="ru-RU" sz="1600" b="1" dirty="0"/>
              <a:t>с нормами языка</a:t>
            </a:r>
          </a:p>
          <a:p>
            <a:pPr algn="ctr"/>
            <a:endParaRPr lang="ru-RU" sz="1600" b="1" dirty="0">
              <a:solidFill>
                <a:srgbClr val="993300"/>
              </a:solidFill>
            </a:endParaRPr>
          </a:p>
          <a:p>
            <a:pPr algn="ctr"/>
            <a:endParaRPr lang="ru-RU" sz="1400" dirty="0"/>
          </a:p>
          <a:p>
            <a:pPr algn="ctr"/>
            <a:endParaRPr lang="ru-RU" sz="1400" dirty="0"/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1619250" y="6092825"/>
            <a:ext cx="2665413" cy="765175"/>
          </a:xfrm>
          <a:prstGeom prst="rect">
            <a:avLst/>
          </a:prstGeom>
          <a:solidFill>
            <a:srgbClr val="FF6600"/>
          </a:solidFill>
          <a:ln w="9525">
            <a:solidFill>
              <a:srgbClr val="FF99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ru-RU" sz="1400" b="1" dirty="0">
                <a:solidFill>
                  <a:srgbClr val="FFFF00"/>
                </a:solidFill>
              </a:rPr>
              <a:t>Управление </a:t>
            </a:r>
          </a:p>
          <a:p>
            <a:pPr algn="r"/>
            <a:r>
              <a:rPr lang="ru-RU" sz="1400" b="1" dirty="0">
                <a:solidFill>
                  <a:srgbClr val="FFFF00"/>
                </a:solidFill>
              </a:rPr>
              <a:t>поведением </a:t>
            </a:r>
          </a:p>
          <a:p>
            <a:pPr algn="r"/>
            <a:r>
              <a:rPr lang="ru-RU" sz="1400" b="1" dirty="0">
                <a:solidFill>
                  <a:srgbClr val="FFFF00"/>
                </a:solidFill>
              </a:rPr>
              <a:t>партнера</a:t>
            </a:r>
          </a:p>
        </p:txBody>
      </p:sp>
      <p:sp>
        <p:nvSpPr>
          <p:cNvPr id="29717" name="Rectangle 21"/>
          <p:cNvSpPr>
            <a:spLocks noChangeArrowheads="1"/>
          </p:cNvSpPr>
          <p:nvPr/>
        </p:nvSpPr>
        <p:spPr bwMode="auto">
          <a:xfrm>
            <a:off x="5003800" y="6092825"/>
            <a:ext cx="3313113" cy="765175"/>
          </a:xfrm>
          <a:prstGeom prst="rect">
            <a:avLst/>
          </a:prstGeom>
          <a:solidFill>
            <a:srgbClr val="FF6600"/>
          </a:solidFill>
          <a:ln w="9525">
            <a:solidFill>
              <a:srgbClr val="FF99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ru-RU" sz="1400" b="1" dirty="0">
                <a:solidFill>
                  <a:srgbClr val="FFFF00"/>
                </a:solidFill>
              </a:rPr>
              <a:t>Умение </a:t>
            </a:r>
          </a:p>
          <a:p>
            <a:pPr algn="r"/>
            <a:r>
              <a:rPr lang="ru-RU" sz="1400" b="1" dirty="0">
                <a:solidFill>
                  <a:srgbClr val="FFFF00"/>
                </a:solidFill>
              </a:rPr>
              <a:t>выражать</a:t>
            </a:r>
          </a:p>
          <a:p>
            <a:pPr algn="r"/>
            <a:r>
              <a:rPr lang="ru-RU" sz="1400" b="1" dirty="0">
                <a:solidFill>
                  <a:srgbClr val="FFFF00"/>
                </a:solidFill>
              </a:rPr>
              <a:t> свои мысли</a:t>
            </a:r>
          </a:p>
        </p:txBody>
      </p:sp>
      <p:pic>
        <p:nvPicPr>
          <p:cNvPr id="29718" name="Picture 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2349500"/>
            <a:ext cx="936625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9" name="Picture 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349500"/>
            <a:ext cx="1152525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21" name="Picture 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5963" y="2349500"/>
            <a:ext cx="1081087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22" name="Picture 2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2988" y="5876925"/>
            <a:ext cx="13684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23" name="Picture 2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3800" y="5876925"/>
            <a:ext cx="1081088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http://borisovna.rusedu.net/gallery/4998/71693-n.jpg"/>
          <p:cNvPicPr>
            <a:picLocks noChangeAspect="1" noChangeArrowheads="1"/>
          </p:cNvPicPr>
          <p:nvPr/>
        </p:nvPicPr>
        <p:blipFill>
          <a:blip r:embed="rId7"/>
          <a:srcRect r="79855"/>
          <a:stretch>
            <a:fillRect/>
          </a:stretch>
        </p:blipFill>
        <p:spPr bwMode="auto">
          <a:xfrm>
            <a:off x="8286776" y="0"/>
            <a:ext cx="857224" cy="1116419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428596" y="3286124"/>
            <a:ext cx="80724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Обеспечивают социальную компетентность и учет позиции других людей, партнеров по общению или деятельности; умение слушать и вступать в диалог, участвовать в коллективном обсуждении проблем; интегрироваться в группу сверстников и строить продуктивное взаимодействие и сотрудничество со сверстниками и взрослыми.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4" grpId="0"/>
      <p:bldP spid="29706" grpId="0" animBg="1"/>
      <p:bldP spid="29708" grpId="0" animBg="1"/>
      <p:bldP spid="29709" grpId="0" animBg="1"/>
      <p:bldP spid="29710" grpId="0" animBg="1"/>
      <p:bldP spid="29711" grpId="0" animBg="1"/>
      <p:bldP spid="29712" grpId="0" animBg="1"/>
      <p:bldP spid="29714" grpId="0" animBg="1"/>
      <p:bldP spid="29715" grpId="0" animBg="1"/>
      <p:bldP spid="29716" grpId="0" animBg="1"/>
      <p:bldP spid="297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3400420" cy="108266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Виды заданий 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для формирования коммуникативных УУД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12"/>
            <a:ext cx="2857520" cy="4429156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ru-RU" sz="2900" b="1" dirty="0"/>
              <a:t>составь задание партнеру</a:t>
            </a:r>
          </a:p>
          <a:p>
            <a:pPr lvl="0"/>
            <a:r>
              <a:rPr lang="ru-RU" sz="2900" b="1" dirty="0">
                <a:solidFill>
                  <a:srgbClr val="0070C0"/>
                </a:solidFill>
              </a:rPr>
              <a:t>отзыв на работу товарища</a:t>
            </a:r>
          </a:p>
          <a:p>
            <a:pPr lvl="0"/>
            <a:r>
              <a:rPr lang="ru-RU" sz="2900" b="1" dirty="0"/>
              <a:t>групповая работа по составлению кроссворда</a:t>
            </a:r>
          </a:p>
          <a:p>
            <a:pPr lvl="0"/>
            <a:r>
              <a:rPr lang="ru-RU" sz="2900" b="1" dirty="0">
                <a:solidFill>
                  <a:srgbClr val="0070C0"/>
                </a:solidFill>
              </a:rPr>
              <a:t>магнитофонный опрос</a:t>
            </a:r>
          </a:p>
          <a:p>
            <a:pPr lvl="0"/>
            <a:r>
              <a:rPr lang="ru-RU" sz="2900" b="1" dirty="0"/>
              <a:t>«отгадай, о ком говорим»</a:t>
            </a:r>
          </a:p>
          <a:p>
            <a:pPr lvl="0"/>
            <a:r>
              <a:rPr lang="ru-RU" sz="2900" b="1" dirty="0">
                <a:solidFill>
                  <a:srgbClr val="0070C0"/>
                </a:solidFill>
              </a:rPr>
              <a:t>диалоговое слушание (формулировка вопросов для обратной связи)</a:t>
            </a:r>
          </a:p>
          <a:p>
            <a:pPr lvl="0"/>
            <a:r>
              <a:rPr lang="ru-RU" sz="2900" b="1" dirty="0"/>
              <a:t>«подготовь рассказ», «опиши устно», «объясни»,…</a:t>
            </a:r>
          </a:p>
          <a:p>
            <a:endParaRPr lang="ru-RU" dirty="0"/>
          </a:p>
        </p:txBody>
      </p:sp>
      <p:pic>
        <p:nvPicPr>
          <p:cNvPr id="4" name="Picture 2" descr="http://borisovna.rusedu.net/gallery/4998/71693-n.jpg"/>
          <p:cNvPicPr>
            <a:picLocks noChangeAspect="1" noChangeArrowheads="1"/>
          </p:cNvPicPr>
          <p:nvPr/>
        </p:nvPicPr>
        <p:blipFill>
          <a:blip r:embed="rId2"/>
          <a:srcRect r="79855"/>
          <a:stretch>
            <a:fillRect/>
          </a:stretch>
        </p:blipFill>
        <p:spPr bwMode="auto">
          <a:xfrm>
            <a:off x="8358214" y="0"/>
            <a:ext cx="785786" cy="830691"/>
          </a:xfrm>
          <a:prstGeom prst="rect">
            <a:avLst/>
          </a:prstGeom>
          <a:noFill/>
        </p:spPr>
      </p:pic>
      <p:sp>
        <p:nvSpPr>
          <p:cNvPr id="5" name="Загнутый угол 4"/>
          <p:cNvSpPr/>
          <p:nvPr/>
        </p:nvSpPr>
        <p:spPr>
          <a:xfrm>
            <a:off x="3286116" y="642918"/>
            <a:ext cx="5857884" cy="6215082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b="1" i="1" dirty="0" smtClean="0">
              <a:solidFill>
                <a:srgbClr val="000066"/>
              </a:solidFill>
            </a:endParaRPr>
          </a:p>
          <a:p>
            <a:endParaRPr lang="ru-RU" sz="1400" b="1" i="1" dirty="0" smtClean="0">
              <a:solidFill>
                <a:srgbClr val="000066"/>
              </a:solidFill>
            </a:endParaRPr>
          </a:p>
          <a:p>
            <a:endParaRPr lang="ru-RU" sz="1400" b="1" i="1" dirty="0" smtClean="0">
              <a:solidFill>
                <a:srgbClr val="000066"/>
              </a:solidFill>
            </a:endParaRPr>
          </a:p>
          <a:p>
            <a:endParaRPr lang="ru-RU" sz="1400" b="1" i="1" dirty="0" smtClean="0">
              <a:solidFill>
                <a:srgbClr val="000066"/>
              </a:solidFill>
            </a:endParaRPr>
          </a:p>
          <a:p>
            <a:endParaRPr lang="ru-RU" sz="1400" b="1" i="1" dirty="0" smtClean="0">
              <a:solidFill>
                <a:srgbClr val="000066"/>
              </a:solidFill>
            </a:endParaRPr>
          </a:p>
          <a:p>
            <a:r>
              <a:rPr lang="ru-RU" sz="1400" b="1" i="1" dirty="0" smtClean="0">
                <a:solidFill>
                  <a:srgbClr val="000066"/>
                </a:solidFill>
              </a:rPr>
              <a:t>Выпускник </a:t>
            </a:r>
            <a:r>
              <a:rPr lang="ru-RU" sz="1400" b="1" i="1" u="sng" dirty="0" smtClean="0">
                <a:solidFill>
                  <a:srgbClr val="000066"/>
                </a:solidFill>
              </a:rPr>
              <a:t>получит возможность научиться:</a:t>
            </a:r>
            <a:endParaRPr lang="ru-RU" sz="1400" b="1" dirty="0" smtClean="0">
              <a:solidFill>
                <a:srgbClr val="000066"/>
              </a:solidFill>
            </a:endParaRPr>
          </a:p>
          <a:p>
            <a:r>
              <a:rPr lang="ru-RU" sz="1400" dirty="0" smtClean="0">
                <a:solidFill>
                  <a:srgbClr val="000066"/>
                </a:solidFill>
              </a:rPr>
              <a:t>• </a:t>
            </a:r>
            <a:r>
              <a:rPr lang="ru-RU" sz="1400" i="1" dirty="0" smtClean="0">
                <a:solidFill>
                  <a:srgbClr val="000066"/>
                </a:solidFill>
              </a:rPr>
              <a:t>учитывать и координировать отличные от собственной позиции других людей в сотрудничестве;</a:t>
            </a:r>
            <a:endParaRPr lang="ru-RU" sz="1400" dirty="0" smtClean="0">
              <a:solidFill>
                <a:srgbClr val="000066"/>
              </a:solidFill>
            </a:endParaRPr>
          </a:p>
          <a:p>
            <a:r>
              <a:rPr lang="ru-RU" sz="1400" dirty="0" smtClean="0">
                <a:solidFill>
                  <a:srgbClr val="000066"/>
                </a:solidFill>
              </a:rPr>
              <a:t>• </a:t>
            </a:r>
            <a:r>
              <a:rPr lang="ru-RU" sz="1400" i="1" dirty="0" smtClean="0">
                <a:solidFill>
                  <a:srgbClr val="000066"/>
                </a:solidFill>
              </a:rPr>
              <a:t>учитывать разные мнения и интересы и обосновывать собственную позицию;</a:t>
            </a:r>
            <a:endParaRPr lang="ru-RU" sz="1400" dirty="0" smtClean="0">
              <a:solidFill>
                <a:srgbClr val="000066"/>
              </a:solidFill>
            </a:endParaRPr>
          </a:p>
          <a:p>
            <a:r>
              <a:rPr lang="ru-RU" sz="1400" dirty="0" smtClean="0">
                <a:solidFill>
                  <a:srgbClr val="000066"/>
                </a:solidFill>
              </a:rPr>
              <a:t>• </a:t>
            </a:r>
            <a:r>
              <a:rPr lang="ru-RU" sz="1400" i="1" dirty="0" smtClean="0">
                <a:solidFill>
                  <a:srgbClr val="000066"/>
                </a:solidFill>
              </a:rPr>
              <a:t>понимать относительность мнений и подходов к решению проблемы;</a:t>
            </a:r>
            <a:endParaRPr lang="ru-RU" sz="1400" dirty="0" smtClean="0">
              <a:solidFill>
                <a:srgbClr val="000066"/>
              </a:solidFill>
            </a:endParaRPr>
          </a:p>
          <a:p>
            <a:r>
              <a:rPr lang="ru-RU" sz="1400" dirty="0" smtClean="0">
                <a:solidFill>
                  <a:srgbClr val="000066"/>
                </a:solidFill>
              </a:rPr>
              <a:t>• </a:t>
            </a:r>
            <a:r>
              <a:rPr lang="ru-RU" sz="1400" i="1" dirty="0" smtClean="0">
                <a:solidFill>
                  <a:srgbClr val="000066"/>
                </a:solidFill>
              </a:rPr>
              <a:t>продуктивно разрешать конфликты на основе учёта интересов и позиций всех участников, поиска и оценки альтернативных способов разрешения конфликтов; </a:t>
            </a:r>
            <a:endParaRPr lang="ru-RU" sz="1400" dirty="0" smtClean="0">
              <a:solidFill>
                <a:srgbClr val="000066"/>
              </a:solidFill>
            </a:endParaRPr>
          </a:p>
          <a:p>
            <a:r>
              <a:rPr lang="ru-RU" sz="1400" dirty="0" smtClean="0">
                <a:solidFill>
                  <a:srgbClr val="000066"/>
                </a:solidFill>
              </a:rPr>
              <a:t>• </a:t>
            </a:r>
            <a:r>
              <a:rPr lang="ru-RU" sz="1400" i="1" dirty="0" smtClean="0">
                <a:solidFill>
                  <a:srgbClr val="000066"/>
                </a:solidFill>
              </a:rPr>
              <a:t>брать на себя инициативу в организации совместного действия (деловое лидерство);</a:t>
            </a:r>
            <a:endParaRPr lang="ru-RU" sz="1400" dirty="0" smtClean="0">
              <a:solidFill>
                <a:srgbClr val="000066"/>
              </a:solidFill>
            </a:endParaRPr>
          </a:p>
          <a:p>
            <a:r>
              <a:rPr lang="ru-RU" sz="1400" dirty="0" smtClean="0">
                <a:solidFill>
                  <a:srgbClr val="000066"/>
                </a:solidFill>
              </a:rPr>
              <a:t>• </a:t>
            </a:r>
            <a:r>
              <a:rPr lang="ru-RU" sz="1400" i="1" dirty="0" smtClean="0">
                <a:solidFill>
                  <a:srgbClr val="000066"/>
                </a:solidFill>
              </a:rPr>
              <a:t>оказывать поддержку и содействие тем, от кого зависит достижение цели в совместной деятельности</a:t>
            </a:r>
            <a:r>
              <a:rPr lang="ru-RU" sz="1400" dirty="0" smtClean="0">
                <a:solidFill>
                  <a:srgbClr val="000066"/>
                </a:solidFill>
              </a:rPr>
              <a:t>;</a:t>
            </a:r>
          </a:p>
          <a:p>
            <a:r>
              <a:rPr lang="ru-RU" sz="1400" dirty="0" smtClean="0">
                <a:solidFill>
                  <a:srgbClr val="000066"/>
                </a:solidFill>
              </a:rPr>
              <a:t>• </a:t>
            </a:r>
            <a:r>
              <a:rPr lang="ru-RU" sz="1400" i="1" dirty="0" smtClean="0">
                <a:solidFill>
                  <a:srgbClr val="000066"/>
                </a:solidFill>
              </a:rPr>
              <a:t>в процессе коммуникации достаточно точно, последовательно и полно передавать партнёру необходимую информацию как ориентир для построения действия</a:t>
            </a:r>
            <a:r>
              <a:rPr lang="ru-RU" sz="1400" dirty="0" smtClean="0">
                <a:solidFill>
                  <a:srgbClr val="000066"/>
                </a:solidFill>
              </a:rPr>
              <a:t>;</a:t>
            </a:r>
          </a:p>
          <a:p>
            <a:r>
              <a:rPr lang="ru-RU" sz="1400" dirty="0" smtClean="0">
                <a:solidFill>
                  <a:srgbClr val="000066"/>
                </a:solidFill>
              </a:rPr>
              <a:t>• </a:t>
            </a:r>
            <a:r>
              <a:rPr lang="ru-RU" sz="1400" i="1" dirty="0" smtClean="0">
                <a:solidFill>
                  <a:srgbClr val="000066"/>
                </a:solidFill>
              </a:rPr>
              <a:t>вступать в диалог, а также участвовать в коллективном обсуждении проблем, участвовать в дискуссии и аргументировать свою позицию; </a:t>
            </a:r>
            <a:endParaRPr lang="ru-RU" sz="1400" dirty="0" smtClean="0">
              <a:solidFill>
                <a:srgbClr val="000066"/>
              </a:solidFill>
            </a:endParaRPr>
          </a:p>
          <a:p>
            <a:r>
              <a:rPr lang="ru-RU" sz="1400" dirty="0" smtClean="0">
                <a:solidFill>
                  <a:srgbClr val="000066"/>
                </a:solidFill>
              </a:rPr>
              <a:t>• </a:t>
            </a:r>
            <a:r>
              <a:rPr lang="ru-RU" sz="1400" i="1" dirty="0" smtClean="0">
                <a:solidFill>
                  <a:srgbClr val="000066"/>
                </a:solidFill>
              </a:rPr>
              <a:t>следовать морально-этическим и психологическим принципам общения и сотрудничества;</a:t>
            </a:r>
            <a:endParaRPr lang="ru-RU" sz="1400" dirty="0" smtClean="0">
              <a:solidFill>
                <a:srgbClr val="000066"/>
              </a:solidFill>
            </a:endParaRPr>
          </a:p>
          <a:p>
            <a:r>
              <a:rPr lang="ru-RU" sz="1400" dirty="0" smtClean="0">
                <a:solidFill>
                  <a:srgbClr val="000066"/>
                </a:solidFill>
              </a:rPr>
              <a:t>• </a:t>
            </a:r>
            <a:r>
              <a:rPr lang="ru-RU" sz="1400" i="1" dirty="0" smtClean="0">
                <a:solidFill>
                  <a:srgbClr val="000066"/>
                </a:solidFill>
              </a:rPr>
              <a:t>устраивать эффективные групповые обсуждения и обеспечивать обмен знаниями между членами группы для принятия эффективных совместных решений;</a:t>
            </a:r>
            <a:endParaRPr lang="ru-RU" sz="1400" dirty="0" smtClean="0">
              <a:solidFill>
                <a:srgbClr val="000066"/>
              </a:solidFill>
            </a:endParaRPr>
          </a:p>
          <a:p>
            <a:r>
              <a:rPr lang="ru-RU" sz="1400" dirty="0" smtClean="0">
                <a:solidFill>
                  <a:srgbClr val="000066"/>
                </a:solidFill>
              </a:rPr>
              <a:t>• </a:t>
            </a:r>
            <a:r>
              <a:rPr lang="ru-RU" sz="1400" i="1" dirty="0" smtClean="0">
                <a:solidFill>
                  <a:srgbClr val="000066"/>
                </a:solidFill>
              </a:rPr>
              <a:t>в совместной деятельности чётко формулировать цели группы и позволять её участникам проявлять собственную энергию для достижения этих целей.</a:t>
            </a:r>
            <a:endParaRPr lang="ru-RU" sz="1600" b="1" dirty="0" smtClean="0">
              <a:solidFill>
                <a:srgbClr val="00006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E8079-FCAD-4542-86FC-452B238C0777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65403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Ч</a:t>
            </a:r>
            <a:r>
              <a:rPr lang="ru-RU" sz="2800" b="1" dirty="0" smtClean="0">
                <a:solidFill>
                  <a:srgbClr val="FFFF00"/>
                </a:solidFill>
              </a:rPr>
              <a:t>то же дают УУД?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4" name="Picture 2" descr="http://borisovna.rusedu.net/gallery/4998/71693-n.jpg"/>
          <p:cNvPicPr>
            <a:picLocks noChangeAspect="1" noChangeArrowheads="1"/>
          </p:cNvPicPr>
          <p:nvPr/>
        </p:nvPicPr>
        <p:blipFill>
          <a:blip r:embed="rId2"/>
          <a:srcRect r="79855"/>
          <a:stretch>
            <a:fillRect/>
          </a:stretch>
        </p:blipFill>
        <p:spPr bwMode="auto">
          <a:xfrm>
            <a:off x="8286776" y="0"/>
            <a:ext cx="857224" cy="1116419"/>
          </a:xfrm>
          <a:prstGeom prst="rect">
            <a:avLst/>
          </a:prstGeom>
          <a:noFill/>
        </p:spPr>
      </p:pic>
      <p:graphicFrame>
        <p:nvGraphicFramePr>
          <p:cNvPr id="5" name="Схема 4"/>
          <p:cNvGraphicFramePr/>
          <p:nvPr/>
        </p:nvGraphicFramePr>
        <p:xfrm>
          <a:off x="285720" y="1285860"/>
          <a:ext cx="8143932" cy="5572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9698" name="Picture 2" descr="http://krivov.biz/wp-content/uploads/2010/04/reklamnoe_pismo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1928802"/>
            <a:ext cx="903304" cy="872787"/>
          </a:xfrm>
          <a:prstGeom prst="rect">
            <a:avLst/>
          </a:prstGeom>
          <a:noFill/>
        </p:spPr>
      </p:pic>
      <p:pic>
        <p:nvPicPr>
          <p:cNvPr id="29700" name="Picture 4" descr="http://vsaforex.com/wp-content/uploads/2015/01/CHelovechek-s-lupoy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596" y="5357826"/>
            <a:ext cx="942948" cy="942948"/>
          </a:xfrm>
          <a:prstGeom prst="rect">
            <a:avLst/>
          </a:prstGeom>
          <a:noFill/>
        </p:spPr>
      </p:pic>
      <p:pic>
        <p:nvPicPr>
          <p:cNvPr id="29702" name="Picture 6" descr="http://www.school688.ru/uploads/images/art/chelovechek_bezhit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596" y="3571876"/>
            <a:ext cx="1060455" cy="1060455"/>
          </a:xfrm>
          <a:prstGeom prst="rect">
            <a:avLst/>
          </a:prstGeom>
          <a:noFill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E8079-FCAD-4542-86FC-452B238C0777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14290"/>
            <a:ext cx="8229600" cy="35719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Учитель - ученик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0" y="1500174"/>
            <a:ext cx="3643338" cy="5000660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>
                <a:solidFill>
                  <a:srgbClr val="FF6600"/>
                </a:solidFill>
              </a:rPr>
              <a:t>Современный учитель </a:t>
            </a:r>
            <a:r>
              <a:rPr lang="ru-RU" sz="1800" b="1" dirty="0">
                <a:solidFill>
                  <a:srgbClr val="000066"/>
                </a:solidFill>
              </a:rPr>
              <a:t>–</a:t>
            </a:r>
            <a:r>
              <a:rPr lang="ru-RU" sz="1800" dirty="0">
                <a:solidFill>
                  <a:srgbClr val="000066"/>
                </a:solidFill>
              </a:rPr>
              <a:t> не источник знаний, как это было раньше, современный учитель – исследователь, консультант, организатор, руководитель проектов, навигатор эффективной работы со знанием, </a:t>
            </a:r>
            <a:r>
              <a:rPr lang="ru-RU" sz="1800" dirty="0" err="1">
                <a:solidFill>
                  <a:srgbClr val="000066"/>
                </a:solidFill>
              </a:rPr>
              <a:t>тьютер</a:t>
            </a:r>
            <a:r>
              <a:rPr lang="ru-RU" sz="1800" dirty="0" smtClean="0">
                <a:solidFill>
                  <a:srgbClr val="000066"/>
                </a:solidFill>
              </a:rPr>
              <a:t>.</a:t>
            </a:r>
            <a:endParaRPr lang="ru-RU" sz="1800" dirty="0">
              <a:solidFill>
                <a:srgbClr val="000066"/>
              </a:solidFill>
            </a:endParaRPr>
          </a:p>
          <a:p>
            <a:pPr>
              <a:buNone/>
            </a:pPr>
            <a:r>
              <a:rPr lang="ru-RU" sz="1800" dirty="0">
                <a:solidFill>
                  <a:srgbClr val="000066"/>
                </a:solidFill>
              </a:rPr>
              <a:t> </a:t>
            </a:r>
          </a:p>
          <a:p>
            <a:pPr lvl="0"/>
            <a:r>
              <a:rPr lang="ru-RU" sz="1800" b="1" dirty="0" smtClean="0">
                <a:solidFill>
                  <a:srgbClr val="FF6600"/>
                </a:solidFill>
              </a:rPr>
              <a:t>Главная </a:t>
            </a:r>
            <a:r>
              <a:rPr lang="ru-RU" sz="1800" b="1" dirty="0">
                <a:solidFill>
                  <a:srgbClr val="FF6600"/>
                </a:solidFill>
              </a:rPr>
              <a:t>задача учителя</a:t>
            </a:r>
            <a:r>
              <a:rPr lang="ru-RU" sz="1800" b="1" dirty="0">
                <a:solidFill>
                  <a:srgbClr val="000066"/>
                </a:solidFill>
              </a:rPr>
              <a:t> –</a:t>
            </a:r>
            <a:r>
              <a:rPr lang="ru-RU" sz="1800" dirty="0">
                <a:solidFill>
                  <a:srgbClr val="000066"/>
                </a:solidFill>
              </a:rPr>
              <a:t> создание и организация условий, инициирующих самостоятельную учебную деятельность школьников, ведущую к образовательным результатам.</a:t>
            </a:r>
          </a:p>
          <a:p>
            <a:r>
              <a:rPr lang="ru-RU" sz="1800" dirty="0">
                <a:solidFill>
                  <a:srgbClr val="000066"/>
                </a:solidFill>
              </a:rPr>
              <a:t> </a:t>
            </a:r>
          </a:p>
        </p:txBody>
      </p:sp>
      <p:pic>
        <p:nvPicPr>
          <p:cNvPr id="5" name="Picture 2" descr="http://borisovna.rusedu.net/gallery/4998/71693-n.jpg"/>
          <p:cNvPicPr>
            <a:picLocks noChangeAspect="1" noChangeArrowheads="1"/>
          </p:cNvPicPr>
          <p:nvPr/>
        </p:nvPicPr>
        <p:blipFill>
          <a:blip r:embed="rId2"/>
          <a:srcRect r="79855"/>
          <a:stretch>
            <a:fillRect/>
          </a:stretch>
        </p:blipFill>
        <p:spPr bwMode="auto">
          <a:xfrm>
            <a:off x="8286776" y="0"/>
            <a:ext cx="857224" cy="111641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357686" y="1225689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FF6600"/>
                </a:solidFill>
              </a:rPr>
              <a:t>Деятельность ученика:</a:t>
            </a:r>
          </a:p>
          <a:p>
            <a:endParaRPr lang="ru-RU" dirty="0" smtClean="0">
              <a:solidFill>
                <a:srgbClr val="FF6600"/>
              </a:solidFill>
            </a:endParaRPr>
          </a:p>
          <a:p>
            <a:pPr lvl="0">
              <a:buFont typeface="Wingdings" pitchFamily="2" charset="2"/>
              <a:buChar char="§"/>
            </a:pPr>
            <a:r>
              <a:rPr lang="ru-RU" dirty="0" smtClean="0">
                <a:solidFill>
                  <a:srgbClr val="000066"/>
                </a:solidFill>
              </a:rPr>
              <a:t>выполняет предложенные учителем задания частично поискового характера, определяет тему урока, 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 smtClean="0">
                <a:solidFill>
                  <a:srgbClr val="000066"/>
                </a:solidFill>
              </a:rPr>
              <a:t>формулирует цели урока, создаёт установку на их реализацию, 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 smtClean="0">
                <a:solidFill>
                  <a:srgbClr val="000066"/>
                </a:solidFill>
              </a:rPr>
              <a:t>актуализирует имеющиеся знания, применяя их в практической деятельности,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 smtClean="0">
                <a:solidFill>
                  <a:srgbClr val="000066"/>
                </a:solidFill>
              </a:rPr>
              <a:t>формулирует задания к упражнениям, выполняет упражнения, комментируя и поясняя свои действия, 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 smtClean="0">
                <a:solidFill>
                  <a:srgbClr val="000066"/>
                </a:solidFill>
              </a:rPr>
              <a:t>формулирует новое правило на основе анализа предложенного учителем материала,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rgbClr val="000066"/>
                </a:solidFill>
              </a:rPr>
              <a:t>анализирует свою деятельность или деятельность товарищей,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rgbClr val="000066"/>
                </a:solidFill>
              </a:rPr>
              <a:t> формулирует свои впечатления</a:t>
            </a:r>
            <a:endParaRPr lang="ru-RU" dirty="0">
              <a:solidFill>
                <a:srgbClr val="000066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>
            <a:off x="1500166" y="4000504"/>
            <a:ext cx="4857784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E8079-FCAD-4542-86FC-452B238C0777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65403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Требования к </a:t>
            </a:r>
            <a:r>
              <a:rPr lang="ru-RU" sz="2800" b="1" dirty="0">
                <a:solidFill>
                  <a:srgbClr val="FFFF00"/>
                </a:solidFill>
              </a:rPr>
              <a:t>современному </a:t>
            </a:r>
            <a:r>
              <a:rPr lang="ru-RU" sz="2800" b="1" dirty="0" smtClean="0">
                <a:solidFill>
                  <a:srgbClr val="FFFF00"/>
                </a:solidFill>
              </a:rPr>
              <a:t>уроку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14282" y="1214398"/>
            <a:ext cx="3143272" cy="5643602"/>
          </a:xfrm>
        </p:spPr>
        <p:txBody>
          <a:bodyPr>
            <a:noAutofit/>
          </a:bodyPr>
          <a:lstStyle/>
          <a:p>
            <a:pPr eaLnBrk="0" fontAlgn="base" hangingPunct="0">
              <a:buNone/>
            </a:pPr>
            <a:r>
              <a:rPr lang="ru-RU" sz="1800" b="1" dirty="0" smtClean="0">
                <a:solidFill>
                  <a:srgbClr val="FF6600"/>
                </a:solidFill>
              </a:rPr>
              <a:t>Требования </a:t>
            </a:r>
            <a:r>
              <a:rPr lang="ru-RU" sz="1800" b="1" dirty="0">
                <a:solidFill>
                  <a:srgbClr val="FF6600"/>
                </a:solidFill>
              </a:rPr>
              <a:t>к </a:t>
            </a:r>
            <a:r>
              <a:rPr lang="ru-RU" sz="1800" b="1" dirty="0" smtClean="0">
                <a:solidFill>
                  <a:srgbClr val="FF6600"/>
                </a:solidFill>
              </a:rPr>
              <a:t>уроку</a:t>
            </a:r>
          </a:p>
          <a:p>
            <a:pPr eaLnBrk="0" fontAlgn="base" hangingPunct="0"/>
            <a:r>
              <a:rPr lang="ru-RU" sz="1600" b="1" dirty="0" smtClean="0"/>
              <a:t>Объявление </a:t>
            </a:r>
            <a:r>
              <a:rPr lang="ru-RU" sz="1600" b="1" dirty="0"/>
              <a:t>темы урока и сообщение целей и </a:t>
            </a:r>
            <a:r>
              <a:rPr lang="ru-RU" sz="1600" b="1" dirty="0" smtClean="0"/>
              <a:t>задач</a:t>
            </a:r>
          </a:p>
          <a:p>
            <a:pPr eaLnBrk="0" fontAlgn="base" hangingPunct="0"/>
            <a:r>
              <a:rPr lang="ru-RU" sz="1600" b="1" dirty="0" smtClean="0">
                <a:solidFill>
                  <a:srgbClr val="0070C0"/>
                </a:solidFill>
              </a:rPr>
              <a:t>Планирование</a:t>
            </a:r>
          </a:p>
          <a:p>
            <a:pPr eaLnBrk="0" fontAlgn="base" hangingPunct="0">
              <a:buNone/>
            </a:pPr>
            <a:endParaRPr lang="ru-RU" sz="1600" b="1" dirty="0" smtClean="0">
              <a:solidFill>
                <a:srgbClr val="0070C0"/>
              </a:solidFill>
            </a:endParaRPr>
          </a:p>
          <a:p>
            <a:pPr eaLnBrk="0" fontAlgn="base" hangingPunct="0"/>
            <a:r>
              <a:rPr lang="ru-RU" sz="1600" b="1" dirty="0" smtClean="0"/>
              <a:t>Практическая </a:t>
            </a:r>
            <a:r>
              <a:rPr lang="ru-RU" sz="1600" b="1" dirty="0"/>
              <a:t>деятельность </a:t>
            </a:r>
            <a:r>
              <a:rPr lang="ru-RU" sz="1600" b="1" dirty="0" smtClean="0"/>
              <a:t>учащихся</a:t>
            </a:r>
          </a:p>
          <a:p>
            <a:pPr eaLnBrk="0" fontAlgn="base" hangingPunct="0"/>
            <a:endParaRPr lang="ru-RU" sz="1600" b="1" dirty="0"/>
          </a:p>
          <a:p>
            <a:pPr eaLnBrk="0" fontAlgn="base" hangingPunct="0"/>
            <a:r>
              <a:rPr lang="ru-RU" sz="1600" b="1" dirty="0">
                <a:solidFill>
                  <a:srgbClr val="0070C0"/>
                </a:solidFill>
              </a:rPr>
              <a:t>Осуществление </a:t>
            </a:r>
            <a:r>
              <a:rPr lang="ru-RU" sz="1600" b="1" dirty="0" smtClean="0">
                <a:solidFill>
                  <a:srgbClr val="0070C0"/>
                </a:solidFill>
              </a:rPr>
              <a:t>контроля</a:t>
            </a:r>
          </a:p>
          <a:p>
            <a:pPr eaLnBrk="0" fontAlgn="base" hangingPunct="0"/>
            <a:endParaRPr lang="ru-RU" sz="1600" b="1" dirty="0"/>
          </a:p>
          <a:p>
            <a:pPr eaLnBrk="0" fontAlgn="base" hangingPunct="0"/>
            <a:r>
              <a:rPr lang="ru-RU" sz="1600" b="1" dirty="0"/>
              <a:t>Осуществление </a:t>
            </a:r>
            <a:r>
              <a:rPr lang="ru-RU" sz="1600" b="1" dirty="0" smtClean="0"/>
              <a:t>коррекции</a:t>
            </a:r>
          </a:p>
          <a:p>
            <a:pPr eaLnBrk="0" fontAlgn="base" hangingPunct="0"/>
            <a:endParaRPr lang="ru-RU" sz="1600" b="1" dirty="0"/>
          </a:p>
          <a:p>
            <a:pPr eaLnBrk="0" fontAlgn="base" hangingPunct="0"/>
            <a:r>
              <a:rPr lang="ru-RU" sz="1600" b="1" dirty="0">
                <a:solidFill>
                  <a:srgbClr val="0070C0"/>
                </a:solidFill>
              </a:rPr>
              <a:t>Оценивание </a:t>
            </a:r>
            <a:r>
              <a:rPr lang="ru-RU" sz="1600" b="1" dirty="0" smtClean="0">
                <a:solidFill>
                  <a:srgbClr val="0070C0"/>
                </a:solidFill>
              </a:rPr>
              <a:t>учащихся</a:t>
            </a:r>
          </a:p>
          <a:p>
            <a:pPr eaLnBrk="0" fontAlgn="base" hangingPunct="0"/>
            <a:endParaRPr lang="ru-RU" sz="1600" b="1" dirty="0"/>
          </a:p>
          <a:p>
            <a:pPr eaLnBrk="0" fontAlgn="base" hangingPunct="0"/>
            <a:r>
              <a:rPr lang="ru-RU" sz="1600" b="1" dirty="0"/>
              <a:t>Итог урока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571868" y="1285860"/>
            <a:ext cx="5286412" cy="5357850"/>
          </a:xfrm>
        </p:spPr>
        <p:txBody>
          <a:bodyPr>
            <a:normAutofit fontScale="25000" lnSpcReduction="20000"/>
          </a:bodyPr>
          <a:lstStyle/>
          <a:p>
            <a:pPr eaLnBrk="0" fontAlgn="base" hangingPunct="0">
              <a:buNone/>
            </a:pPr>
            <a:r>
              <a:rPr lang="ru-RU" sz="7200" b="1" dirty="0" smtClean="0">
                <a:solidFill>
                  <a:srgbClr val="FF6600"/>
                </a:solidFill>
              </a:rPr>
              <a:t>Урок современного типа</a:t>
            </a:r>
          </a:p>
          <a:p>
            <a:pPr eaLnBrk="0" fontAlgn="base" hangingPunct="0">
              <a:buNone/>
            </a:pPr>
            <a:endParaRPr lang="ru-RU" sz="3300" b="1" dirty="0" smtClean="0">
              <a:solidFill>
                <a:srgbClr val="FF6600"/>
              </a:solidFill>
            </a:endParaRPr>
          </a:p>
          <a:p>
            <a:pPr eaLnBrk="0" fontAlgn="base" hangingPunct="0">
              <a:buNone/>
            </a:pPr>
            <a:endParaRPr lang="ru-RU" sz="3300" dirty="0" smtClean="0">
              <a:solidFill>
                <a:srgbClr val="FF6600"/>
              </a:solidFill>
            </a:endParaRPr>
          </a:p>
          <a:p>
            <a:pPr eaLnBrk="0" fontAlgn="base" hangingPunct="0">
              <a:buFont typeface="Wingdings" pitchFamily="2" charset="2"/>
              <a:buChar char="§"/>
            </a:pPr>
            <a:r>
              <a:rPr lang="ru-RU" sz="5600" b="1" dirty="0" smtClean="0"/>
              <a:t>Формулируют </a:t>
            </a:r>
            <a:r>
              <a:rPr lang="ru-RU" sz="5600" b="1" dirty="0"/>
              <a:t>сами учащиеся, определив границы знания и </a:t>
            </a:r>
            <a:r>
              <a:rPr lang="ru-RU" sz="5600" b="1" dirty="0" smtClean="0"/>
              <a:t>незнания</a:t>
            </a:r>
          </a:p>
          <a:p>
            <a:pPr eaLnBrk="0" fontAlgn="base" hangingPunct="0">
              <a:buFont typeface="Wingdings" pitchFamily="2" charset="2"/>
              <a:buChar char="§"/>
            </a:pPr>
            <a:endParaRPr lang="ru-RU" sz="5600" b="1" dirty="0"/>
          </a:p>
          <a:p>
            <a:pPr eaLnBrk="0" fontAlgn="base" hangingPunct="0">
              <a:buFont typeface="Wingdings" pitchFamily="2" charset="2"/>
              <a:buChar char="§"/>
            </a:pPr>
            <a:r>
              <a:rPr lang="ru-RU" sz="5600" b="1" dirty="0">
                <a:solidFill>
                  <a:srgbClr val="0070C0"/>
                </a:solidFill>
              </a:rPr>
              <a:t>Планирование учащимися способов достижения намеченной </a:t>
            </a:r>
            <a:r>
              <a:rPr lang="ru-RU" sz="5600" b="1" dirty="0" smtClean="0">
                <a:solidFill>
                  <a:srgbClr val="0070C0"/>
                </a:solidFill>
              </a:rPr>
              <a:t>цели</a:t>
            </a:r>
          </a:p>
          <a:p>
            <a:pPr eaLnBrk="0" fontAlgn="base" hangingPunct="0">
              <a:buFont typeface="Wingdings" pitchFamily="2" charset="2"/>
              <a:buChar char="§"/>
            </a:pPr>
            <a:endParaRPr lang="ru-RU" sz="5600" b="1" dirty="0"/>
          </a:p>
          <a:p>
            <a:pPr eaLnBrk="0" fontAlgn="base" hangingPunct="0">
              <a:buFont typeface="Wingdings" pitchFamily="2" charset="2"/>
              <a:buChar char="§"/>
            </a:pPr>
            <a:r>
              <a:rPr lang="ru-RU" sz="5600" b="1" dirty="0"/>
              <a:t>Учащиеся осуществляют учебные действия по намеченному плану (применяются групповая и индивидуальная работа</a:t>
            </a:r>
            <a:r>
              <a:rPr lang="ru-RU" sz="5600" b="1" dirty="0" smtClean="0"/>
              <a:t>)</a:t>
            </a:r>
          </a:p>
          <a:p>
            <a:pPr eaLnBrk="0" fontAlgn="base" hangingPunct="0">
              <a:buFont typeface="Wingdings" pitchFamily="2" charset="2"/>
              <a:buChar char="§"/>
            </a:pPr>
            <a:endParaRPr lang="ru-RU" sz="5600" b="1" dirty="0" smtClean="0"/>
          </a:p>
          <a:p>
            <a:pPr eaLnBrk="0" fontAlgn="base" hangingPunct="0">
              <a:buNone/>
            </a:pPr>
            <a:endParaRPr lang="ru-RU" sz="5600" b="1" dirty="0"/>
          </a:p>
          <a:p>
            <a:pPr eaLnBrk="0" fontAlgn="base" hangingPunct="0">
              <a:buFont typeface="Wingdings" pitchFamily="2" charset="2"/>
              <a:buChar char="§"/>
            </a:pPr>
            <a:r>
              <a:rPr lang="ru-RU" sz="5600" b="1" dirty="0">
                <a:solidFill>
                  <a:srgbClr val="0070C0"/>
                </a:solidFill>
              </a:rPr>
              <a:t>Учащиеся осуществляют контроль (применяются формы самоконтроля, взаимоконтроля</a:t>
            </a:r>
            <a:r>
              <a:rPr lang="ru-RU" sz="5600" b="1" dirty="0" smtClean="0">
                <a:solidFill>
                  <a:srgbClr val="0070C0"/>
                </a:solidFill>
              </a:rPr>
              <a:t>)</a:t>
            </a:r>
          </a:p>
          <a:p>
            <a:pPr eaLnBrk="0" fontAlgn="base" hangingPunct="0">
              <a:buFont typeface="Wingdings" pitchFamily="2" charset="2"/>
              <a:buChar char="§"/>
            </a:pPr>
            <a:endParaRPr lang="ru-RU" sz="5600" b="1" dirty="0"/>
          </a:p>
          <a:p>
            <a:pPr eaLnBrk="0" fontAlgn="base" hangingPunct="0">
              <a:buFont typeface="Wingdings" pitchFamily="2" charset="2"/>
              <a:buChar char="§"/>
            </a:pPr>
            <a:r>
              <a:rPr lang="ru-RU" sz="5600" b="1" dirty="0"/>
              <a:t>Учащиеся формулируют затруднения и осуществляют коррекцию </a:t>
            </a:r>
            <a:r>
              <a:rPr lang="ru-RU" sz="5600" b="1" dirty="0" smtClean="0"/>
              <a:t>самостоятельно</a:t>
            </a:r>
          </a:p>
          <a:p>
            <a:pPr eaLnBrk="0" fontAlgn="base" hangingPunct="0">
              <a:buFont typeface="Wingdings" pitchFamily="2" charset="2"/>
              <a:buChar char="§"/>
            </a:pPr>
            <a:endParaRPr lang="ru-RU" sz="5600" b="1" dirty="0"/>
          </a:p>
          <a:p>
            <a:pPr eaLnBrk="0" fontAlgn="base" hangingPunct="0">
              <a:buFont typeface="Wingdings" pitchFamily="2" charset="2"/>
              <a:buChar char="§"/>
            </a:pPr>
            <a:r>
              <a:rPr lang="ru-RU" sz="5600" b="1" dirty="0">
                <a:solidFill>
                  <a:srgbClr val="0070C0"/>
                </a:solidFill>
              </a:rPr>
              <a:t>Учащиеся дают оценку деятельности по её результатам (самооценка, оценивание результатов деятельности товарищей</a:t>
            </a:r>
            <a:r>
              <a:rPr lang="ru-RU" sz="5600" b="1" dirty="0" smtClean="0">
                <a:solidFill>
                  <a:srgbClr val="0070C0"/>
                </a:solidFill>
              </a:rPr>
              <a:t>)</a:t>
            </a:r>
          </a:p>
          <a:p>
            <a:pPr eaLnBrk="0" fontAlgn="base" hangingPunct="0">
              <a:buFont typeface="Wingdings" pitchFamily="2" charset="2"/>
              <a:buChar char="§"/>
            </a:pPr>
            <a:endParaRPr lang="ru-RU" sz="5600" b="1" dirty="0"/>
          </a:p>
          <a:p>
            <a:pPr eaLnBrk="0" fontAlgn="base" hangingPunct="0">
              <a:buFont typeface="Wingdings" pitchFamily="2" charset="2"/>
              <a:buChar char="§"/>
            </a:pPr>
            <a:r>
              <a:rPr lang="ru-RU" sz="5600" b="1" dirty="0"/>
              <a:t>Проводится </a:t>
            </a:r>
            <a:r>
              <a:rPr lang="ru-RU" sz="5600" b="1" dirty="0" smtClean="0"/>
              <a:t>рефлексия</a:t>
            </a:r>
            <a:endParaRPr lang="ru-RU" sz="5600" b="1" dirty="0"/>
          </a:p>
        </p:txBody>
      </p:sp>
      <p:pic>
        <p:nvPicPr>
          <p:cNvPr id="7" name="Picture 2" descr="http://borisovna.rusedu.net/gallery/4998/71693-n.jpg"/>
          <p:cNvPicPr>
            <a:picLocks noChangeAspect="1" noChangeArrowheads="1"/>
          </p:cNvPicPr>
          <p:nvPr/>
        </p:nvPicPr>
        <p:blipFill>
          <a:blip r:embed="rId2"/>
          <a:srcRect r="79855"/>
          <a:stretch>
            <a:fillRect/>
          </a:stretch>
        </p:blipFill>
        <p:spPr bwMode="auto">
          <a:xfrm>
            <a:off x="8286776" y="0"/>
            <a:ext cx="857224" cy="1116419"/>
          </a:xfrm>
          <a:prstGeom prst="rect">
            <a:avLst/>
          </a:prstGeom>
          <a:noFill/>
        </p:spPr>
      </p:pic>
      <p:sp>
        <p:nvSpPr>
          <p:cNvPr id="10" name="Стрелка вправо 9"/>
          <p:cNvSpPr/>
          <p:nvPr/>
        </p:nvSpPr>
        <p:spPr>
          <a:xfrm>
            <a:off x="3214678" y="1928802"/>
            <a:ext cx="285752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3214678" y="2500306"/>
            <a:ext cx="285752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3214678" y="3071810"/>
            <a:ext cx="285752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3214678" y="3786190"/>
            <a:ext cx="285752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3214678" y="4357694"/>
            <a:ext cx="285752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3214678" y="5143512"/>
            <a:ext cx="285752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3214678" y="5786454"/>
            <a:ext cx="285752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E8079-FCAD-4542-86FC-452B238C0777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3"/>
            <a:ext cx="8229600" cy="3571900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>
                <a:solidFill>
                  <a:srgbClr val="FF6600"/>
                </a:solidFill>
              </a:rPr>
              <a:t>Федеральные государственные образовательные стандарты (ФГОС)</a:t>
            </a:r>
            <a:r>
              <a:rPr lang="ru-RU" sz="2400" dirty="0"/>
              <a:t> — совокупность требований, обязательных при реализации основных образовательных программ начального общего, основного общего, среднего (полного) общего, начального профессионального, среднего профессионального и высшего профессионального образования образовательными учреждениями, имеющими государственную </a:t>
            </a:r>
            <a:r>
              <a:rPr lang="ru-RU" sz="2400" dirty="0" smtClean="0"/>
              <a:t>аккредитацию</a:t>
            </a:r>
            <a:endParaRPr lang="ru-RU" sz="2400" dirty="0"/>
          </a:p>
          <a:p>
            <a:endParaRPr lang="ru-RU" dirty="0"/>
          </a:p>
        </p:txBody>
      </p:sp>
      <p:pic>
        <p:nvPicPr>
          <p:cNvPr id="47106" name="Picture 2" descr="http://borisovna.rusedu.net/gallery/4998/71693-n.jpg"/>
          <p:cNvPicPr>
            <a:picLocks noChangeAspect="1" noChangeArrowheads="1"/>
          </p:cNvPicPr>
          <p:nvPr/>
        </p:nvPicPr>
        <p:blipFill>
          <a:blip r:embed="rId2"/>
          <a:srcRect r="79855"/>
          <a:stretch>
            <a:fillRect/>
          </a:stretch>
        </p:blipFill>
        <p:spPr bwMode="auto">
          <a:xfrm>
            <a:off x="8286776" y="0"/>
            <a:ext cx="857224" cy="1116419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E8079-FCAD-4542-86FC-452B238C077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Типология уроков  по ФГОС</a:t>
            </a:r>
            <a:r>
              <a:rPr lang="ru-RU" sz="2800" dirty="0">
                <a:solidFill>
                  <a:srgbClr val="FFFF00"/>
                </a:solidFill>
              </a:rPr>
              <a:t/>
            </a:r>
            <a:br>
              <a:rPr lang="ru-RU" sz="2800" dirty="0">
                <a:solidFill>
                  <a:srgbClr val="FFFF00"/>
                </a:solidFill>
              </a:rPr>
            </a:b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1500174"/>
            <a:ext cx="3714776" cy="500066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u="sng" dirty="0">
                <a:solidFill>
                  <a:srgbClr val="FF6600"/>
                </a:solidFill>
              </a:rPr>
              <a:t>Тип </a:t>
            </a:r>
            <a:r>
              <a:rPr lang="ru-RU" b="1" u="sng" dirty="0" smtClean="0">
                <a:solidFill>
                  <a:srgbClr val="FF6600"/>
                </a:solidFill>
              </a:rPr>
              <a:t>урока</a:t>
            </a:r>
          </a:p>
          <a:p>
            <a:pPr>
              <a:buNone/>
            </a:pPr>
            <a:endParaRPr lang="ru-RU" b="1" u="sng" dirty="0">
              <a:solidFill>
                <a:srgbClr val="FF6600"/>
              </a:solidFill>
            </a:endParaRPr>
          </a:p>
          <a:p>
            <a:pPr>
              <a:buNone/>
            </a:pPr>
            <a:r>
              <a:rPr lang="ru-RU" dirty="0">
                <a:solidFill>
                  <a:srgbClr val="C00000"/>
                </a:solidFill>
              </a:rPr>
              <a:t>1.Урок изучения </a:t>
            </a:r>
            <a:r>
              <a:rPr lang="ru-RU" dirty="0" smtClean="0">
                <a:solidFill>
                  <a:srgbClr val="C00000"/>
                </a:solidFill>
              </a:rPr>
              <a:t>нового</a:t>
            </a:r>
          </a:p>
          <a:p>
            <a:pPr>
              <a:buNone/>
            </a:pP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>
              <a:buNone/>
            </a:pPr>
            <a:r>
              <a:rPr lang="ru-RU" dirty="0">
                <a:solidFill>
                  <a:srgbClr val="0070C0"/>
                </a:solidFill>
              </a:rPr>
              <a:t>2.Урок закрепления </a:t>
            </a:r>
            <a:r>
              <a:rPr lang="ru-RU" dirty="0" smtClean="0">
                <a:solidFill>
                  <a:srgbClr val="0070C0"/>
                </a:solidFill>
              </a:rPr>
              <a:t>знаний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>
                <a:solidFill>
                  <a:srgbClr val="00B050"/>
                </a:solidFill>
              </a:rPr>
              <a:t>3.Урок комплексного </a:t>
            </a:r>
            <a:r>
              <a:rPr lang="ru-RU" dirty="0" smtClean="0">
                <a:solidFill>
                  <a:srgbClr val="00B050"/>
                </a:solidFill>
              </a:rPr>
              <a:t>применения знаний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>
                <a:solidFill>
                  <a:srgbClr val="7030A0"/>
                </a:solidFill>
              </a:rPr>
              <a:t>4.Урок обобщения и </a:t>
            </a:r>
            <a:r>
              <a:rPr lang="ru-RU" dirty="0" smtClean="0">
                <a:solidFill>
                  <a:srgbClr val="7030A0"/>
                </a:solidFill>
              </a:rPr>
              <a:t>систематизация знаний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>
                <a:solidFill>
                  <a:srgbClr val="FF6600"/>
                </a:solidFill>
              </a:rPr>
              <a:t>5.Урок контроля, оценки и коррекции знаний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71934" y="1500174"/>
            <a:ext cx="4686304" cy="484030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u="sng" dirty="0" smtClean="0">
                <a:solidFill>
                  <a:srgbClr val="FF6600"/>
                </a:solidFill>
              </a:rPr>
              <a:t>Виды уроков</a:t>
            </a:r>
          </a:p>
          <a:p>
            <a:pPr>
              <a:buNone/>
            </a:pPr>
            <a:endParaRPr lang="ru-RU" b="1" u="sng" dirty="0">
              <a:solidFill>
                <a:srgbClr val="FF66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900" dirty="0">
                <a:solidFill>
                  <a:srgbClr val="C00000"/>
                </a:solidFill>
              </a:rPr>
              <a:t>Традиционный (комбинированный), лекция, экскурсия, исследовательская работа, учебный и трудовой практикум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900" dirty="0">
                <a:solidFill>
                  <a:srgbClr val="0070C0"/>
                </a:solidFill>
              </a:rPr>
              <a:t>Практикум, экскурсия, лабораторная работа, собеседование,  консультация</a:t>
            </a:r>
            <a:r>
              <a:rPr lang="ru-RU" sz="2900" b="1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endParaRPr lang="ru-RU" sz="2900" dirty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900" dirty="0">
                <a:solidFill>
                  <a:srgbClr val="00B050"/>
                </a:solidFill>
              </a:rPr>
              <a:t>Практикум, лабораторная работа, семинар и т.д</a:t>
            </a:r>
            <a:r>
              <a:rPr lang="ru-RU" sz="2900" dirty="0" smtClean="0">
                <a:solidFill>
                  <a:srgbClr val="00B050"/>
                </a:solidFill>
              </a:rPr>
              <a:t>.</a:t>
            </a:r>
          </a:p>
          <a:p>
            <a:pPr marL="514350" indent="-514350">
              <a:buNone/>
            </a:pPr>
            <a:endParaRPr lang="ru-RU" sz="2900" dirty="0" smtClean="0"/>
          </a:p>
          <a:p>
            <a:pPr marL="514350" indent="-514350">
              <a:buNone/>
            </a:pPr>
            <a:r>
              <a:rPr lang="ru-RU" sz="2900" dirty="0" smtClean="0">
                <a:solidFill>
                  <a:srgbClr val="7030A0"/>
                </a:solidFill>
              </a:rPr>
              <a:t>4.    Семинар</a:t>
            </a:r>
            <a:r>
              <a:rPr lang="ru-RU" sz="2900" dirty="0">
                <a:solidFill>
                  <a:srgbClr val="7030A0"/>
                </a:solidFill>
              </a:rPr>
              <a:t>, конференция, круглый стол и т.д</a:t>
            </a:r>
            <a:r>
              <a:rPr lang="ru-RU" sz="2900" dirty="0" smtClean="0">
                <a:solidFill>
                  <a:srgbClr val="7030A0"/>
                </a:solidFill>
              </a:rPr>
              <a:t>.</a:t>
            </a:r>
          </a:p>
          <a:p>
            <a:pPr marL="514350" indent="-514350">
              <a:buNone/>
            </a:pPr>
            <a:endParaRPr lang="ru-RU" sz="2900" dirty="0" smtClean="0"/>
          </a:p>
          <a:p>
            <a:pPr marL="514350" indent="-514350">
              <a:buNone/>
            </a:pPr>
            <a:endParaRPr lang="ru-RU" sz="2900" dirty="0"/>
          </a:p>
          <a:p>
            <a:pPr marL="514350" indent="-514350">
              <a:buNone/>
            </a:pPr>
            <a:r>
              <a:rPr lang="ru-RU" sz="2900" dirty="0" smtClean="0">
                <a:solidFill>
                  <a:srgbClr val="FF6600"/>
                </a:solidFill>
              </a:rPr>
              <a:t>5.    Контрольная </a:t>
            </a:r>
            <a:r>
              <a:rPr lang="ru-RU" sz="2900" dirty="0">
                <a:solidFill>
                  <a:srgbClr val="FF6600"/>
                </a:solidFill>
              </a:rPr>
              <a:t>работа, зачет, коллоквиум, смотр знаний и т.д. </a:t>
            </a:r>
          </a:p>
          <a:p>
            <a:endParaRPr lang="ru-RU" sz="2900" dirty="0"/>
          </a:p>
        </p:txBody>
      </p:sp>
      <p:pic>
        <p:nvPicPr>
          <p:cNvPr id="5" name="Picture 2" descr="http://borisovna.rusedu.net/gallery/4998/71693-n.jpg"/>
          <p:cNvPicPr>
            <a:picLocks noChangeAspect="1" noChangeArrowheads="1"/>
          </p:cNvPicPr>
          <p:nvPr/>
        </p:nvPicPr>
        <p:blipFill>
          <a:blip r:embed="rId3"/>
          <a:srcRect r="79855"/>
          <a:stretch>
            <a:fillRect/>
          </a:stretch>
        </p:blipFill>
        <p:spPr bwMode="auto">
          <a:xfrm>
            <a:off x="8286776" y="0"/>
            <a:ext cx="857224" cy="1116419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E8079-FCAD-4542-86FC-452B238C0777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00034" y="1357298"/>
          <a:ext cx="7786741" cy="459348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664692"/>
                <a:gridCol w="5420047"/>
                <a:gridCol w="807882"/>
                <a:gridCol w="894120"/>
              </a:tblGrid>
              <a:tr h="214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№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Утверждение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</a:rPr>
                        <a:t>Да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</a:rPr>
                        <a:t>Нет</a:t>
                      </a:r>
                      <a:endParaRPr lang="ru-RU" sz="1600" b="1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61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Все задания в работе показались мне лёгкими.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61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2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Все задания в работе показались мне трудными.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61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3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В работе были и лёгкие, и трудные задания.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61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4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Я легко справился со всеми заданиями.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61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5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Некоторые задания вызвали у меня затруднения.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61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6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Я выполнил все задания правильно.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61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7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Я сомневаюсь, что все задания выполнил правильно.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0"/>
            <a:ext cx="689644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                                                                             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             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Самооценка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Picture 2" descr="http://borisovna.rusedu.net/gallery/4998/71693-n.jpg"/>
          <p:cNvPicPr>
            <a:picLocks noChangeAspect="1" noChangeArrowheads="1"/>
          </p:cNvPicPr>
          <p:nvPr/>
        </p:nvPicPr>
        <p:blipFill>
          <a:blip r:embed="rId2"/>
          <a:srcRect r="79855"/>
          <a:stretch>
            <a:fillRect/>
          </a:stretch>
        </p:blipFill>
        <p:spPr bwMode="auto">
          <a:xfrm>
            <a:off x="8286776" y="0"/>
            <a:ext cx="857224" cy="1116419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E8079-FCAD-4542-86FC-452B238C0777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85728"/>
            <a:ext cx="6972320" cy="368280"/>
          </a:xfrm>
        </p:spPr>
        <p:txBody>
          <a:bodyPr>
            <a:noAutofit/>
          </a:bodyPr>
          <a:lstStyle/>
          <a:p>
            <a:r>
              <a:rPr lang="ru-RU" sz="2800" b="1" dirty="0" err="1" smtClean="0">
                <a:solidFill>
                  <a:srgbClr val="FFFF00"/>
                </a:solidFill>
              </a:rPr>
              <a:t>Деятельностные</a:t>
            </a:r>
            <a:r>
              <a:rPr lang="ru-RU" sz="2800" b="1" dirty="0" smtClean="0">
                <a:solidFill>
                  <a:srgbClr val="FFFF00"/>
                </a:solidFill>
              </a:rPr>
              <a:t> технологии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5"/>
            <a:ext cx="8229600" cy="3286148"/>
          </a:xfrm>
        </p:spPr>
        <p:txBody>
          <a:bodyPr>
            <a:normAutofit/>
          </a:bodyPr>
          <a:lstStyle/>
          <a:p>
            <a:pPr lvl="0"/>
            <a:r>
              <a:rPr lang="ru-RU" sz="2000" b="1" dirty="0" smtClean="0"/>
              <a:t>проектные</a:t>
            </a:r>
            <a:r>
              <a:rPr lang="ru-RU" sz="2000" b="1" dirty="0"/>
              <a:t>;</a:t>
            </a:r>
          </a:p>
          <a:p>
            <a:pPr lvl="0"/>
            <a:r>
              <a:rPr lang="ru-RU" sz="2000" b="1" dirty="0"/>
              <a:t>исследовательские;</a:t>
            </a:r>
          </a:p>
          <a:p>
            <a:pPr lvl="0"/>
            <a:r>
              <a:rPr lang="ru-RU" sz="2000" b="1" dirty="0"/>
              <a:t>дискуссионные</a:t>
            </a:r>
          </a:p>
          <a:p>
            <a:pPr lvl="0"/>
            <a:r>
              <a:rPr lang="ru-RU" sz="2000" b="1" dirty="0"/>
              <a:t>педагогика сотрудничества;</a:t>
            </a:r>
          </a:p>
          <a:p>
            <a:pPr lvl="0"/>
            <a:r>
              <a:rPr lang="ru-RU" sz="2000" b="1" dirty="0"/>
              <a:t>учебных проблемных ситуаций;</a:t>
            </a:r>
          </a:p>
          <a:p>
            <a:pPr lvl="0"/>
            <a:r>
              <a:rPr lang="ru-RU" sz="2000" b="1" dirty="0"/>
              <a:t>проблемного диалога;</a:t>
            </a:r>
          </a:p>
          <a:p>
            <a:pPr lvl="0"/>
            <a:r>
              <a:rPr lang="ru-RU" sz="2000" b="1" dirty="0"/>
              <a:t>обучение смысловому чтению;</a:t>
            </a:r>
          </a:p>
          <a:p>
            <a:r>
              <a:rPr lang="ru-RU" sz="2000" b="1" dirty="0" err="1" smtClean="0"/>
              <a:t>ИКТ-технологии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pic>
        <p:nvPicPr>
          <p:cNvPr id="4" name="Picture 2" descr="http://borisovna.rusedu.net/gallery/4998/71693-n.jpg"/>
          <p:cNvPicPr>
            <a:picLocks noChangeAspect="1" noChangeArrowheads="1"/>
          </p:cNvPicPr>
          <p:nvPr/>
        </p:nvPicPr>
        <p:blipFill>
          <a:blip r:embed="rId2"/>
          <a:srcRect r="79855"/>
          <a:stretch>
            <a:fillRect/>
          </a:stretch>
        </p:blipFill>
        <p:spPr bwMode="auto">
          <a:xfrm>
            <a:off x="8286776" y="0"/>
            <a:ext cx="857224" cy="111641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85786" y="4857760"/>
            <a:ext cx="80010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66"/>
                </a:solidFill>
              </a:rPr>
              <a:t>Важное место в образовательном процессе занимают: психологическое здоровье учащихся, создание психологически безопасной и комфортной образовательной среды  и </a:t>
            </a:r>
            <a:r>
              <a:rPr lang="ru-RU" b="1" dirty="0" smtClean="0">
                <a:solidFill>
                  <a:srgbClr val="000066"/>
                </a:solidFill>
              </a:rPr>
              <a:t>индивидуализация образовательных маршрутов</a:t>
            </a:r>
            <a:r>
              <a:rPr lang="ru-RU" dirty="0" smtClean="0">
                <a:solidFill>
                  <a:srgbClr val="000066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22531" name="Picture 3" descr="Картинки по запросу восклицательный зна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286388"/>
            <a:ext cx="571489" cy="571489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E8079-FCAD-4542-86FC-452B238C0777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Индивидуальный образовательный маршрут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357299"/>
            <a:ext cx="8229600" cy="3429024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FF6600"/>
                </a:solidFill>
              </a:rPr>
              <a:t>ИОМ</a:t>
            </a:r>
            <a:r>
              <a:rPr lang="ru-RU" sz="2400" dirty="0"/>
              <a:t> - целенаправленно проектируемая </a:t>
            </a:r>
            <a:r>
              <a:rPr lang="ru-RU" sz="2400" i="1" dirty="0"/>
              <a:t>дифференцированная </a:t>
            </a:r>
            <a:r>
              <a:rPr lang="ru-RU" sz="2400" b="1" dirty="0"/>
              <a:t>образовательная программа</a:t>
            </a:r>
            <a:r>
              <a:rPr lang="ru-RU" sz="2400" dirty="0"/>
              <a:t>, обеспечивающая учащемуся </a:t>
            </a:r>
            <a:r>
              <a:rPr lang="ru-RU" sz="2400" b="1" dirty="0"/>
              <a:t>позиции субъекта выбора</a:t>
            </a:r>
            <a:r>
              <a:rPr lang="ru-RU" sz="2400" dirty="0"/>
              <a:t>, </a:t>
            </a:r>
            <a:r>
              <a:rPr lang="ru-RU" sz="2400" b="1" dirty="0"/>
              <a:t>разработки и реализации образовательной программы </a:t>
            </a:r>
            <a:r>
              <a:rPr lang="ru-RU" sz="2400" dirty="0"/>
              <a:t>при </a:t>
            </a:r>
            <a:r>
              <a:rPr lang="ru-RU" sz="2400" b="1" dirty="0"/>
              <a:t>педагогической поддержке </a:t>
            </a:r>
            <a:r>
              <a:rPr lang="ru-RU" sz="2400" dirty="0"/>
              <a:t>его самоопределения и самореализации </a:t>
            </a:r>
            <a:r>
              <a:rPr lang="ru-RU" sz="1800" dirty="0" smtClean="0"/>
              <a:t>(</a:t>
            </a:r>
            <a:r>
              <a:rPr lang="ru-RU" sz="1800" i="1" dirty="0" smtClean="0"/>
              <a:t>А.П</a:t>
            </a:r>
            <a:r>
              <a:rPr lang="ru-RU" sz="1800" i="1" dirty="0"/>
              <a:t>. </a:t>
            </a:r>
            <a:r>
              <a:rPr lang="ru-RU" sz="1800" i="1" dirty="0" err="1"/>
              <a:t>Тряпицына</a:t>
            </a:r>
            <a:r>
              <a:rPr lang="ru-RU" sz="1800" i="1" dirty="0"/>
              <a:t> С.В. Воробьева, Н.А. </a:t>
            </a:r>
            <a:r>
              <a:rPr lang="ru-RU" sz="1800" i="1" dirty="0" err="1"/>
              <a:t>Лабунская</a:t>
            </a:r>
            <a:r>
              <a:rPr lang="ru-RU" sz="1800" i="1" dirty="0"/>
              <a:t>, </a:t>
            </a:r>
            <a:r>
              <a:rPr lang="ru-RU" sz="1800" i="1" dirty="0" smtClean="0"/>
              <a:t>Ю.Ф</a:t>
            </a:r>
            <a:r>
              <a:rPr lang="ru-RU" sz="1800" i="1" dirty="0"/>
              <a:t>. Тимофеева и др.). </a:t>
            </a:r>
            <a:endParaRPr lang="ru-RU" sz="1800" dirty="0"/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21506" name="Picture 2" descr="Картинки по запросу индивидуальный образовательный маршрут"/>
          <p:cNvPicPr>
            <a:picLocks noChangeAspect="1" noChangeArrowheads="1"/>
          </p:cNvPicPr>
          <p:nvPr/>
        </p:nvPicPr>
        <p:blipFill>
          <a:blip r:embed="rId2"/>
          <a:srcRect t="8272" b="14521"/>
          <a:stretch>
            <a:fillRect/>
          </a:stretch>
        </p:blipFill>
        <p:spPr bwMode="auto">
          <a:xfrm>
            <a:off x="8286776" y="0"/>
            <a:ext cx="857224" cy="1022831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E8079-FCAD-4542-86FC-452B238C0777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4500562" cy="78581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Схема ИОМ</a:t>
            </a:r>
            <a:endParaRPr lang="ru-RU" b="1" dirty="0">
              <a:solidFill>
                <a:srgbClr val="FFFF00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D3188-5520-4DFF-B7C2-3F80DB31ABCD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6" name="Picture 2" descr="Картинки по запросу индивидуальный образовательный маршрут"/>
          <p:cNvPicPr>
            <a:picLocks noChangeAspect="1" noChangeArrowheads="1"/>
          </p:cNvPicPr>
          <p:nvPr/>
        </p:nvPicPr>
        <p:blipFill>
          <a:blip r:embed="rId6"/>
          <a:srcRect t="8272" b="14521"/>
          <a:stretch>
            <a:fillRect/>
          </a:stretch>
        </p:blipFill>
        <p:spPr bwMode="auto">
          <a:xfrm>
            <a:off x="8215338" y="0"/>
            <a:ext cx="928662" cy="11080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0"/>
            <a:ext cx="1460680" cy="1011222"/>
          </a:xfrm>
        </p:spPr>
        <p:txBody>
          <a:bodyPr>
            <a:normAutofit fontScale="90000"/>
          </a:bodyPr>
          <a:lstStyle/>
          <a:p>
            <a:r>
              <a:rPr lang="ru-RU" sz="3100" i="1" dirty="0" smtClean="0">
                <a:solidFill>
                  <a:srgbClr val="FFFF00"/>
                </a:solidFill>
              </a:rPr>
              <a:t/>
            </a:r>
            <a:br>
              <a:rPr lang="ru-RU" sz="3100" i="1" dirty="0" smtClean="0">
                <a:solidFill>
                  <a:srgbClr val="FFFF00"/>
                </a:solidFill>
              </a:rPr>
            </a:br>
            <a:r>
              <a:rPr lang="ru-RU" sz="3100" i="1" dirty="0" smtClean="0">
                <a:solidFill>
                  <a:srgbClr val="FFFF00"/>
                </a:solidFill>
              </a:rPr>
              <a:t>1 этап</a:t>
            </a:r>
            <a:r>
              <a:rPr lang="ru-RU" i="1" dirty="0">
                <a:solidFill>
                  <a:srgbClr val="FFFF00"/>
                </a:solidFill>
              </a:rPr>
              <a:t/>
            </a:r>
            <a:br>
              <a:rPr lang="ru-RU" i="1" dirty="0">
                <a:solidFill>
                  <a:srgbClr val="FFFF00"/>
                </a:solidFill>
              </a:rPr>
            </a:br>
            <a:endParaRPr lang="ru-RU" sz="3100" i="1" dirty="0">
              <a:solidFill>
                <a:srgbClr val="FFFF0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28596" y="1643050"/>
          <a:ext cx="8715404" cy="476707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785950"/>
                <a:gridCol w="2786082"/>
                <a:gridCol w="4143372"/>
              </a:tblGrid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Этапы</a:t>
                      </a:r>
                      <a:endParaRPr lang="ru-RU" sz="1800" b="1" dirty="0">
                        <a:solidFill>
                          <a:srgbClr val="00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Рефлексия</a:t>
                      </a:r>
                      <a:endParaRPr lang="ru-RU" sz="1800" b="1" dirty="0">
                        <a:solidFill>
                          <a:srgbClr val="00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Психолого-педагогическая поддержка, кураторство</a:t>
                      </a:r>
                      <a:endParaRPr lang="ru-RU" sz="1800" b="1" dirty="0">
                        <a:solidFill>
                          <a:srgbClr val="00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240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«Знаю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</a:rPr>
                        <a:t>, умею, 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достиг»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179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Диагностика, анализ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1 шаг</a:t>
                      </a:r>
                      <a:r>
                        <a:rPr lang="ru-RU" sz="1800" dirty="0"/>
                        <a:t>: диагностирует  знания, умения достижения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Задачи куратора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-Составляет </a:t>
                      </a:r>
                      <a:r>
                        <a:rPr lang="ru-RU" sz="1800" dirty="0"/>
                        <a:t>ИТМ с учетом интересов ребенка, семьи.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-Обеспечивает </a:t>
                      </a:r>
                      <a:r>
                        <a:rPr lang="ru-RU" sz="1800" dirty="0"/>
                        <a:t>вариативность деятельности.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-Планирует </a:t>
                      </a:r>
                      <a:r>
                        <a:rPr lang="ru-RU" sz="1800" dirty="0"/>
                        <a:t>развивать навыки научно-исследовательской деятельности.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-Проводит </a:t>
                      </a:r>
                      <a:r>
                        <a:rPr lang="ru-RU" sz="1800" dirty="0"/>
                        <a:t>отбор материала  для совершенствования интеллектуального и творческого  потенциала.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D3188-5520-4DFF-B7C2-3F80DB31ABCD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5" name="Picture 2" descr="Картинки по запросу индивидуальный образовательный маршрут"/>
          <p:cNvPicPr>
            <a:picLocks noChangeAspect="1" noChangeArrowheads="1"/>
          </p:cNvPicPr>
          <p:nvPr/>
        </p:nvPicPr>
        <p:blipFill>
          <a:blip r:embed="rId2"/>
          <a:srcRect t="8272" b="14521"/>
          <a:stretch>
            <a:fillRect/>
          </a:stretch>
        </p:blipFill>
        <p:spPr bwMode="auto">
          <a:xfrm>
            <a:off x="8215338" y="0"/>
            <a:ext cx="928662" cy="11080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1460680" cy="1011222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i="1" dirty="0" smtClean="0">
                <a:solidFill>
                  <a:srgbClr val="FFFF00"/>
                </a:solidFill>
              </a:rPr>
              <a:t>2 этап</a:t>
            </a:r>
            <a:r>
              <a:rPr lang="ru-RU" i="1" dirty="0">
                <a:solidFill>
                  <a:srgbClr val="FFFF00"/>
                </a:solidFill>
              </a:rPr>
              <a:t/>
            </a:r>
            <a:br>
              <a:rPr lang="ru-RU" i="1" dirty="0">
                <a:solidFill>
                  <a:srgbClr val="FFFF00"/>
                </a:solidFill>
              </a:rPr>
            </a:br>
            <a:endParaRPr lang="ru-RU" sz="3100" i="1" dirty="0">
              <a:solidFill>
                <a:srgbClr val="FFFF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314454"/>
          <a:ext cx="8715435" cy="554354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571636"/>
                <a:gridCol w="2928958"/>
                <a:gridCol w="4214841"/>
              </a:tblGrid>
              <a:tr h="76456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Этап 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C00000"/>
                          </a:solidFill>
                        </a:rPr>
                        <a:t>«Хочу </a:t>
                      </a:r>
                      <a:r>
                        <a:rPr lang="ru-RU" sz="1600" dirty="0">
                          <a:solidFill>
                            <a:srgbClr val="C00000"/>
                          </a:solidFill>
                        </a:rPr>
                        <a:t>знать, научиться, </a:t>
                      </a:r>
                      <a:r>
                        <a:rPr lang="ru-RU" sz="1600" dirty="0" smtClean="0">
                          <a:solidFill>
                            <a:srgbClr val="C00000"/>
                          </a:solidFill>
                        </a:rPr>
                        <a:t>достичь»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0066"/>
                          </a:solidFill>
                        </a:rPr>
                        <a:t>Психолого-педагогическая поддержка, кураторство</a:t>
                      </a:r>
                    </a:p>
                    <a:p>
                      <a:pPr algn="ctr"/>
                      <a:endParaRPr lang="ru-RU" sz="1400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</a:tr>
              <a:tr h="4751066">
                <a:tc>
                  <a:txBody>
                    <a:bodyPr/>
                    <a:lstStyle/>
                    <a:p>
                      <a:r>
                        <a:rPr lang="ru-RU" sz="1800" kern="1200" dirty="0" smtClean="0"/>
                        <a:t>Проектирование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2 шаг</a:t>
                      </a:r>
                      <a:r>
                        <a:rPr lang="ru-RU" sz="1800" dirty="0"/>
                        <a:t>: проектирует знания, умения, достижения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/>
                        <a:t>Выбираются конкретные виды </a:t>
                      </a:r>
                      <a:r>
                        <a:rPr lang="ru-RU" sz="1800" dirty="0" smtClean="0"/>
                        <a:t>деятельности: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/>
                        <a:t>Рекомендует: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/>
                        <a:t>чтение образовательной литературы;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/>
                        <a:t>-повторить необходимый учебный материал; систематизировать   реферативный материал, самостоятельно изучить конкретные вопросы.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/>
                        <a:t>Консультация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dirty="0" smtClean="0"/>
                        <a:t>родителей по оказанию помощи в подборе материала.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D3188-5520-4DFF-B7C2-3F80DB31ABCD}" type="slidenum">
              <a:rPr lang="ru-RU" smtClean="0"/>
              <a:pPr/>
              <a:t>26</a:t>
            </a:fld>
            <a:endParaRPr lang="ru-RU"/>
          </a:p>
        </p:txBody>
      </p:sp>
      <p:pic>
        <p:nvPicPr>
          <p:cNvPr id="6" name="Picture 2" descr="Картинки по запросу индивидуальный образовательный маршрут"/>
          <p:cNvPicPr>
            <a:picLocks noChangeAspect="1" noChangeArrowheads="1"/>
          </p:cNvPicPr>
          <p:nvPr/>
        </p:nvPicPr>
        <p:blipFill>
          <a:blip r:embed="rId2"/>
          <a:srcRect t="8272" b="14521"/>
          <a:stretch>
            <a:fillRect/>
          </a:stretch>
        </p:blipFill>
        <p:spPr bwMode="auto">
          <a:xfrm>
            <a:off x="8215338" y="0"/>
            <a:ext cx="928662" cy="11080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1460680" cy="1011222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i="1" dirty="0" smtClean="0">
                <a:solidFill>
                  <a:srgbClr val="FFFF00"/>
                </a:solidFill>
              </a:rPr>
              <a:t>3 этап</a:t>
            </a:r>
            <a:r>
              <a:rPr lang="ru-RU" b="1" i="1" dirty="0">
                <a:solidFill>
                  <a:srgbClr val="FFFF00"/>
                </a:solidFill>
              </a:rPr>
              <a:t/>
            </a:r>
            <a:br>
              <a:rPr lang="ru-RU" b="1" i="1" dirty="0">
                <a:solidFill>
                  <a:srgbClr val="FFFF00"/>
                </a:solidFill>
              </a:rPr>
            </a:br>
            <a:endParaRPr lang="ru-RU" sz="3100" b="1" i="1" dirty="0">
              <a:solidFill>
                <a:srgbClr val="FFFF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571612"/>
          <a:ext cx="8501091" cy="4436207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643074"/>
                <a:gridCol w="2571768"/>
                <a:gridCol w="4286249"/>
              </a:tblGrid>
              <a:tr h="90734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0066"/>
                          </a:solidFill>
                        </a:rPr>
                        <a:t>Этап </a:t>
                      </a:r>
                      <a:endParaRPr lang="ru-RU" sz="1800" dirty="0">
                        <a:solidFill>
                          <a:srgbClr val="000066"/>
                        </a:solidFill>
                      </a:endParaRPr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C00000"/>
                          </a:solidFill>
                        </a:rPr>
                        <a:t>«Мои </a:t>
                      </a:r>
                      <a:r>
                        <a:rPr lang="ru-RU" sz="1800" dirty="0">
                          <a:solidFill>
                            <a:srgbClr val="C00000"/>
                          </a:solidFill>
                        </a:rPr>
                        <a:t>шаги в достижении </a:t>
                      </a:r>
                      <a:r>
                        <a:rPr lang="ru-RU" sz="1800" dirty="0" smtClean="0">
                          <a:solidFill>
                            <a:srgbClr val="C00000"/>
                          </a:solidFill>
                        </a:rPr>
                        <a:t>цели»</a:t>
                      </a:r>
                      <a:endParaRPr lang="ru-RU" sz="18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25" marR="60325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0066"/>
                          </a:solidFill>
                        </a:rPr>
                        <a:t>Психолого-педагогическая поддержка, кураторство</a:t>
                      </a:r>
                    </a:p>
                    <a:p>
                      <a:pPr algn="ctr"/>
                      <a:endParaRPr lang="ru-RU" sz="1800" dirty="0">
                        <a:solidFill>
                          <a:srgbClr val="000066"/>
                        </a:solidFill>
                      </a:endParaRPr>
                    </a:p>
                  </a:txBody>
                  <a:tcPr marL="80433" marR="80433"/>
                </a:tc>
              </a:tr>
              <a:tr h="35218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Организация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25" marR="6032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3 шаг</a:t>
                      </a:r>
                      <a:r>
                        <a:rPr lang="ru-RU" sz="1800" dirty="0"/>
                        <a:t>: организует свою деятельность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25" marR="6032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/>
                        <a:t>-Проводит </a:t>
                      </a:r>
                      <a:r>
                        <a:rPr lang="ru-RU" sz="1800" dirty="0"/>
                        <a:t>консультации.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/>
                        <a:t>-Разбирает </a:t>
                      </a:r>
                      <a:r>
                        <a:rPr lang="ru-RU" sz="1800" dirty="0"/>
                        <a:t>способы решения задач определенного типа.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/>
                        <a:t>-Помогает </a:t>
                      </a:r>
                      <a:r>
                        <a:rPr lang="ru-RU" sz="1800" dirty="0"/>
                        <a:t>структурировать реферативный материал.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/>
                        <a:t>-Проводит </a:t>
                      </a:r>
                      <a:r>
                        <a:rPr lang="ru-RU" sz="1800" dirty="0"/>
                        <a:t>мозговые штурмы.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/>
                        <a:t>-Делает </a:t>
                      </a:r>
                      <a:r>
                        <a:rPr lang="ru-RU" sz="1800" dirty="0"/>
                        <a:t>работу над ошибками.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/>
                        <a:t>-Анализирует </a:t>
                      </a:r>
                      <a:r>
                        <a:rPr lang="ru-RU" sz="1800" dirty="0"/>
                        <a:t>конкурсные задачи</a:t>
                      </a:r>
                      <a:r>
                        <a:rPr lang="ru-RU" sz="1800" dirty="0" smtClean="0"/>
                        <a:t>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542" marR="100542" marT="0" marB="0"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D3188-5520-4DFF-B7C2-3F80DB31ABCD}" type="slidenum">
              <a:rPr lang="ru-RU" smtClean="0"/>
              <a:pPr/>
              <a:t>27</a:t>
            </a:fld>
            <a:endParaRPr lang="ru-RU"/>
          </a:p>
        </p:txBody>
      </p:sp>
      <p:pic>
        <p:nvPicPr>
          <p:cNvPr id="6" name="Picture 2" descr="Картинки по запросу индивидуальный образовательный маршрут"/>
          <p:cNvPicPr>
            <a:picLocks noChangeAspect="1" noChangeArrowheads="1"/>
          </p:cNvPicPr>
          <p:nvPr/>
        </p:nvPicPr>
        <p:blipFill>
          <a:blip r:embed="rId2"/>
          <a:srcRect t="8272" b="14521"/>
          <a:stretch>
            <a:fillRect/>
          </a:stretch>
        </p:blipFill>
        <p:spPr bwMode="auto">
          <a:xfrm>
            <a:off x="8215338" y="0"/>
            <a:ext cx="928662" cy="11080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1460680" cy="1011222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i="1" dirty="0" smtClean="0">
                <a:solidFill>
                  <a:srgbClr val="FFFF00"/>
                </a:solidFill>
              </a:rPr>
              <a:t>4 этап</a:t>
            </a:r>
            <a:r>
              <a:rPr lang="ru-RU" b="1" i="1" dirty="0">
                <a:solidFill>
                  <a:srgbClr val="FFFF00"/>
                </a:solidFill>
              </a:rPr>
              <a:t/>
            </a:r>
            <a:br>
              <a:rPr lang="ru-RU" b="1" i="1" dirty="0">
                <a:solidFill>
                  <a:srgbClr val="FFFF00"/>
                </a:solidFill>
              </a:rPr>
            </a:br>
            <a:endParaRPr lang="ru-RU" sz="3100" b="1" i="1" dirty="0">
              <a:solidFill>
                <a:srgbClr val="FFFF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1472" y="2428868"/>
          <a:ext cx="8215370" cy="100177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738457"/>
                <a:gridCol w="3666334"/>
                <a:gridCol w="181057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C00000"/>
                          </a:solidFill>
                        </a:rPr>
                        <a:t>этап</a:t>
                      </a:r>
                      <a:endParaRPr lang="ru-RU" sz="1800" dirty="0">
                        <a:solidFill>
                          <a:srgbClr val="C00000"/>
                        </a:solidFill>
                      </a:endParaRPr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C00000"/>
                          </a:solidFill>
                        </a:rPr>
                        <a:t>«Узнал</a:t>
                      </a:r>
                      <a:r>
                        <a:rPr lang="ru-RU" sz="1800" dirty="0">
                          <a:solidFill>
                            <a:srgbClr val="C00000"/>
                          </a:solidFill>
                        </a:rPr>
                        <a:t>, </a:t>
                      </a:r>
                      <a:r>
                        <a:rPr lang="ru-RU" sz="1800" dirty="0" smtClean="0">
                          <a:solidFill>
                            <a:srgbClr val="C00000"/>
                          </a:solidFill>
                        </a:rPr>
                        <a:t>научился, достиг»</a:t>
                      </a:r>
                      <a:endParaRPr lang="ru-RU" sz="18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25" marR="60325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80433" marR="80433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/>
                        <a:t>Мониторинг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542" marR="10054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4 шаг</a:t>
                      </a:r>
                      <a:r>
                        <a:rPr lang="ru-RU" sz="1800" dirty="0"/>
                        <a:t>: </a:t>
                      </a:r>
                      <a:r>
                        <a:rPr lang="ru-RU" sz="1800" u="sng" dirty="0"/>
                        <a:t>подводят </a:t>
                      </a:r>
                      <a:r>
                        <a:rPr lang="ru-RU" sz="1800" dirty="0"/>
                        <a:t>результат </a:t>
                      </a:r>
                      <a:r>
                        <a:rPr lang="ru-RU" sz="1800" u="sng" dirty="0"/>
                        <a:t>совместной </a:t>
                      </a:r>
                      <a:r>
                        <a:rPr lang="ru-RU" sz="1800" dirty="0"/>
                        <a:t>деятельности.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25" marR="60325" marT="0" marB="0"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80433" marR="80433"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D3188-5520-4DFF-B7C2-3F80DB31ABCD}" type="slidenum">
              <a:rPr lang="ru-RU" smtClean="0"/>
              <a:pPr/>
              <a:t>28</a:t>
            </a:fld>
            <a:endParaRPr lang="ru-RU"/>
          </a:p>
        </p:txBody>
      </p:sp>
      <p:pic>
        <p:nvPicPr>
          <p:cNvPr id="6" name="Picture 2" descr="Картинки по запросу индивидуальный образовательный маршрут"/>
          <p:cNvPicPr>
            <a:picLocks noChangeAspect="1" noChangeArrowheads="1"/>
          </p:cNvPicPr>
          <p:nvPr/>
        </p:nvPicPr>
        <p:blipFill>
          <a:blip r:embed="rId2"/>
          <a:srcRect t="8272" b="14521"/>
          <a:stretch>
            <a:fillRect/>
          </a:stretch>
        </p:blipFill>
        <p:spPr bwMode="auto">
          <a:xfrm>
            <a:off x="8215338" y="0"/>
            <a:ext cx="928662" cy="11080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072494" cy="428628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Личностный рост ребенка  за 3 года 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1300" dirty="0" smtClean="0">
                <a:solidFill>
                  <a:srgbClr val="FFFF00"/>
                </a:solidFill>
              </a:rPr>
              <a:t>(6  класс и 9 класс)</a:t>
            </a:r>
            <a:endParaRPr lang="ru-RU" sz="1300" dirty="0">
              <a:solidFill>
                <a:srgbClr val="FFFF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714355"/>
          <a:ext cx="8750206" cy="6575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0984"/>
                <a:gridCol w="4929222"/>
              </a:tblGrid>
              <a:tr h="3009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Рефлексия             6класс</a:t>
                      </a:r>
                      <a:endParaRPr lang="ru-RU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Рефлексия          9 класс</a:t>
                      </a:r>
                      <a:endParaRPr lang="ru-RU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78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«Знаю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, умею,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достиг»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«Знаю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, умею,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достиг»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743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*</a:t>
                      </a: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Хорошо знаю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 материал по математике  за курс 5 класса, о чем говорят мои хорошие отметки.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*</a:t>
                      </a: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Победитель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 1 </a:t>
                      </a:r>
                      <a:r>
                        <a:rPr lang="ru-RU" sz="1600" dirty="0" err="1"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600" dirty="0" err="1">
                          <a:latin typeface="Calibri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 конференции «Старт в науку». Работа : «Математика в быту»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*</a:t>
                      </a: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Дважды лауреат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 Всероссийского заочного конкурса «Познание и творчество», номинация «Математика для сообразительных  (5-6кл.)»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*</a:t>
                      </a: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Особый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 интерес проявляю к математике, астрономии, литературе, иностранным языкам.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*</a:t>
                      </a: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Умею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 решать реальные задачи.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* Владею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 ПК,   пользуюсь Интернет.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*</a:t>
                      </a: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Узнал: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  приемы решения задач на логику,  свойства функции, применяемые при решении уравнений,  неравенств, систем уравнений и неравенств  на олимпиадах разного уровня, правила построения графика функции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*Усовершенствовал  навыки работы с образовательной  и научной литературой.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*</a:t>
                      </a: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Достиг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1место 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во 4 </a:t>
                      </a:r>
                      <a:r>
                        <a:rPr lang="ru-RU" sz="1600" dirty="0" err="1"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600" dirty="0" err="1">
                          <a:latin typeface="Calibri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 конференции «Старт в науку», стал лауреатом   Всероссийского заочного конкурса «Познание и творчество» (3 место), 1место в  школьной олимпиаде, занял 3 место на муниципальном этапе всероссийской олимпиады школьников, 2 место в  городской  </a:t>
                      </a:r>
                      <a:r>
                        <a:rPr lang="ru-RU" sz="1600" dirty="0" err="1"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600" dirty="0" err="1">
                          <a:latin typeface="Calibri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 конференции «Путь к успеху»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*</a:t>
                      </a: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Получил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 приглашение  на очную конференцию »Первые шаги в науку».Секция «Математика»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*</a:t>
                      </a: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Принял 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участие в финальном туре Межрегиональной олимпиады школьников «Будущие исследователи – будущее науки».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*</a:t>
                      </a: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Приобрел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 навыки в умении делать выводы по теме реферата. 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D3188-5520-4DFF-B7C2-3F80DB31ABCD}" type="slidenum">
              <a:rPr lang="ru-RU" smtClean="0"/>
              <a:pPr/>
              <a:t>29</a:t>
            </a:fld>
            <a:endParaRPr lang="ru-RU"/>
          </a:p>
        </p:txBody>
      </p:sp>
      <p:pic>
        <p:nvPicPr>
          <p:cNvPr id="6" name="Picture 2" descr="Картинки по запросу индивидуальный образовательный маршрут"/>
          <p:cNvPicPr>
            <a:picLocks noChangeAspect="1" noChangeArrowheads="1"/>
          </p:cNvPicPr>
          <p:nvPr/>
        </p:nvPicPr>
        <p:blipFill>
          <a:blip r:embed="rId2"/>
          <a:srcRect t="8272" b="14521"/>
          <a:stretch>
            <a:fillRect/>
          </a:stretch>
        </p:blipFill>
        <p:spPr bwMode="auto">
          <a:xfrm>
            <a:off x="8215338" y="0"/>
            <a:ext cx="928662" cy="11080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229600" cy="78579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Актуальность введения ФГОС</a:t>
            </a:r>
            <a:endParaRPr lang="ru-RU" sz="3200" dirty="0"/>
          </a:p>
        </p:txBody>
      </p:sp>
      <p:pic>
        <p:nvPicPr>
          <p:cNvPr id="4" name="Picture 2" descr="http://borisovna.rusedu.net/gallery/4998/71693-n.jpg"/>
          <p:cNvPicPr>
            <a:picLocks noChangeAspect="1" noChangeArrowheads="1"/>
          </p:cNvPicPr>
          <p:nvPr/>
        </p:nvPicPr>
        <p:blipFill>
          <a:blip r:embed="rId2"/>
          <a:srcRect r="79855"/>
          <a:stretch>
            <a:fillRect/>
          </a:stretch>
        </p:blipFill>
        <p:spPr bwMode="auto">
          <a:xfrm>
            <a:off x="8286776" y="0"/>
            <a:ext cx="857224" cy="1116419"/>
          </a:xfrm>
          <a:prstGeom prst="rect">
            <a:avLst/>
          </a:prstGeom>
          <a:noFill/>
        </p:spPr>
      </p:pic>
      <p:grpSp>
        <p:nvGrpSpPr>
          <p:cNvPr id="8" name="Группа 7"/>
          <p:cNvGrpSpPr/>
          <p:nvPr/>
        </p:nvGrpSpPr>
        <p:grpSpPr>
          <a:xfrm>
            <a:off x="214282" y="1071546"/>
            <a:ext cx="8572560" cy="1357322"/>
            <a:chOff x="285720" y="1500174"/>
            <a:chExt cx="8572560" cy="135732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285720" y="1500174"/>
              <a:ext cx="3571900" cy="135732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rgbClr val="000066"/>
                  </a:solidFill>
                </a:rPr>
                <a:t>Формирование предметных знаний, умений и навыков. Выпускники школ отлично знали материал по предметам.</a:t>
              </a:r>
            </a:p>
            <a:p>
              <a:pPr algn="ctr"/>
              <a:endParaRPr lang="ru-RU" dirty="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4857752" y="1500174"/>
              <a:ext cx="4000528" cy="1285884"/>
            </a:xfrm>
            <a:prstGeom prst="rec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rgbClr val="000066"/>
                  </a:solidFill>
                </a:rPr>
                <a:t>Не  умели работать в группе, грамотно осуществлять процесс коммуникации, отстаивать свою точку зрения, быстро переучиваться</a:t>
              </a:r>
              <a:endParaRPr lang="ru-RU" dirty="0">
                <a:solidFill>
                  <a:srgbClr val="000066"/>
                </a:solidFill>
              </a:endParaRPr>
            </a:p>
          </p:txBody>
        </p:sp>
        <p:sp>
          <p:nvSpPr>
            <p:cNvPr id="7" name="Двойная стрелка влево/вправо 6"/>
            <p:cNvSpPr/>
            <p:nvPr/>
          </p:nvSpPr>
          <p:spPr>
            <a:xfrm>
              <a:off x="3857620" y="2000240"/>
              <a:ext cx="928694" cy="428628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FF0000"/>
                  </a:solidFill>
                </a:rPr>
                <a:t>НО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285720" y="2500306"/>
            <a:ext cx="8572560" cy="1357322"/>
            <a:chOff x="285720" y="1500174"/>
            <a:chExt cx="8572560" cy="1357322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285720" y="1500174"/>
              <a:ext cx="3613228" cy="135732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ru-RU" dirty="0" smtClean="0">
                  <a:solidFill>
                    <a:srgbClr val="000066"/>
                  </a:solidFill>
                </a:rPr>
                <a:t>95 % всего материала, который дают ребенку в процессе обучения в школе, совершенно не применима в жизни.</a:t>
              </a:r>
            </a:p>
            <a:p>
              <a:pPr algn="ctr"/>
              <a:endParaRPr lang="ru-RU" dirty="0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857752" y="1500174"/>
              <a:ext cx="4000528" cy="1285884"/>
            </a:xfrm>
            <a:prstGeom prst="rec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rgbClr val="000066"/>
                  </a:solidFill>
                </a:rPr>
                <a:t>Многие  знания будут забыты, потеряют актуальность</a:t>
              </a:r>
              <a:endParaRPr lang="ru-RU" dirty="0">
                <a:solidFill>
                  <a:srgbClr val="000066"/>
                </a:solidFill>
              </a:endParaRPr>
            </a:p>
          </p:txBody>
        </p:sp>
        <p:sp>
          <p:nvSpPr>
            <p:cNvPr id="12" name="Двойная стрелка влево/вправо 11"/>
            <p:cNvSpPr/>
            <p:nvPr/>
          </p:nvSpPr>
          <p:spPr>
            <a:xfrm>
              <a:off x="3828100" y="2000240"/>
              <a:ext cx="999541" cy="428628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FF0000"/>
                  </a:solidFill>
                </a:rPr>
                <a:t>НО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285720" y="5500678"/>
            <a:ext cx="8572560" cy="1357322"/>
            <a:chOff x="285720" y="1500174"/>
            <a:chExt cx="8572560" cy="1357322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285720" y="1500174"/>
              <a:ext cx="3571900" cy="135732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ru-RU" dirty="0" smtClean="0">
                  <a:solidFill>
                    <a:srgbClr val="000066"/>
                  </a:solidFill>
                </a:rPr>
                <a:t>«Парадокс отличника»</a:t>
              </a:r>
            </a:p>
            <a:p>
              <a:pPr algn="ctr"/>
              <a:endParaRPr lang="ru-RU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857752" y="1500174"/>
              <a:ext cx="4000528" cy="1285884"/>
            </a:xfrm>
            <a:prstGeom prst="rec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dirty="0" smtClean="0">
                  <a:solidFill>
                    <a:srgbClr val="000066"/>
                  </a:solidFill>
                </a:rPr>
                <a:t>Не способен «выжить» в реальном мире , слабо развиты коммуникативные способности, умения взаимодействовать в группе и на риски и многое другое. </a:t>
              </a:r>
              <a:endParaRPr lang="ru-RU" dirty="0">
                <a:solidFill>
                  <a:srgbClr val="000066"/>
                </a:solidFill>
              </a:endParaRPr>
            </a:p>
          </p:txBody>
        </p:sp>
        <p:sp>
          <p:nvSpPr>
            <p:cNvPr id="16" name="Двойная стрелка влево/вправо 15"/>
            <p:cNvSpPr/>
            <p:nvPr/>
          </p:nvSpPr>
          <p:spPr>
            <a:xfrm>
              <a:off x="3857620" y="2000240"/>
              <a:ext cx="928694" cy="428628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FF0000"/>
                  </a:solidFill>
                </a:rPr>
                <a:t>НО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85720" y="4000504"/>
            <a:ext cx="8572560" cy="1357322"/>
            <a:chOff x="285720" y="1500174"/>
            <a:chExt cx="8572560" cy="135732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285720" y="1500174"/>
              <a:ext cx="3571900" cy="135732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ru-RU" dirty="0" smtClean="0">
                  <a:solidFill>
                    <a:srgbClr val="000066"/>
                  </a:solidFill>
                </a:rPr>
                <a:t>Снижение познавательной активности современного школьника</a:t>
              </a:r>
            </a:p>
            <a:p>
              <a:pPr algn="ctr"/>
              <a:endParaRPr lang="ru-RU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4857752" y="1500174"/>
              <a:ext cx="4000528" cy="1285884"/>
            </a:xfrm>
            <a:prstGeom prst="rec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rgbClr val="000066"/>
                  </a:solidFill>
                </a:rPr>
                <a:t>Необходимость повышения познавательной активности обучающихся</a:t>
              </a:r>
              <a:endParaRPr lang="ru-RU" dirty="0">
                <a:solidFill>
                  <a:srgbClr val="000066"/>
                </a:solidFill>
              </a:endParaRPr>
            </a:p>
          </p:txBody>
        </p:sp>
        <p:sp>
          <p:nvSpPr>
            <p:cNvPr id="20" name="Двойная стрелка влево/вправо 19"/>
            <p:cNvSpPr/>
            <p:nvPr/>
          </p:nvSpPr>
          <p:spPr>
            <a:xfrm>
              <a:off x="3857620" y="2000240"/>
              <a:ext cx="928694" cy="428628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FF0000"/>
                  </a:solidFill>
                </a:rPr>
                <a:t>НО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E8079-FCAD-4542-86FC-452B238C077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928802"/>
            <a:ext cx="8643966" cy="2714644"/>
          </a:xfrm>
        </p:spPr>
        <p:txBody>
          <a:bodyPr>
            <a:normAutofit fontScale="70000" lnSpcReduction="20000"/>
          </a:bodyPr>
          <a:lstStyle/>
          <a:p>
            <a:pPr indent="22225">
              <a:buNone/>
            </a:pPr>
            <a:r>
              <a:rPr lang="ru-RU" dirty="0" smtClean="0">
                <a:solidFill>
                  <a:srgbClr val="002060"/>
                </a:solidFill>
              </a:rPr>
              <a:t>«</a:t>
            </a:r>
            <a:r>
              <a:rPr lang="ru-RU" dirty="0">
                <a:solidFill>
                  <a:srgbClr val="002060"/>
                </a:solidFill>
              </a:rPr>
              <a:t>Какие качества Вы хотите видеть у своего ребенка на выходе из школы, чтобы в современной жизни он был </a:t>
            </a:r>
            <a:r>
              <a:rPr lang="ru-RU" dirty="0" smtClean="0">
                <a:solidFill>
                  <a:srgbClr val="002060"/>
                </a:solidFill>
              </a:rPr>
              <a:t>успешен: </a:t>
            </a:r>
          </a:p>
          <a:p>
            <a:pPr indent="22225">
              <a:buNone/>
            </a:pPr>
            <a:r>
              <a:rPr lang="ru-RU" b="1" dirty="0" smtClean="0">
                <a:solidFill>
                  <a:srgbClr val="FF6600"/>
                </a:solidFill>
              </a:rPr>
              <a:t>знание </a:t>
            </a:r>
            <a:r>
              <a:rPr lang="ru-RU" b="1" dirty="0">
                <a:solidFill>
                  <a:srgbClr val="FF6600"/>
                </a:solidFill>
              </a:rPr>
              <a:t>предметов </a:t>
            </a:r>
            <a:r>
              <a:rPr lang="ru-RU" b="1" dirty="0" smtClean="0">
                <a:solidFill>
                  <a:srgbClr val="C00000"/>
                </a:solidFill>
              </a:rPr>
              <a:t>или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</a:p>
          <a:p>
            <a:pPr indent="22225">
              <a:buNone/>
            </a:pPr>
            <a:r>
              <a:rPr lang="ru-RU" b="1" dirty="0" err="1" smtClean="0">
                <a:solidFill>
                  <a:srgbClr val="008000"/>
                </a:solidFill>
              </a:rPr>
              <a:t>сформированность</a:t>
            </a:r>
            <a:r>
              <a:rPr lang="ru-RU" b="1" dirty="0" smtClean="0">
                <a:solidFill>
                  <a:srgbClr val="008000"/>
                </a:solidFill>
              </a:rPr>
              <a:t> </a:t>
            </a:r>
            <a:r>
              <a:rPr lang="ru-RU" b="1" dirty="0">
                <a:solidFill>
                  <a:srgbClr val="008000"/>
                </a:solidFill>
              </a:rPr>
              <a:t>универсальных учебных действий</a:t>
            </a:r>
            <a:r>
              <a:rPr lang="ru-RU" dirty="0">
                <a:solidFill>
                  <a:srgbClr val="002060"/>
                </a:solidFill>
              </a:rPr>
              <a:t>, которые позволят ребенку успешно социализироваться и самостоятельно освоить любой учебный предмет?».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71802" y="485776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14338" name="Picture 2" descr="http://un.csu.ru/paper/sites/default/files/%D0%B2%D0%BE%D0%BF%D1%80%D0%BE%D1%8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984"/>
            <a:ext cx="957226" cy="957226"/>
          </a:xfrm>
          <a:prstGeom prst="rect">
            <a:avLst/>
          </a:prstGeom>
          <a:noFill/>
        </p:spPr>
      </p:pic>
      <p:pic>
        <p:nvPicPr>
          <p:cNvPr id="7" name="Picture 2" descr="http://borisovna.rusedu.net/gallery/4998/71693-n.jpg"/>
          <p:cNvPicPr>
            <a:picLocks noChangeAspect="1" noChangeArrowheads="1"/>
          </p:cNvPicPr>
          <p:nvPr/>
        </p:nvPicPr>
        <p:blipFill>
          <a:blip r:embed="rId3"/>
          <a:srcRect r="79855"/>
          <a:stretch>
            <a:fillRect/>
          </a:stretch>
        </p:blipFill>
        <p:spPr bwMode="auto">
          <a:xfrm>
            <a:off x="8286776" y="0"/>
            <a:ext cx="857224" cy="1116419"/>
          </a:xfrm>
          <a:prstGeom prst="rect">
            <a:avLst/>
          </a:prstGeom>
          <a:noFill/>
        </p:spPr>
      </p:pic>
      <p:sp>
        <p:nvSpPr>
          <p:cNvPr id="9" name="Волна 8"/>
          <p:cNvSpPr/>
          <p:nvPr/>
        </p:nvSpPr>
        <p:spPr>
          <a:xfrm>
            <a:off x="214282" y="4643446"/>
            <a:ext cx="8286808" cy="1643074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b="1" i="1" dirty="0" smtClean="0">
                <a:solidFill>
                  <a:srgbClr val="C00000"/>
                </a:solidFill>
              </a:rPr>
              <a:t>«Великая цель образования – это не знания, а действия» </a:t>
            </a:r>
            <a:r>
              <a:rPr lang="ru-RU" b="1" i="1" dirty="0" smtClean="0">
                <a:solidFill>
                  <a:srgbClr val="C00000"/>
                </a:solidFill>
              </a:rPr>
              <a:t>(Герберт Спенсер) </a:t>
            </a:r>
          </a:p>
          <a:p>
            <a:pPr algn="ctr"/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E8079-FCAD-4542-86FC-452B238C0777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229600" cy="928670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solidFill>
                  <a:srgbClr val="FFFF00"/>
                </a:solidFill>
              </a:rPr>
              <a:t>Системно-деятельностный</a:t>
            </a:r>
            <a:r>
              <a:rPr lang="ru-RU" sz="3200" b="1" dirty="0" smtClean="0">
                <a:solidFill>
                  <a:srgbClr val="FFFF00"/>
                </a:solidFill>
              </a:rPr>
              <a:t> подход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4" name="Picture 2" descr="http://borisovna.rusedu.net/gallery/4998/71693-n.jpg"/>
          <p:cNvPicPr>
            <a:picLocks noChangeAspect="1" noChangeArrowheads="1"/>
          </p:cNvPicPr>
          <p:nvPr/>
        </p:nvPicPr>
        <p:blipFill>
          <a:blip r:embed="rId2"/>
          <a:srcRect r="79855"/>
          <a:stretch>
            <a:fillRect/>
          </a:stretch>
        </p:blipFill>
        <p:spPr bwMode="auto">
          <a:xfrm>
            <a:off x="8286776" y="0"/>
            <a:ext cx="857224" cy="1116419"/>
          </a:xfrm>
          <a:prstGeom prst="rect">
            <a:avLst/>
          </a:prstGeom>
          <a:noFill/>
        </p:spPr>
      </p:pic>
      <p:pic>
        <p:nvPicPr>
          <p:cNvPr id="45058" name="Picture 2" descr="http://900igr.net/datas/pedagogika/Standarty-obrazovanija/0018-018-L.S.Vygotskij-1896-1934.jpg"/>
          <p:cNvPicPr>
            <a:picLocks noChangeAspect="1" noChangeArrowheads="1"/>
          </p:cNvPicPr>
          <p:nvPr/>
        </p:nvPicPr>
        <p:blipFill>
          <a:blip r:embed="rId3"/>
          <a:srcRect l="67830" t="26111" r="11857" b="35347"/>
          <a:stretch>
            <a:fillRect/>
          </a:stretch>
        </p:blipFill>
        <p:spPr bwMode="auto">
          <a:xfrm>
            <a:off x="357158" y="3000372"/>
            <a:ext cx="1285884" cy="1829912"/>
          </a:xfrm>
          <a:prstGeom prst="rect">
            <a:avLst/>
          </a:prstGeom>
          <a:noFill/>
        </p:spPr>
      </p:pic>
      <p:pic>
        <p:nvPicPr>
          <p:cNvPr id="45062" name="Picture 6" descr="http://ippt.ru/files/Psychologies/leontie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3786190"/>
            <a:ext cx="2071682" cy="2071682"/>
          </a:xfrm>
          <a:prstGeom prst="rect">
            <a:avLst/>
          </a:prstGeom>
          <a:noFill/>
        </p:spPr>
      </p:pic>
      <p:sp>
        <p:nvSpPr>
          <p:cNvPr id="45066" name="AutoShape 10" descr="Картинки по запросу Д.Б. Элькони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68" name="AutoShape 12" descr="Картинки по запросу Д.Б. Элькони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5070" name="Picture 14" descr="http://psi.webzone.ru/img/1491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4357694"/>
            <a:ext cx="1785950" cy="2097138"/>
          </a:xfrm>
          <a:prstGeom prst="rect">
            <a:avLst/>
          </a:prstGeom>
          <a:noFill/>
        </p:spPr>
      </p:pic>
      <p:pic>
        <p:nvPicPr>
          <p:cNvPr id="45072" name="Picture 16" descr="http://www.razumniki.ru/images/articles/avt_metodiki/davydov.jpg"/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6429388" y="4429132"/>
            <a:ext cx="2381250" cy="194310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428596" y="1785926"/>
            <a:ext cx="8001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FF6600"/>
                </a:solidFill>
              </a:rPr>
              <a:t>Системно-деятельностный</a:t>
            </a:r>
            <a:r>
              <a:rPr lang="ru-RU" b="1" dirty="0" smtClean="0">
                <a:solidFill>
                  <a:srgbClr val="FF6600"/>
                </a:solidFill>
              </a:rPr>
              <a:t> подход</a:t>
            </a:r>
            <a:r>
              <a:rPr lang="ru-RU" b="1" dirty="0" smtClean="0"/>
              <a:t> </a:t>
            </a:r>
            <a:r>
              <a:rPr lang="ru-RU" dirty="0" smtClean="0"/>
              <a:t>основывается на теоретических положениях концепции Л.С. </a:t>
            </a:r>
            <a:r>
              <a:rPr lang="ru-RU" dirty="0" err="1" smtClean="0"/>
              <a:t>Выготского</a:t>
            </a:r>
            <a:r>
              <a:rPr lang="ru-RU" dirty="0" smtClean="0"/>
              <a:t>, А.Н. Леонтьева, Д.Б. </a:t>
            </a:r>
            <a:r>
              <a:rPr lang="ru-RU" dirty="0" err="1" smtClean="0"/>
              <a:t>Эльконина</a:t>
            </a:r>
            <a:r>
              <a:rPr lang="ru-RU" dirty="0" smtClean="0"/>
              <a:t>, П.Я. Гальперина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E8079-FCAD-4542-86FC-452B238C077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3730" name="Picture 2" descr="http://rushkolnik.ru/tw_files/6461/d-6460885/6460885_html_m3d9085a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00049"/>
            <a:ext cx="8572500" cy="6457951"/>
          </a:xfrm>
          <a:prstGeom prst="rect">
            <a:avLst/>
          </a:prstGeom>
          <a:noFill/>
        </p:spPr>
      </p:pic>
      <p:pic>
        <p:nvPicPr>
          <p:cNvPr id="5" name="Picture 2" descr="http://borisovna.rusedu.net/gallery/4998/71693-n.jpg"/>
          <p:cNvPicPr>
            <a:picLocks noChangeAspect="1" noChangeArrowheads="1"/>
          </p:cNvPicPr>
          <p:nvPr/>
        </p:nvPicPr>
        <p:blipFill>
          <a:blip r:embed="rId3"/>
          <a:srcRect r="79855"/>
          <a:stretch>
            <a:fillRect/>
          </a:stretch>
        </p:blipFill>
        <p:spPr bwMode="auto">
          <a:xfrm>
            <a:off x="8286776" y="0"/>
            <a:ext cx="857224" cy="11164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Система дидактических принципов, обеспечивающих системно – </a:t>
            </a:r>
            <a:r>
              <a:rPr lang="ru-RU" sz="2400" b="1" dirty="0" err="1">
                <a:solidFill>
                  <a:srgbClr val="FFFF00"/>
                </a:solidFill>
              </a:rPr>
              <a:t>деятельностный</a:t>
            </a:r>
            <a:r>
              <a:rPr lang="ru-RU" sz="2400" b="1" dirty="0">
                <a:solidFill>
                  <a:srgbClr val="FFFF00"/>
                </a:solidFill>
              </a:rPr>
              <a:t>  </a:t>
            </a:r>
            <a:r>
              <a:rPr lang="ru-RU" sz="2400" b="1" dirty="0" smtClean="0">
                <a:solidFill>
                  <a:srgbClr val="FFFF00"/>
                </a:solidFill>
              </a:rPr>
              <a:t>подход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00174"/>
            <a:ext cx="8229600" cy="4525963"/>
          </a:xfrm>
        </p:spPr>
        <p:txBody>
          <a:bodyPr>
            <a:noAutofit/>
          </a:bodyPr>
          <a:lstStyle/>
          <a:p>
            <a:pPr fontAlgn="t">
              <a:buNone/>
            </a:pPr>
            <a:r>
              <a:rPr lang="ru-RU" sz="2000" b="1" dirty="0"/>
              <a:t>1.</a:t>
            </a:r>
            <a:r>
              <a:rPr lang="ru-RU" sz="2000" b="1" dirty="0">
                <a:solidFill>
                  <a:srgbClr val="FF6600"/>
                </a:solidFill>
              </a:rPr>
              <a:t>Принцип деятельности </a:t>
            </a:r>
            <a:r>
              <a:rPr lang="ru-RU" sz="2000" dirty="0"/>
              <a:t>(когда я делаю сам, я получаю опыт и знания)</a:t>
            </a:r>
          </a:p>
          <a:p>
            <a:pPr fontAlgn="t">
              <a:buNone/>
            </a:pPr>
            <a:r>
              <a:rPr lang="ru-RU" sz="2000" b="1" dirty="0"/>
              <a:t>2.</a:t>
            </a:r>
            <a:r>
              <a:rPr lang="ru-RU" sz="2000" b="1" dirty="0">
                <a:solidFill>
                  <a:srgbClr val="FF6600"/>
                </a:solidFill>
              </a:rPr>
              <a:t>Принцип непрерывности </a:t>
            </a:r>
            <a:r>
              <a:rPr lang="ru-RU" sz="2000" dirty="0"/>
              <a:t>( преемственность между темами, разделами, курсами…)</a:t>
            </a:r>
          </a:p>
          <a:p>
            <a:pPr fontAlgn="t">
              <a:buNone/>
            </a:pPr>
            <a:r>
              <a:rPr lang="ru-RU" sz="2000" b="1" dirty="0"/>
              <a:t>3.</a:t>
            </a:r>
            <a:r>
              <a:rPr lang="ru-RU" sz="2000" b="1" dirty="0">
                <a:solidFill>
                  <a:srgbClr val="FF6600"/>
                </a:solidFill>
              </a:rPr>
              <a:t>Принцип целостного представления о мире </a:t>
            </a:r>
            <a:r>
              <a:rPr lang="ru-RU" sz="2000" dirty="0"/>
              <a:t>(обобщенное, целостное представление о мире, о себе, о роли и месте каждой науки в системе наук)</a:t>
            </a:r>
          </a:p>
          <a:p>
            <a:pPr fontAlgn="t">
              <a:buNone/>
            </a:pPr>
            <a:r>
              <a:rPr lang="ru-RU" sz="2000" b="1" dirty="0"/>
              <a:t>4.</a:t>
            </a:r>
            <a:r>
              <a:rPr lang="ru-RU" sz="2000" b="1" dirty="0">
                <a:solidFill>
                  <a:srgbClr val="FF6600"/>
                </a:solidFill>
              </a:rPr>
              <a:t>Принцип минимакса</a:t>
            </a:r>
            <a:r>
              <a:rPr lang="ru-RU" sz="2000" dirty="0"/>
              <a:t> (даем больше, требуем стандарт, возьми сколько можешь)</a:t>
            </a:r>
          </a:p>
          <a:p>
            <a:pPr fontAlgn="t">
              <a:buNone/>
            </a:pPr>
            <a:r>
              <a:rPr lang="ru-RU" sz="2000" b="1" dirty="0"/>
              <a:t>5.</a:t>
            </a:r>
            <a:r>
              <a:rPr lang="ru-RU" sz="2000" b="1" dirty="0">
                <a:solidFill>
                  <a:srgbClr val="FF6600"/>
                </a:solidFill>
              </a:rPr>
              <a:t>Принцип психологической комфортности </a:t>
            </a:r>
            <a:r>
              <a:rPr lang="ru-RU" sz="2000" dirty="0"/>
              <a:t>(доброжелательная атмосфера)</a:t>
            </a:r>
          </a:p>
          <a:p>
            <a:pPr fontAlgn="t">
              <a:buNone/>
            </a:pPr>
            <a:r>
              <a:rPr lang="ru-RU" sz="2000" b="1" dirty="0"/>
              <a:t>6.</a:t>
            </a:r>
            <a:r>
              <a:rPr lang="ru-RU" sz="2000" b="1" dirty="0">
                <a:solidFill>
                  <a:srgbClr val="FF6600"/>
                </a:solidFill>
              </a:rPr>
              <a:t>Принцип творчества </a:t>
            </a:r>
            <a:r>
              <a:rPr lang="ru-RU" sz="2000" dirty="0"/>
              <a:t>(ситуация успеха, настрой на творческое дело</a:t>
            </a:r>
            <a:r>
              <a:rPr lang="ru-RU" sz="2000" dirty="0" smtClean="0"/>
              <a:t>)</a:t>
            </a:r>
            <a:endParaRPr lang="ru-RU" sz="2000" dirty="0"/>
          </a:p>
        </p:txBody>
      </p:sp>
      <p:pic>
        <p:nvPicPr>
          <p:cNvPr id="4" name="Picture 2" descr="http://borisovna.rusedu.net/gallery/4998/71693-n.jpg"/>
          <p:cNvPicPr>
            <a:picLocks noChangeAspect="1" noChangeArrowheads="1"/>
          </p:cNvPicPr>
          <p:nvPr/>
        </p:nvPicPr>
        <p:blipFill>
          <a:blip r:embed="rId2"/>
          <a:srcRect r="79855"/>
          <a:stretch>
            <a:fillRect/>
          </a:stretch>
        </p:blipFill>
        <p:spPr bwMode="auto">
          <a:xfrm>
            <a:off x="8286776" y="0"/>
            <a:ext cx="857224" cy="1116419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E8079-FCAD-4542-86FC-452B238C077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64291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</a:t>
            </a:r>
            <a:r>
              <a:rPr lang="ru-RU" sz="3100" b="1" dirty="0" smtClean="0">
                <a:solidFill>
                  <a:srgbClr val="FFFF00"/>
                </a:solidFill>
              </a:rPr>
              <a:t>Три типа </a:t>
            </a:r>
            <a:r>
              <a:rPr lang="ru-RU" sz="3100" b="1" dirty="0">
                <a:solidFill>
                  <a:srgbClr val="FFFF00"/>
                </a:solidFill>
              </a:rPr>
              <a:t>результатов освоения </a:t>
            </a:r>
            <a:r>
              <a:rPr lang="ru-RU" sz="3100" b="1" dirty="0" smtClean="0">
                <a:solidFill>
                  <a:srgbClr val="FFFF00"/>
                </a:solidFill>
              </a:rPr>
              <a:t/>
            </a:r>
            <a:br>
              <a:rPr lang="ru-RU" sz="3100" b="1" dirty="0" smtClean="0">
                <a:solidFill>
                  <a:srgbClr val="FFFF00"/>
                </a:solidFill>
              </a:rPr>
            </a:br>
            <a:r>
              <a:rPr lang="ru-RU" sz="3100" b="1" dirty="0" smtClean="0">
                <a:solidFill>
                  <a:srgbClr val="FFFF00"/>
                </a:solidFill>
              </a:rPr>
              <a:t>основной </a:t>
            </a:r>
            <a:r>
              <a:rPr lang="ru-RU" sz="3100" b="1" dirty="0">
                <a:solidFill>
                  <a:srgbClr val="FFFF00"/>
                </a:solidFill>
              </a:rPr>
              <a:t>образовательной </a:t>
            </a:r>
            <a:r>
              <a:rPr lang="ru-RU" sz="3100" b="1" dirty="0" smtClean="0">
                <a:solidFill>
                  <a:srgbClr val="FFFF00"/>
                </a:solidFill>
              </a:rPr>
              <a:t>программы</a:t>
            </a:r>
            <a:endParaRPr lang="ru-RU" sz="3100" b="1" dirty="0">
              <a:solidFill>
                <a:srgbClr val="FFFF00"/>
              </a:solidFill>
            </a:endParaRPr>
          </a:p>
        </p:txBody>
      </p:sp>
      <p:pic>
        <p:nvPicPr>
          <p:cNvPr id="4" name="Picture 2" descr="http://borisovna.rusedu.net/gallery/4998/71693-n.jpg"/>
          <p:cNvPicPr>
            <a:picLocks noChangeAspect="1" noChangeArrowheads="1"/>
          </p:cNvPicPr>
          <p:nvPr/>
        </p:nvPicPr>
        <p:blipFill>
          <a:blip r:embed="rId2"/>
          <a:srcRect r="79855"/>
          <a:stretch>
            <a:fillRect/>
          </a:stretch>
        </p:blipFill>
        <p:spPr bwMode="auto">
          <a:xfrm>
            <a:off x="8286776" y="0"/>
            <a:ext cx="857224" cy="1116419"/>
          </a:xfrm>
          <a:prstGeom prst="rect">
            <a:avLst/>
          </a:prstGeom>
          <a:noFill/>
        </p:spPr>
      </p:pic>
      <p:pic>
        <p:nvPicPr>
          <p:cNvPr id="41986" name="Picture 2" descr="http://image.slidesharecdn.com/random-121122124807-phpapp02/95/-5-638.jpg?cb=1353610255"/>
          <p:cNvPicPr>
            <a:picLocks noChangeAspect="1" noChangeArrowheads="1"/>
          </p:cNvPicPr>
          <p:nvPr/>
        </p:nvPicPr>
        <p:blipFill>
          <a:blip r:embed="rId3"/>
          <a:srcRect t="18789" b="17014"/>
          <a:stretch>
            <a:fillRect/>
          </a:stretch>
        </p:blipFill>
        <p:spPr bwMode="auto">
          <a:xfrm>
            <a:off x="214282" y="1857365"/>
            <a:ext cx="8215370" cy="395963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42910" y="1500174"/>
            <a:ext cx="7786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Системно - </a:t>
            </a:r>
            <a:r>
              <a:rPr lang="ru-RU" dirty="0" err="1" smtClean="0"/>
              <a:t>деятельностный</a:t>
            </a:r>
            <a:r>
              <a:rPr lang="ru-RU" dirty="0" smtClean="0"/>
              <a:t> подход- методологическая основа ФГОС.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5857892"/>
            <a:ext cx="8786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Развитие личности в системе образования обеспечивается через формирование  универсальных учебных действий (УУД)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E8079-FCAD-4542-86FC-452B238C077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500066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У</a:t>
            </a:r>
            <a:r>
              <a:rPr lang="ru-RU" sz="2800" b="1" dirty="0" smtClean="0">
                <a:solidFill>
                  <a:srgbClr val="FFFF00"/>
                </a:solidFill>
              </a:rPr>
              <a:t>ниверсальные учебные действия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472518" cy="785818"/>
          </a:xfrm>
        </p:spPr>
        <p:txBody>
          <a:bodyPr>
            <a:normAutofit fontScale="70000" lnSpcReduction="20000"/>
          </a:bodyPr>
          <a:lstStyle/>
          <a:p>
            <a:pPr indent="12700" algn="just">
              <a:buNone/>
            </a:pPr>
            <a:r>
              <a:rPr lang="ru-RU" sz="2400" b="1" dirty="0" smtClean="0">
                <a:solidFill>
                  <a:srgbClr val="FF6600"/>
                </a:solidFill>
              </a:rPr>
              <a:t>УУД</a:t>
            </a:r>
            <a:r>
              <a:rPr lang="ru-RU" sz="2400" dirty="0" smtClean="0"/>
              <a:t> </a:t>
            </a:r>
            <a:r>
              <a:rPr lang="ru-RU" sz="2400" dirty="0"/>
              <a:t>- это обобщенные действия, порождающие мотивацию к обучению и позволяющие учащимся ориентироваться в различных предметных областях познания.</a:t>
            </a:r>
          </a:p>
          <a:p>
            <a:endParaRPr lang="ru-RU" dirty="0"/>
          </a:p>
        </p:txBody>
      </p:sp>
      <p:pic>
        <p:nvPicPr>
          <p:cNvPr id="4" name="Picture 2" descr="http://borisovna.rusedu.net/gallery/4998/71693-n.jpg"/>
          <p:cNvPicPr>
            <a:picLocks noChangeAspect="1" noChangeArrowheads="1"/>
          </p:cNvPicPr>
          <p:nvPr/>
        </p:nvPicPr>
        <p:blipFill>
          <a:blip r:embed="rId2"/>
          <a:srcRect r="79855"/>
          <a:stretch>
            <a:fillRect/>
          </a:stretch>
        </p:blipFill>
        <p:spPr bwMode="auto">
          <a:xfrm>
            <a:off x="8286776" y="0"/>
            <a:ext cx="857224" cy="1116419"/>
          </a:xfrm>
          <a:prstGeom prst="rect">
            <a:avLst/>
          </a:prstGeom>
          <a:noFill/>
        </p:spPr>
      </p:pic>
      <p:pic>
        <p:nvPicPr>
          <p:cNvPr id="39938" name="Picture 2" descr="http://socobraz.ru/images/a/a4/%D0%92%D1%81%D0%B5%D0%A3%D0%A3%D0%94.jpg"/>
          <p:cNvPicPr>
            <a:picLocks noChangeAspect="1" noChangeArrowheads="1"/>
          </p:cNvPicPr>
          <p:nvPr/>
        </p:nvPicPr>
        <p:blipFill>
          <a:blip r:embed="rId3"/>
          <a:srcRect t="3944" b="6660"/>
          <a:stretch>
            <a:fillRect/>
          </a:stretch>
        </p:blipFill>
        <p:spPr bwMode="auto">
          <a:xfrm>
            <a:off x="357158" y="2071678"/>
            <a:ext cx="8429684" cy="4814876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E8079-FCAD-4542-86FC-452B238C077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990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FFFF00"/>
                </a:solidFill>
              </a:rPr>
              <a:t>Личностные УУД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428736"/>
            <a:ext cx="7848600" cy="5048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Обеспечивают ценностно-смысловую ориентацию учащихся</a:t>
            </a:r>
          </a:p>
        </p:txBody>
      </p:sp>
      <p:sp>
        <p:nvSpPr>
          <p:cNvPr id="113668" name="Rectangle 4"/>
          <p:cNvSpPr>
            <a:spLocks noChangeArrowheads="1"/>
          </p:cNvSpPr>
          <p:nvPr/>
        </p:nvSpPr>
        <p:spPr bwMode="auto">
          <a:xfrm>
            <a:off x="1042988" y="1916113"/>
            <a:ext cx="2160587" cy="46085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FontTx/>
              <a:buChar char="•"/>
            </a:pPr>
            <a:endParaRPr lang="ru-RU" sz="1600" dirty="0"/>
          </a:p>
          <a:p>
            <a:pPr>
              <a:buFontTx/>
              <a:buChar char="•"/>
            </a:pPr>
            <a:endParaRPr lang="ru-RU" sz="1600" dirty="0"/>
          </a:p>
          <a:p>
            <a:pPr>
              <a:buFontTx/>
              <a:buChar char="•"/>
            </a:pPr>
            <a:endParaRPr lang="ru-RU" sz="1600" dirty="0"/>
          </a:p>
          <a:p>
            <a:pPr>
              <a:buFontTx/>
              <a:buChar char="•"/>
            </a:pPr>
            <a:r>
              <a:rPr lang="ru-RU" sz="1600" dirty="0"/>
              <a:t>Построение </a:t>
            </a:r>
          </a:p>
          <a:p>
            <a:r>
              <a:rPr lang="ru-RU" sz="1600" dirty="0"/>
              <a:t>«Я - образа»;</a:t>
            </a:r>
          </a:p>
          <a:p>
            <a:endParaRPr lang="ru-RU" sz="1600" dirty="0"/>
          </a:p>
          <a:p>
            <a:pPr>
              <a:buFontTx/>
              <a:buChar char="•"/>
            </a:pPr>
            <a:r>
              <a:rPr lang="ru-RU" sz="1600" dirty="0"/>
              <a:t>Формирование </a:t>
            </a:r>
          </a:p>
          <a:p>
            <a:r>
              <a:rPr lang="ru-RU" sz="1600" dirty="0"/>
              <a:t>идентичности</a:t>
            </a:r>
          </a:p>
          <a:p>
            <a:r>
              <a:rPr lang="ru-RU" sz="1600" dirty="0"/>
              <a:t>личности;</a:t>
            </a:r>
          </a:p>
          <a:p>
            <a:endParaRPr lang="ru-RU" sz="1600" dirty="0"/>
          </a:p>
          <a:p>
            <a:pPr>
              <a:buFontTx/>
              <a:buChar char="•"/>
            </a:pPr>
            <a:r>
              <a:rPr lang="ru-RU" sz="1600" dirty="0"/>
              <a:t>Личностное, </a:t>
            </a:r>
          </a:p>
          <a:p>
            <a:r>
              <a:rPr lang="ru-RU" sz="1600" dirty="0"/>
              <a:t>профессиональное,</a:t>
            </a:r>
          </a:p>
          <a:p>
            <a:r>
              <a:rPr lang="ru-RU" sz="1600" dirty="0"/>
              <a:t>жизненное </a:t>
            </a:r>
          </a:p>
          <a:p>
            <a:r>
              <a:rPr lang="ru-RU" sz="1600" dirty="0"/>
              <a:t>самоопределение;</a:t>
            </a:r>
          </a:p>
          <a:p>
            <a:endParaRPr lang="ru-RU" sz="1600" dirty="0"/>
          </a:p>
          <a:p>
            <a:pPr>
              <a:buFontTx/>
              <a:buChar char="•"/>
            </a:pPr>
            <a:r>
              <a:rPr lang="ru-RU" sz="1600" dirty="0"/>
              <a:t>Построение </a:t>
            </a:r>
          </a:p>
          <a:p>
            <a:pPr>
              <a:buFontTx/>
              <a:buChar char="•"/>
            </a:pPr>
            <a:r>
              <a:rPr lang="ru-RU" sz="1600" dirty="0"/>
              <a:t>жизненных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планов</a:t>
            </a:r>
            <a:endParaRPr lang="ru-RU" sz="1600" dirty="0"/>
          </a:p>
          <a:p>
            <a:pPr>
              <a:buFontTx/>
              <a:buChar char="•"/>
            </a:pPr>
            <a:endParaRPr lang="ru-RU" sz="1600" dirty="0"/>
          </a:p>
        </p:txBody>
      </p:sp>
      <p:sp>
        <p:nvSpPr>
          <p:cNvPr id="113669" name="Rectangle 5"/>
          <p:cNvSpPr>
            <a:spLocks noChangeArrowheads="1"/>
          </p:cNvSpPr>
          <p:nvPr/>
        </p:nvSpPr>
        <p:spPr bwMode="auto">
          <a:xfrm>
            <a:off x="3851275" y="1916113"/>
            <a:ext cx="2233613" cy="46085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Поиск ответа на </a:t>
            </a:r>
          </a:p>
          <a:p>
            <a:pPr algn="ctr"/>
            <a:r>
              <a:rPr lang="ru-RU" dirty="0"/>
              <a:t>вопрос:</a:t>
            </a:r>
          </a:p>
          <a:p>
            <a:pPr algn="ctr"/>
            <a:r>
              <a:rPr lang="ru-RU" i="1" dirty="0"/>
              <a:t>Какой смысл</a:t>
            </a:r>
          </a:p>
          <a:p>
            <a:pPr algn="ctr"/>
            <a:r>
              <a:rPr lang="ru-RU" i="1" dirty="0"/>
              <a:t> для меня </a:t>
            </a:r>
          </a:p>
          <a:p>
            <a:pPr algn="ctr"/>
            <a:r>
              <a:rPr lang="ru-RU" i="1" dirty="0"/>
              <a:t>имеет учение?</a:t>
            </a:r>
          </a:p>
          <a:p>
            <a:pPr algn="ctr"/>
            <a:endParaRPr lang="ru-RU" i="1" dirty="0"/>
          </a:p>
        </p:txBody>
      </p:sp>
      <p:sp>
        <p:nvSpPr>
          <p:cNvPr id="113670" name="Rectangle 6"/>
          <p:cNvSpPr>
            <a:spLocks noChangeArrowheads="1"/>
          </p:cNvSpPr>
          <p:nvPr/>
        </p:nvSpPr>
        <p:spPr bwMode="auto">
          <a:xfrm>
            <a:off x="6659563" y="1916113"/>
            <a:ext cx="2160587" cy="46085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FontTx/>
              <a:buChar char="•"/>
            </a:pPr>
            <a:endParaRPr lang="ru-RU" sz="1400" dirty="0"/>
          </a:p>
          <a:p>
            <a:pPr>
              <a:buFontTx/>
              <a:buChar char="•"/>
            </a:pPr>
            <a:endParaRPr lang="ru-RU" sz="1400" dirty="0"/>
          </a:p>
          <a:p>
            <a:pPr>
              <a:buFontTx/>
              <a:buChar char="•"/>
            </a:pPr>
            <a:endParaRPr lang="ru-RU" sz="1400" dirty="0"/>
          </a:p>
          <a:p>
            <a:pPr>
              <a:buFontTx/>
              <a:buChar char="•"/>
            </a:pPr>
            <a:r>
              <a:rPr lang="ru-RU" sz="1400" dirty="0"/>
              <a:t>Выделение </a:t>
            </a:r>
          </a:p>
          <a:p>
            <a:r>
              <a:rPr lang="ru-RU" sz="1400" dirty="0"/>
              <a:t>морально-этического </a:t>
            </a:r>
          </a:p>
          <a:p>
            <a:r>
              <a:rPr lang="ru-RU" sz="1400" dirty="0"/>
              <a:t>аспекта в</a:t>
            </a:r>
          </a:p>
          <a:p>
            <a:r>
              <a:rPr lang="ru-RU" sz="1400" dirty="0"/>
              <a:t>событиях и действиях;</a:t>
            </a:r>
          </a:p>
          <a:p>
            <a:pPr>
              <a:buFontTx/>
              <a:buChar char="•"/>
            </a:pPr>
            <a:endParaRPr lang="ru-RU" sz="1400" dirty="0"/>
          </a:p>
          <a:p>
            <a:pPr>
              <a:buFontTx/>
              <a:buChar char="•"/>
            </a:pPr>
            <a:r>
              <a:rPr lang="ru-RU" sz="1400" dirty="0"/>
              <a:t>Построение системы </a:t>
            </a:r>
          </a:p>
          <a:p>
            <a:r>
              <a:rPr lang="ru-RU" sz="1400" dirty="0"/>
              <a:t>нравственных </a:t>
            </a:r>
          </a:p>
          <a:p>
            <a:r>
              <a:rPr lang="ru-RU" sz="1400" dirty="0"/>
              <a:t>ценностей;</a:t>
            </a:r>
          </a:p>
          <a:p>
            <a:pPr>
              <a:buFontTx/>
              <a:buChar char="•"/>
            </a:pPr>
            <a:endParaRPr lang="ru-RU" sz="1400" dirty="0"/>
          </a:p>
          <a:p>
            <a:pPr>
              <a:buFontTx/>
              <a:buChar char="•"/>
            </a:pPr>
            <a:r>
              <a:rPr lang="ru-RU" sz="1400" dirty="0"/>
              <a:t>Нравственно-этическое</a:t>
            </a:r>
          </a:p>
          <a:p>
            <a:r>
              <a:rPr lang="ru-RU" sz="1400" dirty="0"/>
              <a:t>оценивание;</a:t>
            </a:r>
          </a:p>
          <a:p>
            <a:pPr>
              <a:buFontTx/>
              <a:buChar char="•"/>
            </a:pPr>
            <a:endParaRPr lang="ru-RU" sz="1400" dirty="0"/>
          </a:p>
          <a:p>
            <a:pPr>
              <a:buFontTx/>
              <a:buChar char="•"/>
            </a:pPr>
            <a:r>
              <a:rPr lang="ru-RU" sz="1400" dirty="0"/>
              <a:t>Осуществление </a:t>
            </a:r>
          </a:p>
          <a:p>
            <a:r>
              <a:rPr lang="ru-RU" sz="1400" dirty="0"/>
              <a:t>личностного</a:t>
            </a:r>
          </a:p>
          <a:p>
            <a:r>
              <a:rPr lang="ru-RU" sz="1400" dirty="0" smtClean="0"/>
              <a:t>выбора</a:t>
            </a:r>
            <a:endParaRPr lang="ru-RU" sz="1400" dirty="0"/>
          </a:p>
        </p:txBody>
      </p:sp>
      <p:sp>
        <p:nvSpPr>
          <p:cNvPr id="113671" name="Rectangle 7"/>
          <p:cNvSpPr>
            <a:spLocks noChangeArrowheads="1"/>
          </p:cNvSpPr>
          <p:nvPr/>
        </p:nvSpPr>
        <p:spPr bwMode="auto">
          <a:xfrm>
            <a:off x="611188" y="2492375"/>
            <a:ext cx="360362" cy="403225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ru-RU" b="1">
                <a:solidFill>
                  <a:srgbClr val="FFFF00"/>
                </a:solidFill>
              </a:rPr>
              <a:t>Самопознание и самоопределение</a:t>
            </a:r>
          </a:p>
        </p:txBody>
      </p:sp>
      <p:sp>
        <p:nvSpPr>
          <p:cNvPr id="113672" name="Rectangle 8"/>
          <p:cNvSpPr>
            <a:spLocks noChangeArrowheads="1"/>
          </p:cNvSpPr>
          <p:nvPr/>
        </p:nvSpPr>
        <p:spPr bwMode="auto">
          <a:xfrm>
            <a:off x="3419475" y="2349500"/>
            <a:ext cx="360363" cy="417512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ru-RU" b="1" dirty="0" err="1" smtClean="0">
                <a:solidFill>
                  <a:srgbClr val="FFFF00"/>
                </a:solidFill>
              </a:rPr>
              <a:t>Смыслообразование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13673" name="Rectangle 9"/>
          <p:cNvSpPr>
            <a:spLocks noChangeArrowheads="1"/>
          </p:cNvSpPr>
          <p:nvPr/>
        </p:nvSpPr>
        <p:spPr bwMode="auto">
          <a:xfrm>
            <a:off x="6227763" y="2276475"/>
            <a:ext cx="360362" cy="424815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ru-RU" b="1">
                <a:solidFill>
                  <a:srgbClr val="FFFF00"/>
                </a:solidFill>
              </a:rPr>
              <a:t>Нравственно-этическая ориентация</a:t>
            </a:r>
          </a:p>
        </p:txBody>
      </p:sp>
      <p:pic>
        <p:nvPicPr>
          <p:cNvPr id="113676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1773238"/>
            <a:ext cx="107791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77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6550" y="1773238"/>
            <a:ext cx="9207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74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9975" y="1773238"/>
            <a:ext cx="8636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http://borisovna.rusedu.net/gallery/4998/71693-n.jpg"/>
          <p:cNvPicPr>
            <a:picLocks noChangeAspect="1" noChangeArrowheads="1"/>
          </p:cNvPicPr>
          <p:nvPr/>
        </p:nvPicPr>
        <p:blipFill>
          <a:blip r:embed="rId5"/>
          <a:srcRect r="79855"/>
          <a:stretch>
            <a:fillRect/>
          </a:stretch>
        </p:blipFill>
        <p:spPr bwMode="auto">
          <a:xfrm>
            <a:off x="8286776" y="0"/>
            <a:ext cx="857224" cy="1116419"/>
          </a:xfrm>
          <a:prstGeom prst="rect">
            <a:avLst/>
          </a:prstGeom>
          <a:noFill/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E8079-FCAD-4542-86FC-452B238C077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3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3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3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3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3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3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13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6" grpId="0"/>
      <p:bldP spid="113667" grpId="0" build="p"/>
      <p:bldP spid="113668" grpId="0" animBg="1"/>
      <p:bldP spid="113669" grpId="0" animBg="1"/>
      <p:bldP spid="113670" grpId="0" animBg="1"/>
      <p:bldP spid="113671" grpId="0" animBg="1"/>
      <p:bldP spid="113672" grpId="0" animBg="1"/>
      <p:bldP spid="11367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</TotalTime>
  <Words>1754</Words>
  <Application>Microsoft Office PowerPoint</Application>
  <PresentationFormat>Экран (4:3)</PresentationFormat>
  <Paragraphs>479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Слайд 2</vt:lpstr>
      <vt:lpstr>Актуальность введения ФГОС</vt:lpstr>
      <vt:lpstr>Системно-деятельностный подход</vt:lpstr>
      <vt:lpstr>Слайд 5</vt:lpstr>
      <vt:lpstr>Система дидактических принципов, обеспечивающих системно – деятельностный  подход</vt:lpstr>
      <vt:lpstr> Три типа результатов освоения  основной образовательной программы</vt:lpstr>
      <vt:lpstr>Универсальные учебные действия</vt:lpstr>
      <vt:lpstr>Личностные УУД</vt:lpstr>
      <vt:lpstr>Виды заданий для формирования  личностных УУД </vt:lpstr>
      <vt:lpstr>Регулятивные УУД </vt:lpstr>
      <vt:lpstr>Виды заданий для формирования регулятивных УУД</vt:lpstr>
      <vt:lpstr>Познавательные УУД</vt:lpstr>
      <vt:lpstr>Виды заданий для формирования познавательных УУД</vt:lpstr>
      <vt:lpstr>Коммуникативные УУД</vt:lpstr>
      <vt:lpstr>Виды заданий  для формирования коммуникативных УУД</vt:lpstr>
      <vt:lpstr>Что же дают УУД?</vt:lpstr>
      <vt:lpstr>Учитель - ученик</vt:lpstr>
      <vt:lpstr>Требования к современному уроку</vt:lpstr>
      <vt:lpstr>Типология уроков  по ФГОС </vt:lpstr>
      <vt:lpstr>Слайд 21</vt:lpstr>
      <vt:lpstr>Деятельностные технологии</vt:lpstr>
      <vt:lpstr>Индивидуальный образовательный маршрут</vt:lpstr>
      <vt:lpstr>Схема ИОМ</vt:lpstr>
      <vt:lpstr> 1 этап </vt:lpstr>
      <vt:lpstr> 2 этап </vt:lpstr>
      <vt:lpstr> 3 этап </vt:lpstr>
      <vt:lpstr> 4 этап </vt:lpstr>
      <vt:lpstr>Личностный рост ребенка  за 3 года  (6  класс и 9 класс)</vt:lpstr>
      <vt:lpstr>Слайд 30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«Формирование УУД на уроках математики в основной школе.»</dc:title>
  <dc:creator>АЛЕКСЕЙ</dc:creator>
  <cp:lastModifiedBy>Полторак</cp:lastModifiedBy>
  <cp:revision>34</cp:revision>
  <dcterms:created xsi:type="dcterms:W3CDTF">2015-04-14T17:50:23Z</dcterms:created>
  <dcterms:modified xsi:type="dcterms:W3CDTF">2015-04-15T16:38:26Z</dcterms:modified>
</cp:coreProperties>
</file>