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721" r:id="rId4"/>
    <p:sldMasterId id="2147483734" r:id="rId5"/>
    <p:sldMasterId id="2147483746" r:id="rId6"/>
    <p:sldMasterId id="2147483758" r:id="rId7"/>
    <p:sldMasterId id="2147483854" r:id="rId8"/>
    <p:sldMasterId id="2147483867" r:id="rId9"/>
    <p:sldMasterId id="2147483879" r:id="rId10"/>
  </p:sldMasterIdLst>
  <p:notesMasterIdLst>
    <p:notesMasterId r:id="rId30"/>
  </p:notesMasterIdLst>
  <p:sldIdLst>
    <p:sldId id="259" r:id="rId11"/>
    <p:sldId id="268" r:id="rId12"/>
    <p:sldId id="265" r:id="rId13"/>
    <p:sldId id="266" r:id="rId14"/>
    <p:sldId id="287" r:id="rId15"/>
    <p:sldId id="275" r:id="rId16"/>
    <p:sldId id="292" r:id="rId17"/>
    <p:sldId id="274" r:id="rId18"/>
    <p:sldId id="270" r:id="rId19"/>
    <p:sldId id="262" r:id="rId20"/>
    <p:sldId id="267" r:id="rId21"/>
    <p:sldId id="269" r:id="rId22"/>
    <p:sldId id="271" r:id="rId23"/>
    <p:sldId id="273" r:id="rId24"/>
    <p:sldId id="289" r:id="rId25"/>
    <p:sldId id="288" r:id="rId26"/>
    <p:sldId id="261" r:id="rId27"/>
    <p:sldId id="285" r:id="rId28"/>
    <p:sldId id="27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99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6B739-59CD-428C-AFB5-CF1A279F2F22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99733-8B45-45F9-81FB-5AE597D198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855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вычитаемое</a:t>
            </a:r>
          </a:p>
        </p:txBody>
      </p:sp>
      <p:sp>
        <p:nvSpPr>
          <p:cNvPr id="1822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9CDEDD-616E-45A7-930C-C0CDDBA03283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688" y="0"/>
            <a:ext cx="33020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DB4DCC-B9A1-4F14-AF2F-EC7543FF24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518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69747-F33D-46DA-B6B6-1475C12442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03049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28266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06142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98002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30796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25733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95573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2180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1344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48799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487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6041-AA50-488B-8F26-95CAC5CD57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9393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60217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42578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82917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9083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92E4414-4FE0-4A53-A5E7-1C20A500CB7A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A9DCEC9-BCB5-4112-ABF8-9498E7610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2142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E3C27-01F0-4BD4-A4E3-9E49967390FA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09.11.2015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7D6F-1186-4BE0-9264-8C7EE4DFAE0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200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5C4178-872C-4C0B-ACD6-680382F5400B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09.11.2015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B36905-DCB3-4C60-B8B5-444950A1DF0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994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749259-3802-46BD-A681-765F8D9503A7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09.11.2015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3B9DF3-733D-4E80-B616-CE5A6D0A02B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586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7F12E6-BDFC-4BDC-839B-C4B5333A35A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09.11.2015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00DB10-E5D8-42A8-9B00-4D48CB6CF29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8051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CEB414-9856-4D7B-B209-E62E4573D1CF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09.11.2015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53CEFF-7A96-4BCC-A1ED-B8FDC6D3D53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1439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D939E-76B8-458E-89E8-3F0A5D7A215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09.11.2015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223B3-03C5-45C3-848A-4E23AEDF735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1729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8A92CA-53F0-4788-A30B-A9D373C6810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09.11.2015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0AA196-8F30-4254-BF12-C165CE99D05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9399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4208C-6BB5-4882-8774-ED1A81D048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6311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CC302B9-98E7-4864-84AA-DB2FE343DB4B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09.11.2015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2087A80-B290-4004-AA6F-9C41F5AFE04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8826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30F68-4A65-4958-BD72-CE829AD1458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09.11.2015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67544-526F-418A-804C-31C3646768A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532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CF2E-E26E-47C1-88D9-8A5451FF669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09.11.2015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2AB03-ED3F-40B1-8861-2359996DA1B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3861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E9EC6-B879-45B6-8D28-1A82837C692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2238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C135C-E9A8-49FC-B477-00AD16A8DDE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6134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3E91D-AA3B-4AAA-95E2-A5994CB2496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928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0128C-03BA-48A9-9644-0A7C811C410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5664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DC8BF-150E-407E-AC7E-C910D6A2454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5345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F550C-292C-451B-AF36-33BBEE9F251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5466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11D90-7672-4FE7-BF4F-0028148151E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969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F9E1-1ECA-4B52-9659-3D37D5412C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12935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42BF0-EED1-499A-80D5-54BE96A910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882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49D78-A594-4BB8-900D-F3FCCA7A420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4823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CAF29-3904-4A40-BEAE-03699F429F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9674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3C5C4-B39A-4E7B-8A30-79450981D55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8813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FEA74F-EE85-414F-84EE-09F09AC0328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37495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E9EC6-B879-45B6-8D28-1A82837C692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83484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C135C-E9A8-49FC-B477-00AD16A8DDE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22041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3E91D-AA3B-4AAA-95E2-A5994CB2496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486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0128C-03BA-48A9-9644-0A7C811C410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80079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DC8BF-150E-407E-AC7E-C910D6A2454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953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80EC-D976-4DF7-8A9B-2AEF6B5FE0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92350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F550C-292C-451B-AF36-33BBEE9F251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83632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11D90-7672-4FE7-BF4F-0028148151E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67131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42BF0-EED1-499A-80D5-54BE96A910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8469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49D78-A594-4BB8-900D-F3FCCA7A420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52245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CAF29-3904-4A40-BEAE-03699F429F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7277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3C5C4-B39A-4E7B-8A30-79450981D55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73783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FEA74F-EE85-414F-84EE-09F09AC0328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46601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688" y="0"/>
            <a:ext cx="33020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7D959C-F65C-4AAC-B4BD-6CC1428C42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08297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3DD10-B63A-46F9-A187-7F663588FA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42085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B8074-5188-4C2D-9221-4505B57D3D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511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15DFF-5621-4368-9084-58C8722163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83588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7B9A1-7979-449A-AECE-CF552EC955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8166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1B1F5-1FA1-4EBE-8339-CC70AC1676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48693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88983-BA04-47FA-8285-6691E37B6B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49795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3458A-F2F0-4DFD-BB0F-6C5E540F66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9867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84F2F-94F8-4E22-AD3F-934DD92CE3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57675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96C19-D0CA-4842-96A4-E7CDBB3EFC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12984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7369A-0720-4B03-A9FA-CA812C6359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2950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A438-C311-4B5D-922A-AA9680B91A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51513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688" y="0"/>
            <a:ext cx="33020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D62B8-646D-4424-9ED2-377C014339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35213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E0E4F-033F-4972-B920-408EBC310C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428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3A20B-AE64-404B-B9E4-2934B8C221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7462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C0F01-7CC0-4A15-8B22-0E29DA28B2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15695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7C4C6-A808-4E07-AB46-1BE46841B6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0891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8223-72DE-4E0B-BA7D-4C48066E53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27629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EF76F-86A7-4536-962C-00FE5BC43B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74193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29385-E1E8-4CC3-A51C-3903E345AD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4651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7DBD7-03FD-4729-95D2-A589ED8CB3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50926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AE05D-E0F1-4B20-B822-8F3A684F10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56398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B57BF-4C52-4FDF-BB65-2DB02783EC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88779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2F17D-1265-4394-8307-0E422751AE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1075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688" y="0"/>
            <a:ext cx="33020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D62B8-646D-4424-9ED2-377C014339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424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BCF78-DA34-44AD-A60B-21CE228D6C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04385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E0E4F-033F-4972-B920-408EBC310C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14497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C0F01-7CC0-4A15-8B22-0E29DA28B2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32411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7C4C6-A808-4E07-AB46-1BE46841B6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08426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8223-72DE-4E0B-BA7D-4C48066E53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60466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EF76F-86A7-4536-962C-00FE5BC43B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29400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29385-E1E8-4CC3-A51C-3903E345AD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46837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7DBD7-03FD-4729-95D2-A589ED8CB3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2640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AE05D-E0F1-4B20-B822-8F3A684F10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66453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B57BF-4C52-4FDF-BB65-2DB02783EC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01244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2F17D-1265-4394-8307-0E422751AE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035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51C6C-50A2-4D48-8C0D-DED0EE9DD3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98966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C99F26-86BF-4CBD-A10C-B1488CFA84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174066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F9C574-FE3F-410F-9E1A-1D7241B46B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697413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FA92A6-715D-4A8C-8CD8-E3A7A4CE5D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115971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313CC3-E4CB-4469-BC8D-34DD2E6A47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206247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92DC9C-14E4-4B7C-8821-BF52E97001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807257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D4E9AC-7EB0-40BF-ADC2-CF012134A1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3454223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C879D4-AF79-4FA9-B156-0A1FFA3F77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257212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92CC45-9983-4BF0-B6C9-8E8B49FC3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536261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7C77D7-D37B-49D7-A3E9-4C42BBADEE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425091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239B8D-D2E0-42B2-83EF-CDF1ED51EA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2886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E16E7-621C-4C6B-95FF-57179B2510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84826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6FA618-A51F-4DE7-AB5C-B587AC13A4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900022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BCBF7D-19D5-4BE1-98A2-FC16AB6DAE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789763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44468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60513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15509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0559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29006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73870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11325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964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0"/>
            <a:ext cx="8229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4375" y="831850"/>
            <a:ext cx="7715250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EA9C5A-ACDB-4B4F-A9F5-0E07981DED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507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100000">
              <a:srgbClr val="FDCFF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38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A79ACFC-2740-4ED5-863C-0E6670F4D98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09.11.2015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7AE360C-A215-4917-B004-598ACC8440A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475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940C42-5610-4105-94FE-93E68C6E8C75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565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940C42-5610-4105-94FE-93E68C6E8C75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826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0"/>
            <a:ext cx="8229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4375" y="831850"/>
            <a:ext cx="7715250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DF260F-6E59-4876-B198-0E7CCF6284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81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0"/>
            <a:ext cx="8229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4375" y="831850"/>
            <a:ext cx="7715250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3245F1-3849-48C5-8A48-FBA9206B19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1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0"/>
            <a:ext cx="8229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4375" y="831850"/>
            <a:ext cx="7715250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3245F1-3849-48C5-8A48-FBA9206B19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163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E17A5A-7257-452F-BD5E-44453F993C11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6547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100000">
              <a:srgbClr val="FDCFF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877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0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2492375"/>
            <a:ext cx="7386638" cy="165735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8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Уравнение </a:t>
            </a:r>
            <a:endParaRPr lang="ru-RU" sz="8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72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9600" dirty="0" smtClean="0"/>
              <a:t>156+у=218</a:t>
            </a:r>
          </a:p>
          <a:p>
            <a:r>
              <a:rPr lang="ru-RU" sz="9600" dirty="0" smtClean="0"/>
              <a:t>У=218-156</a:t>
            </a:r>
          </a:p>
          <a:p>
            <a:r>
              <a:rPr lang="ru-RU" sz="9600" dirty="0" smtClean="0"/>
              <a:t>У=62</a:t>
            </a:r>
            <a:r>
              <a:rPr lang="en-US" sz="9600" dirty="0" smtClean="0"/>
              <a:t>.</a:t>
            </a:r>
            <a:endParaRPr lang="ru-RU" sz="9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372(б)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030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9600" dirty="0" smtClean="0"/>
              <a:t>85-</a:t>
            </a:r>
            <a:r>
              <a:rPr lang="en-US" sz="9600" dirty="0" smtClean="0"/>
              <a:t>z=36</a:t>
            </a:r>
          </a:p>
          <a:p>
            <a:r>
              <a:rPr lang="en-US" sz="9600" dirty="0" smtClean="0"/>
              <a:t>Z=85-36</a:t>
            </a:r>
          </a:p>
          <a:p>
            <a:r>
              <a:rPr lang="en-US" sz="9600" dirty="0" smtClean="0"/>
              <a:t>Z=49.</a:t>
            </a:r>
            <a:endParaRPr lang="ru-RU" sz="9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372(в)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30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9600" dirty="0" smtClean="0"/>
              <a:t>m-94=18</a:t>
            </a:r>
          </a:p>
          <a:p>
            <a:r>
              <a:rPr lang="en-US" sz="9600" dirty="0" smtClean="0"/>
              <a:t>m=18+94</a:t>
            </a:r>
          </a:p>
          <a:p>
            <a:r>
              <a:rPr lang="en-US" sz="9600" dirty="0" smtClean="0"/>
              <a:t>m=112.</a:t>
            </a:r>
            <a:endParaRPr lang="ru-RU" sz="9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372(г)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37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00200" lvl="6" indent="0">
              <a:buNone/>
            </a:pPr>
            <a:r>
              <a:rPr lang="en-US" sz="7200" dirty="0" smtClean="0"/>
              <a:t>2041-n=786</a:t>
            </a:r>
          </a:p>
          <a:p>
            <a:r>
              <a:rPr lang="en-US" sz="7200" dirty="0" smtClean="0"/>
              <a:t>     n=2041-786</a:t>
            </a:r>
          </a:p>
          <a:p>
            <a:r>
              <a:rPr lang="en-US" sz="7200" dirty="0" smtClean="0"/>
              <a:t>     n=1255</a:t>
            </a:r>
          </a:p>
          <a:p>
            <a:r>
              <a:rPr lang="en-US" sz="7200" dirty="0" smtClean="0"/>
              <a:t>  </a:t>
            </a:r>
            <a:endParaRPr lang="ru-RU" sz="7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372(д)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052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8000" dirty="0" smtClean="0"/>
              <a:t>P-7698=2302</a:t>
            </a:r>
          </a:p>
          <a:p>
            <a:r>
              <a:rPr lang="en-US" sz="8000" dirty="0" smtClean="0"/>
              <a:t>P=2302+7689</a:t>
            </a:r>
          </a:p>
          <a:p>
            <a:r>
              <a:rPr lang="en-US" sz="8000" dirty="0" smtClean="0"/>
              <a:t>P=10 000.</a:t>
            </a:r>
            <a:endParaRPr lang="ru-RU" sz="8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372(е)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27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428596" y="4071942"/>
            <a:ext cx="8073288" cy="572298"/>
            <a:chOff x="428596" y="4071942"/>
            <a:chExt cx="8073288" cy="57229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flipV="1">
              <a:off x="428596" y="4572008"/>
              <a:ext cx="8072494" cy="7143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178563" y="4393413"/>
              <a:ext cx="500860" cy="79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 flipH="1" flipV="1">
              <a:off x="8251057" y="4321975"/>
              <a:ext cx="500860" cy="79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Равнобедренный треугольник 7"/>
          <p:cNvSpPr/>
          <p:nvPr/>
        </p:nvSpPr>
        <p:spPr>
          <a:xfrm>
            <a:off x="3929058" y="4643446"/>
            <a:ext cx="1285884" cy="1214446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 descr="j024618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214290"/>
            <a:ext cx="2404975" cy="24834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786050" y="2857496"/>
            <a:ext cx="1285884" cy="1714512"/>
            <a:chOff x="9720" y="4091"/>
            <a:chExt cx="3060" cy="4320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9720" y="5171"/>
              <a:ext cx="3060" cy="3240"/>
            </a:xfrm>
            <a:prstGeom prst="can">
              <a:avLst>
                <a:gd name="adj" fmla="val 26471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ru-RU" sz="4000" b="1" dirty="0" smtClean="0">
                  <a:solidFill>
                    <a:prstClr val="black"/>
                  </a:solidFill>
                </a:rPr>
                <a:t>3 кг</a:t>
              </a:r>
              <a:endParaRPr lang="ru-RU" sz="4000" b="1" dirty="0">
                <a:solidFill>
                  <a:prstClr val="black"/>
                </a:solidFill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10620" y="4091"/>
              <a:ext cx="1440" cy="1620"/>
            </a:xfrm>
            <a:prstGeom prst="can">
              <a:avLst>
                <a:gd name="adj" fmla="val 28125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429388" y="2857496"/>
            <a:ext cx="1928826" cy="2643206"/>
            <a:chOff x="2340" y="1391"/>
            <a:chExt cx="5040" cy="6660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2340" y="3371"/>
              <a:ext cx="5040" cy="4680"/>
            </a:xfrm>
            <a:prstGeom prst="can">
              <a:avLst>
                <a:gd name="adj" fmla="val 25000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ru-RU" sz="4000" b="1" dirty="0" smtClean="0">
                  <a:solidFill>
                    <a:prstClr val="black"/>
                  </a:solidFill>
                </a:rPr>
                <a:t>8 кг</a:t>
              </a:r>
              <a:endParaRPr lang="ru-RU" sz="4000" b="1" dirty="0">
                <a:solidFill>
                  <a:prstClr val="black"/>
                </a:solidFill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3780" y="1391"/>
              <a:ext cx="1980" cy="2813"/>
            </a:xfrm>
            <a:prstGeom prst="can">
              <a:avLst>
                <a:gd name="adj" fmla="val 35518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20" name="Овал 19"/>
          <p:cNvSpPr/>
          <p:nvPr/>
        </p:nvSpPr>
        <p:spPr>
          <a:xfrm>
            <a:off x="1357290" y="1357298"/>
            <a:ext cx="1357322" cy="857256"/>
          </a:xfrm>
          <a:prstGeom prst="ellipse">
            <a:avLst/>
          </a:prstGeom>
          <a:solidFill>
            <a:srgbClr val="00B0F0"/>
          </a:solidFill>
          <a:ln>
            <a:solidFill>
              <a:srgbClr val="0000FF"/>
            </a:solidFill>
          </a:ln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smtClean="0">
                <a:solidFill>
                  <a:srgbClr val="1F497D">
                    <a:lumMod val="75000"/>
                  </a:srgbClr>
                </a:solidFill>
                <a:latin typeface="Monotype Corsiva" pitchFamily="66" charset="0"/>
              </a:rPr>
              <a:t>x</a:t>
            </a:r>
            <a:endParaRPr lang="ru-RU" sz="5400" b="1" i="1" dirty="0">
              <a:solidFill>
                <a:srgbClr val="1F497D">
                  <a:lumMod val="75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34" y="1214422"/>
            <a:ext cx="19207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?кг 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357290" y="1071546"/>
            <a:ext cx="5286412" cy="1357322"/>
          </a:xfrm>
          <a:prstGeom prst="ellipse">
            <a:avLst/>
          </a:prstGeom>
          <a:solidFill>
            <a:srgbClr val="00B0F0"/>
          </a:solidFill>
          <a:ln>
            <a:solidFill>
              <a:srgbClr val="0000FF"/>
            </a:solidFill>
          </a:ln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i="1" dirty="0" smtClean="0">
                <a:solidFill>
                  <a:srgbClr val="1F497D">
                    <a:lumMod val="75000"/>
                  </a:srgbClr>
                </a:solidFill>
                <a:latin typeface="Monotype Corsiva" pitchFamily="66" charset="0"/>
              </a:rPr>
              <a:t>x</a:t>
            </a:r>
            <a:endParaRPr lang="ru-RU" sz="5400" b="1" i="1" dirty="0">
              <a:solidFill>
                <a:srgbClr val="1F497D">
                  <a:lumMod val="75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28926" y="1285860"/>
            <a:ext cx="27334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rgbClr val="1F497D">
                    <a:lumMod val="75000"/>
                  </a:srgbClr>
                </a:solidFill>
                <a:latin typeface="Monotype Corsiva" pitchFamily="66" charset="0"/>
              </a:rPr>
              <a:t>+   3  =   8</a:t>
            </a:r>
            <a:endParaRPr lang="ru-RU" sz="5400" b="1" i="1" dirty="0">
              <a:solidFill>
                <a:srgbClr val="1F497D">
                  <a:lumMod val="75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19" name="Управляющая кнопка: в начало 18">
            <a:hlinkClick r:id="rId3" action="ppaction://hlinksldjump" highlightClick="1"/>
          </p:cNvPr>
          <p:cNvSpPr/>
          <p:nvPr/>
        </p:nvSpPr>
        <p:spPr>
          <a:xfrm>
            <a:off x="7929586" y="6000768"/>
            <a:ext cx="857256" cy="571504"/>
          </a:xfrm>
          <a:prstGeom prst="actionButtonBeginning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734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2709 C -0.07657 0.01482 -0.14497 0.00278 -0.23959 0.03519 C -0.33421 0.06829 -0.50348 0.16111 -0.57587 0.22709 C -0.64827 0.29306 -0.66129 0.36204 -0.67327 0.43218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190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900000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326 0.43217 C -0.68056 0.38773 -0.68698 0.34444 -0.68264 0.30417 C -0.67726 0.26435 -0.6599 0.2287 -0.64201 0.19329 " pathEditMode="relative" rAng="0" ptsTypes="aaA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119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C 3.05556E-6 -0.02454 3.05556E-6 -0.04884 -0.00295 -0.07037 C -0.00573 -0.09213 -0.01146 -0.11134 -0.01719 -0.13032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-65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01 0.19329 C -0.64201 0.19329 -0.64756 0.24259 -0.65312 0.29213 " pathEditMode="relative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7" presetClass="exit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40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build="allAtOnce"/>
      <p:bldP spid="28" grpId="0" build="allAtOnce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214290"/>
            <a:ext cx="61510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0541" cmpd="sng">
                  <a:solidFill>
                    <a:srgbClr val="169A16"/>
                  </a:solidFill>
                  <a:prstDash val="solid"/>
                </a:ln>
                <a:solidFill>
                  <a:srgbClr val="169A16"/>
                </a:solidFill>
              </a:rPr>
              <a:t>Проверочная  работа</a:t>
            </a:r>
            <a:endParaRPr lang="ru-RU" sz="4800" b="1" i="1" dirty="0">
              <a:ln w="10541" cmpd="sng">
                <a:solidFill>
                  <a:srgbClr val="169A16"/>
                </a:solidFill>
                <a:prstDash val="solid"/>
              </a:ln>
              <a:solidFill>
                <a:srgbClr val="169A1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latin typeface="Monotype Corsiva" pitchFamily="66" charset="0"/>
              </a:rPr>
              <a:t>x – 234 = 56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latin typeface="Monotype Corsiva" pitchFamily="66" charset="0"/>
              </a:rPr>
              <a:t>367 +  x = 549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latin typeface="Monotype Corsiva" pitchFamily="66" charset="0"/>
              </a:rPr>
              <a:t>369 – x = 23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latin typeface="Monotype Corsiva" pitchFamily="66" charset="0"/>
              </a:rPr>
              <a:t>x + 145 = 189</a:t>
            </a:r>
          </a:p>
          <a:p>
            <a:pPr marL="514350" indent="-514350">
              <a:buNone/>
            </a:pPr>
            <a:endParaRPr lang="en-US" sz="4000" b="1" dirty="0" smtClean="0"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latin typeface="Monotype Corsiva" pitchFamily="66" charset="0"/>
              </a:rPr>
              <a:t>127 +  x = 379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latin typeface="Monotype Corsiva" pitchFamily="66" charset="0"/>
              </a:rPr>
              <a:t>x – 367 = 25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latin typeface="Monotype Corsiva" pitchFamily="66" charset="0"/>
              </a:rPr>
              <a:t>x + 238 = 299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latin typeface="Monotype Corsiva" pitchFamily="66" charset="0"/>
              </a:rPr>
              <a:t>296 – x = 77</a:t>
            </a:r>
          </a:p>
          <a:p>
            <a:pPr marL="514350" indent="-514350">
              <a:buNone/>
            </a:pP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4929198"/>
            <a:ext cx="64652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Выполним взаимопроверку</a:t>
            </a:r>
            <a:endParaRPr lang="ru-RU" sz="48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500430" y="1571612"/>
            <a:ext cx="1000132" cy="785818"/>
            <a:chOff x="3571868" y="1142984"/>
            <a:chExt cx="1000132" cy="785818"/>
          </a:xfrm>
        </p:grpSpPr>
        <p:sp>
          <p:nvSpPr>
            <p:cNvPr id="9" name="Овал 8"/>
            <p:cNvSpPr/>
            <p:nvPr/>
          </p:nvSpPr>
          <p:spPr>
            <a:xfrm>
              <a:off x="3571868" y="1142984"/>
              <a:ext cx="1000132" cy="785818"/>
            </a:xfrm>
            <a:prstGeom prst="ellipse">
              <a:avLst/>
            </a:prstGeom>
            <a:solidFill>
              <a:srgbClr val="CBFDD3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4BACC6">
                    <a:lumMod val="40000"/>
                    <a:lumOff val="60000"/>
                  </a:srgbClr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571868" y="1142984"/>
              <a:ext cx="86273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onotype Corsiva" pitchFamily="66" charset="0"/>
                </a:rPr>
                <a:t>290</a:t>
              </a:r>
              <a:endPara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8143868" y="1500174"/>
            <a:ext cx="1000132" cy="785818"/>
            <a:chOff x="3571868" y="1142984"/>
            <a:chExt cx="1000132" cy="785818"/>
          </a:xfrm>
        </p:grpSpPr>
        <p:sp>
          <p:nvSpPr>
            <p:cNvPr id="13" name="Овал 12"/>
            <p:cNvSpPr/>
            <p:nvPr/>
          </p:nvSpPr>
          <p:spPr>
            <a:xfrm>
              <a:off x="3571868" y="1142984"/>
              <a:ext cx="1000132" cy="785818"/>
            </a:xfrm>
            <a:prstGeom prst="ellipse">
              <a:avLst/>
            </a:prstGeom>
            <a:solidFill>
              <a:srgbClr val="CBFDD3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4BACC6">
                    <a:lumMod val="40000"/>
                    <a:lumOff val="60000"/>
                  </a:srgbClr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571868" y="1142984"/>
              <a:ext cx="86273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onotype Corsiva" pitchFamily="66" charset="0"/>
                </a:rPr>
                <a:t>252</a:t>
              </a:r>
              <a:endPara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857620" y="2285992"/>
            <a:ext cx="1000132" cy="785818"/>
            <a:chOff x="3571868" y="1142984"/>
            <a:chExt cx="1000132" cy="785818"/>
          </a:xfrm>
        </p:grpSpPr>
        <p:sp>
          <p:nvSpPr>
            <p:cNvPr id="16" name="Овал 15"/>
            <p:cNvSpPr/>
            <p:nvPr/>
          </p:nvSpPr>
          <p:spPr>
            <a:xfrm>
              <a:off x="3571868" y="1142984"/>
              <a:ext cx="1000132" cy="785818"/>
            </a:xfrm>
            <a:prstGeom prst="ellipse">
              <a:avLst/>
            </a:prstGeom>
            <a:solidFill>
              <a:srgbClr val="CBFDD3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4BACC6">
                    <a:lumMod val="40000"/>
                    <a:lumOff val="60000"/>
                  </a:srgbClr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571868" y="1142984"/>
              <a:ext cx="86273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onotype Corsiva" pitchFamily="66" charset="0"/>
                </a:rPr>
                <a:t>182</a:t>
              </a:r>
              <a:endPara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8143868" y="2214554"/>
            <a:ext cx="1000132" cy="785818"/>
            <a:chOff x="3571868" y="1142984"/>
            <a:chExt cx="1000132" cy="785818"/>
          </a:xfrm>
        </p:grpSpPr>
        <p:sp>
          <p:nvSpPr>
            <p:cNvPr id="19" name="Овал 18"/>
            <p:cNvSpPr/>
            <p:nvPr/>
          </p:nvSpPr>
          <p:spPr>
            <a:xfrm>
              <a:off x="3571868" y="1142984"/>
              <a:ext cx="1000132" cy="785818"/>
            </a:xfrm>
            <a:prstGeom prst="ellipse">
              <a:avLst/>
            </a:prstGeom>
            <a:solidFill>
              <a:srgbClr val="CBFDD3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4BACC6">
                    <a:lumMod val="40000"/>
                    <a:lumOff val="60000"/>
                  </a:srgbClr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571868" y="1142984"/>
              <a:ext cx="86273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onotype Corsiva" pitchFamily="66" charset="0"/>
                </a:rPr>
                <a:t>392</a:t>
              </a:r>
              <a:endPara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500430" y="2928934"/>
            <a:ext cx="1000132" cy="785818"/>
            <a:chOff x="3571868" y="1142984"/>
            <a:chExt cx="1000132" cy="785818"/>
          </a:xfrm>
        </p:grpSpPr>
        <p:sp>
          <p:nvSpPr>
            <p:cNvPr id="22" name="Овал 21"/>
            <p:cNvSpPr/>
            <p:nvPr/>
          </p:nvSpPr>
          <p:spPr>
            <a:xfrm>
              <a:off x="3571868" y="1142984"/>
              <a:ext cx="1000132" cy="785818"/>
            </a:xfrm>
            <a:prstGeom prst="ellipse">
              <a:avLst/>
            </a:prstGeom>
            <a:solidFill>
              <a:srgbClr val="CBFDD3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4BACC6">
                    <a:lumMod val="40000"/>
                    <a:lumOff val="60000"/>
                  </a:srgbClr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571868" y="1142984"/>
              <a:ext cx="86273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onotype Corsiva" pitchFamily="66" charset="0"/>
                </a:rPr>
                <a:t>346</a:t>
              </a:r>
              <a:endPara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929586" y="3000372"/>
            <a:ext cx="1000132" cy="785818"/>
            <a:chOff x="3571868" y="1142984"/>
            <a:chExt cx="1000132" cy="785818"/>
          </a:xfrm>
        </p:grpSpPr>
        <p:sp>
          <p:nvSpPr>
            <p:cNvPr id="25" name="Овал 24"/>
            <p:cNvSpPr/>
            <p:nvPr/>
          </p:nvSpPr>
          <p:spPr>
            <a:xfrm>
              <a:off x="3571868" y="1142984"/>
              <a:ext cx="1000132" cy="785818"/>
            </a:xfrm>
            <a:prstGeom prst="ellipse">
              <a:avLst/>
            </a:prstGeom>
            <a:solidFill>
              <a:srgbClr val="CBFDD3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4BACC6">
                    <a:lumMod val="40000"/>
                    <a:lumOff val="60000"/>
                  </a:srgbClr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714744" y="1214422"/>
              <a:ext cx="63671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onotype Corsiva" pitchFamily="66" charset="0"/>
                </a:rPr>
                <a:t>61</a:t>
              </a:r>
              <a:endPara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714744" y="3714752"/>
            <a:ext cx="1000132" cy="785818"/>
            <a:chOff x="3571868" y="1142984"/>
            <a:chExt cx="1000132" cy="785818"/>
          </a:xfrm>
        </p:grpSpPr>
        <p:sp>
          <p:nvSpPr>
            <p:cNvPr id="28" name="Овал 27"/>
            <p:cNvSpPr/>
            <p:nvPr/>
          </p:nvSpPr>
          <p:spPr>
            <a:xfrm>
              <a:off x="3571868" y="1142984"/>
              <a:ext cx="1000132" cy="785818"/>
            </a:xfrm>
            <a:prstGeom prst="ellipse">
              <a:avLst/>
            </a:prstGeom>
            <a:solidFill>
              <a:srgbClr val="CBFDD3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4BACC6">
                    <a:lumMod val="40000"/>
                    <a:lumOff val="60000"/>
                  </a:srgbClr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714744" y="1142984"/>
              <a:ext cx="63671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onotype Corsiva" pitchFamily="66" charset="0"/>
                </a:rPr>
                <a:t>44</a:t>
              </a:r>
              <a:endPara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858148" y="3786190"/>
            <a:ext cx="1000132" cy="785818"/>
            <a:chOff x="3571868" y="1142984"/>
            <a:chExt cx="1000132" cy="785818"/>
          </a:xfrm>
        </p:grpSpPr>
        <p:sp>
          <p:nvSpPr>
            <p:cNvPr id="31" name="Овал 30"/>
            <p:cNvSpPr/>
            <p:nvPr/>
          </p:nvSpPr>
          <p:spPr>
            <a:xfrm>
              <a:off x="3571868" y="1142984"/>
              <a:ext cx="1000132" cy="785818"/>
            </a:xfrm>
            <a:prstGeom prst="ellipse">
              <a:avLst/>
            </a:prstGeom>
            <a:solidFill>
              <a:srgbClr val="CBFDD3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4BACC6">
                    <a:lumMod val="40000"/>
                    <a:lumOff val="60000"/>
                  </a:srgbClr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571868" y="1142984"/>
              <a:ext cx="86273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onotype Corsiva" pitchFamily="66" charset="0"/>
                </a:rPr>
                <a:t>219</a:t>
              </a:r>
              <a:endPara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2714612" y="4857760"/>
            <a:ext cx="414340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Monotype Corsiva" pitchFamily="66" charset="0"/>
              </a:rPr>
              <a:t>Молодцы!</a:t>
            </a:r>
            <a:endParaRPr lang="ru-RU" sz="6600" b="1" dirty="0">
              <a:ln w="10541" cmpd="sng">
                <a:solidFill>
                  <a:srgbClr val="C0504D">
                    <a:lumMod val="75000"/>
                  </a:srgbClr>
                </a:solidFill>
                <a:prstDash val="solid"/>
              </a:ln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36" name="Рисунок 35" descr="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398301"/>
            <a:ext cx="1928826" cy="1847612"/>
          </a:xfrm>
          <a:prstGeom prst="rect">
            <a:avLst/>
          </a:prstGeom>
        </p:spPr>
      </p:pic>
      <p:sp>
        <p:nvSpPr>
          <p:cNvPr id="34" name="Управляющая кнопка: в начало 33">
            <a:hlinkClick r:id="rId3" action="ppaction://hlinksldjump" highlightClick="1"/>
          </p:cNvPr>
          <p:cNvSpPr/>
          <p:nvPr/>
        </p:nvSpPr>
        <p:spPr>
          <a:xfrm>
            <a:off x="8001024" y="5929330"/>
            <a:ext cx="857256" cy="571504"/>
          </a:xfrm>
          <a:prstGeom prst="actionButtonBeginning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Содержимое 5"/>
          <p:cNvSpPr txBox="1">
            <a:spLocks/>
          </p:cNvSpPr>
          <p:nvPr/>
        </p:nvSpPr>
        <p:spPr>
          <a:xfrm>
            <a:off x="928662" y="928670"/>
            <a:ext cx="2214546" cy="714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prstClr val="black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prstClr val="black"/>
                </a:solidFill>
                <a:latin typeface="Monotype Corsiva" pitchFamily="66" charset="0"/>
              </a:rPr>
              <a:t>вариант</a:t>
            </a:r>
            <a:endParaRPr lang="en-US" sz="4000" b="1" dirty="0" smtClean="0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38" name="Содержимое 5"/>
          <p:cNvSpPr txBox="1">
            <a:spLocks/>
          </p:cNvSpPr>
          <p:nvPr/>
        </p:nvSpPr>
        <p:spPr>
          <a:xfrm>
            <a:off x="5286380" y="928670"/>
            <a:ext cx="2214546" cy="714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prstClr val="black"/>
                </a:solidFill>
                <a:latin typeface="Monotype Corsiva" pitchFamily="66" charset="0"/>
              </a:rPr>
              <a:t>II </a:t>
            </a:r>
            <a:r>
              <a:rPr lang="ru-RU" sz="4000" b="1" dirty="0" smtClean="0">
                <a:solidFill>
                  <a:prstClr val="black"/>
                </a:solidFill>
                <a:latin typeface="Monotype Corsiva" pitchFamily="66" charset="0"/>
              </a:rPr>
              <a:t>вариант</a:t>
            </a:r>
            <a:endParaRPr lang="en-US" sz="4000" b="1" dirty="0" smtClean="0">
              <a:solidFill>
                <a:prstClr val="black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25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5" presetID="4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3" presetID="43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5"/>
          <p:cNvSpPr>
            <a:spLocks noGrp="1"/>
          </p:cNvSpPr>
          <p:nvPr>
            <p:ph idx="1"/>
          </p:nvPr>
        </p:nvSpPr>
        <p:spPr>
          <a:xfrm>
            <a:off x="250825" y="549275"/>
            <a:ext cx="8642350" cy="5832475"/>
          </a:xfrm>
        </p:spPr>
        <p:txBody>
          <a:bodyPr/>
          <a:lstStyle/>
          <a:p>
            <a:r>
              <a:rPr lang="ru-RU" altLang="ru-RU" smtClean="0"/>
              <a:t>Шел мудрец, а навстречу ему три человека, которые везли под горячим солнцем тележки с камнями для строительства. Мудрец остановился и задал каждому по вопросу. У первого спросил: «Что ты делал целый день?» И тот с ухмылкой ответил, что целый день возил проклятые камни. У второго мудрец спросил: «А что ты делал целый день?» и тот ответил: «А я добросовестно выполнял свою работу». А третий улыбнулся, его лицо засветилось радостью и удовольствием: «А я принимал участие в строительстве храма!»</a:t>
            </a:r>
          </a:p>
        </p:txBody>
      </p:sp>
    </p:spTree>
    <p:extLst>
      <p:ext uri="{BB962C8B-B14F-4D97-AF65-F5344CB8AC3E}">
        <p14:creationId xmlns="" xmlns:p14="http://schemas.microsoft.com/office/powerpoint/2010/main" val="31639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5"/>
          <p:cNvSpPr>
            <a:spLocks noGrp="1"/>
          </p:cNvSpPr>
          <p:nvPr>
            <p:ph idx="1"/>
          </p:nvPr>
        </p:nvSpPr>
        <p:spPr>
          <a:xfrm>
            <a:off x="2627313" y="2997200"/>
            <a:ext cx="5761037" cy="2917825"/>
          </a:xfrm>
        </p:spPr>
        <p:txBody>
          <a:bodyPr>
            <a:spAutoFit/>
          </a:bodyPr>
          <a:lstStyle/>
          <a:p>
            <a:pPr eaLnBrk="1" hangingPunct="1"/>
            <a:r>
              <a:rPr lang="ru-RU" altLang="ru-RU" sz="5400" b="1" smtClean="0"/>
              <a:t>«</a:t>
            </a:r>
            <a:r>
              <a:rPr lang="ru-RU" altLang="ru-RU" sz="5400" b="1" smtClean="0">
                <a:solidFill>
                  <a:srgbClr val="FF0000"/>
                </a:solidFill>
              </a:rPr>
              <a:t>5</a:t>
            </a:r>
            <a:r>
              <a:rPr lang="ru-RU" altLang="ru-RU" sz="5400" b="1" smtClean="0"/>
              <a:t>»-</a:t>
            </a:r>
            <a:r>
              <a:rPr lang="ru-RU" altLang="ru-RU" sz="5400" smtClean="0"/>
              <a:t>16б. и более</a:t>
            </a:r>
          </a:p>
          <a:p>
            <a:pPr eaLnBrk="1" hangingPunct="1"/>
            <a:r>
              <a:rPr lang="ru-RU" altLang="ru-RU" sz="5400" smtClean="0"/>
              <a:t>«</a:t>
            </a:r>
            <a:r>
              <a:rPr lang="ru-RU" altLang="ru-RU" sz="5400" b="1" smtClean="0">
                <a:solidFill>
                  <a:srgbClr val="FF0000"/>
                </a:solidFill>
              </a:rPr>
              <a:t>4</a:t>
            </a:r>
            <a:r>
              <a:rPr lang="ru-RU" altLang="ru-RU" sz="5400" smtClean="0"/>
              <a:t>»- 13-15б.</a:t>
            </a:r>
          </a:p>
          <a:p>
            <a:pPr eaLnBrk="1" hangingPunct="1"/>
            <a:r>
              <a:rPr lang="ru-RU" altLang="ru-RU" sz="5400" smtClean="0"/>
              <a:t>«</a:t>
            </a:r>
            <a:r>
              <a:rPr lang="ru-RU" altLang="ru-RU" sz="5400" b="1" smtClean="0">
                <a:solidFill>
                  <a:srgbClr val="FF0000"/>
                </a:solidFill>
              </a:rPr>
              <a:t>3</a:t>
            </a:r>
            <a:r>
              <a:rPr lang="ru-RU" altLang="ru-RU" sz="5400" smtClean="0"/>
              <a:t>» -8-12 б.</a:t>
            </a:r>
            <a:r>
              <a:rPr lang="ru-RU" altLang="ru-RU" sz="5400" b="1" smtClean="0"/>
              <a:t> 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750" y="8366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Рейтинговая шкала оценки за урок: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Picture 4" descr="j02341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19526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380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8229600" cy="65405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tx2"/>
                </a:solidFill>
              </a:rPr>
              <a:t>Домашнее задание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857250" y="1571625"/>
            <a:ext cx="7673975" cy="32178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b="1" dirty="0" smtClean="0">
                <a:solidFill>
                  <a:schemeClr val="tx2"/>
                </a:solidFill>
              </a:rPr>
              <a:t>П. 10,</a:t>
            </a:r>
          </a:p>
          <a:p>
            <a:pPr eaLnBrk="1" hangingPunct="1">
              <a:buFont typeface="Arial" charset="0"/>
              <a:buNone/>
            </a:pPr>
            <a:r>
              <a:rPr lang="ru-RU" altLang="ru-RU" b="1" dirty="0" smtClean="0">
                <a:solidFill>
                  <a:schemeClr val="tx2"/>
                </a:solidFill>
              </a:rPr>
              <a:t>№ </a:t>
            </a:r>
            <a:r>
              <a:rPr lang="en-US" altLang="ru-RU" b="1" dirty="0" smtClean="0">
                <a:solidFill>
                  <a:schemeClr val="tx2"/>
                </a:solidFill>
              </a:rPr>
              <a:t>395</a:t>
            </a:r>
            <a:r>
              <a:rPr lang="ru-RU" altLang="ru-RU" b="1" dirty="0" smtClean="0">
                <a:solidFill>
                  <a:schemeClr val="tx2"/>
                </a:solidFill>
              </a:rPr>
              <a:t> (</a:t>
            </a:r>
            <a:r>
              <a:rPr lang="ru-RU" altLang="ru-RU" b="1" dirty="0" err="1" smtClean="0">
                <a:solidFill>
                  <a:schemeClr val="tx2"/>
                </a:solidFill>
              </a:rPr>
              <a:t>а,б,в</a:t>
            </a:r>
            <a:r>
              <a:rPr lang="ru-RU" altLang="ru-RU" b="1" dirty="0" smtClean="0">
                <a:solidFill>
                  <a:schemeClr val="tx2"/>
                </a:solidFill>
              </a:rPr>
              <a:t>),</a:t>
            </a:r>
          </a:p>
          <a:p>
            <a:pPr eaLnBrk="1" hangingPunct="1">
              <a:buFont typeface="Arial" charset="0"/>
              <a:buNone/>
            </a:pPr>
            <a:r>
              <a:rPr lang="ru-RU" altLang="ru-RU" b="1" dirty="0" smtClean="0">
                <a:solidFill>
                  <a:schemeClr val="tx2"/>
                </a:solidFill>
              </a:rPr>
              <a:t>№ 397(а).</a:t>
            </a:r>
          </a:p>
          <a:p>
            <a:pPr eaLnBrk="1" hangingPunct="1">
              <a:buFont typeface="Arial" charset="0"/>
              <a:buNone/>
            </a:pPr>
            <a:r>
              <a:rPr lang="ru-RU" altLang="ru-RU" b="1" dirty="0" smtClean="0">
                <a:solidFill>
                  <a:schemeClr val="tx2"/>
                </a:solidFill>
              </a:rPr>
              <a:t>Дополнительное задание: составить задачу со сказочным сюжетом и решить ее с помощью уравнения.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1500" y="5072063"/>
            <a:ext cx="8229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cs typeface="Arial" charset="0"/>
              </a:rPr>
              <a:t>Желаю удачи!!!</a:t>
            </a:r>
          </a:p>
        </p:txBody>
      </p:sp>
    </p:spTree>
    <p:extLst>
      <p:ext uri="{BB962C8B-B14F-4D97-AF65-F5344CB8AC3E}">
        <p14:creationId xmlns="" xmlns:p14="http://schemas.microsoft.com/office/powerpoint/2010/main" val="2939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/>
              <a:t>       Выбери лишнее</a:t>
            </a:r>
          </a:p>
          <a:p>
            <a:pPr marL="0" indent="0">
              <a:buNone/>
            </a:pPr>
            <a:r>
              <a:rPr lang="ru-RU" sz="6600" dirty="0" smtClean="0"/>
              <a:t>     а+34         х-13=48     </a:t>
            </a:r>
          </a:p>
          <a:p>
            <a:pPr marL="0" indent="0">
              <a:buNone/>
            </a:pPr>
            <a:r>
              <a:rPr lang="ru-RU" sz="6600" dirty="0" smtClean="0"/>
              <a:t>      52+х         с-57</a:t>
            </a:r>
          </a:p>
          <a:p>
            <a:pPr marL="0" indent="0">
              <a:buNone/>
            </a:pPr>
            <a:r>
              <a:rPr lang="ru-RU" sz="6600" dirty="0"/>
              <a:t> </a:t>
            </a:r>
            <a:r>
              <a:rPr lang="ru-RU" sz="6600" dirty="0" smtClean="0"/>
              <a:t>     у+41</a:t>
            </a:r>
            <a:endParaRPr lang="ru-RU" sz="6600" dirty="0"/>
          </a:p>
        </p:txBody>
      </p:sp>
    </p:spTree>
    <p:extLst>
      <p:ext uri="{BB962C8B-B14F-4D97-AF65-F5344CB8AC3E}">
        <p14:creationId xmlns="" xmlns:p14="http://schemas.microsoft.com/office/powerpoint/2010/main" val="224087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3132138" y="0"/>
            <a:ext cx="4824412" cy="1728788"/>
          </a:xfrm>
          <a:prstGeom prst="cloudCallout">
            <a:avLst>
              <a:gd name="adj1" fmla="val -84815"/>
              <a:gd name="adj2" fmla="val 4449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>
                <a:solidFill>
                  <a:srgbClr val="000000"/>
                </a:solidFill>
                <a:latin typeface="Georgia" pitchFamily="18" charset="0"/>
              </a:rPr>
              <a:t>Как найти неизвестное уменьшаемое?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i="1">
              <a:solidFill>
                <a:srgbClr val="333399"/>
              </a:solidFill>
              <a:latin typeface="Georgia" pitchFamily="18" charset="0"/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3132138" y="2060575"/>
            <a:ext cx="35274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 - а = </a:t>
            </a:r>
            <a:r>
              <a:rPr lang="en-US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</a:t>
            </a:r>
            <a:endParaRPr lang="ru-RU" sz="3600" b="1" i="1" kern="10">
              <a:ln w="19050">
                <a:solidFill>
                  <a:srgbClr val="FFCC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389" name="Picture 5" descr="Рисунок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2995613"/>
            <a:ext cx="2536825" cy="3862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250825" y="3213100"/>
            <a:ext cx="6626225" cy="1800225"/>
          </a:xfrm>
          <a:prstGeom prst="wedgeRoundRectCallout">
            <a:avLst>
              <a:gd name="adj1" fmla="val 66722"/>
              <a:gd name="adj2" fmla="val -792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i="1">
                <a:solidFill>
                  <a:srgbClr val="FF0000"/>
                </a:solidFill>
                <a:latin typeface="Georgia" pitchFamily="18" charset="0"/>
              </a:rPr>
              <a:t>… надо сложить вычитаемое и разность</a:t>
            </a:r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3132138" y="5516563"/>
            <a:ext cx="352742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 = </a:t>
            </a:r>
            <a:r>
              <a:rPr lang="en-US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 + </a:t>
            </a:r>
            <a:r>
              <a:rPr lang="ru-RU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а</a:t>
            </a:r>
          </a:p>
        </p:txBody>
      </p:sp>
    </p:spTree>
    <p:extLst>
      <p:ext uri="{BB962C8B-B14F-4D97-AF65-F5344CB8AC3E}">
        <p14:creationId xmlns="" xmlns:p14="http://schemas.microsoft.com/office/powerpoint/2010/main" val="351166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90" grpId="0" animBg="1"/>
      <p:bldP spid="163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132138" y="0"/>
            <a:ext cx="3816350" cy="1728788"/>
          </a:xfrm>
          <a:prstGeom prst="cloudCallout">
            <a:avLst>
              <a:gd name="adj1" fmla="val -94009"/>
              <a:gd name="adj2" fmla="val 4449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>
                <a:solidFill>
                  <a:srgbClr val="000000"/>
                </a:solidFill>
                <a:latin typeface="Georgia" pitchFamily="18" charset="0"/>
              </a:rPr>
              <a:t>Как найти неизвестное слагаемое?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i="1">
              <a:solidFill>
                <a:srgbClr val="333399"/>
              </a:solidFill>
              <a:latin typeface="Georgia" pitchFamily="18" charset="0"/>
            </a:endParaRPr>
          </a:p>
        </p:txBody>
      </p:sp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3132138" y="2060575"/>
            <a:ext cx="35274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 + а = </a:t>
            </a:r>
            <a:r>
              <a:rPr lang="en-US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</a:t>
            </a:r>
            <a:endParaRPr lang="ru-RU" sz="3600" b="1" i="1" kern="10">
              <a:ln w="19050">
                <a:solidFill>
                  <a:srgbClr val="FFCC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2295" name="Picture 7" descr="Рисунок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2995613"/>
            <a:ext cx="2536825" cy="3862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250825" y="3213100"/>
            <a:ext cx="6626225" cy="1800225"/>
          </a:xfrm>
          <a:prstGeom prst="wedgeRoundRectCallout">
            <a:avLst>
              <a:gd name="adj1" fmla="val 66722"/>
              <a:gd name="adj2" fmla="val -792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i="1">
                <a:solidFill>
                  <a:srgbClr val="FF0000"/>
                </a:solidFill>
                <a:latin typeface="Georgia" pitchFamily="18" charset="0"/>
              </a:rPr>
              <a:t>… надо из суммы вычесть известное слагаемое.</a:t>
            </a:r>
          </a:p>
        </p:txBody>
      </p:sp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3132138" y="5516563"/>
            <a:ext cx="352742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 = </a:t>
            </a:r>
            <a:r>
              <a:rPr lang="en-US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 - </a:t>
            </a:r>
            <a:r>
              <a:rPr lang="ru-RU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а</a:t>
            </a:r>
          </a:p>
        </p:txBody>
      </p:sp>
    </p:spTree>
    <p:extLst>
      <p:ext uri="{BB962C8B-B14F-4D97-AF65-F5344CB8AC3E}">
        <p14:creationId xmlns="" xmlns:p14="http://schemas.microsoft.com/office/powerpoint/2010/main" val="35695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 animBg="1"/>
      <p:bldP spid="12296" grpId="0" animBg="1"/>
      <p:bldP spid="122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icture 2" descr="dd36efffaaed"/>
          <p:cNvSpPr>
            <a:spLocks noChangeAspect="1" noChangeArrowheads="1"/>
          </p:cNvSpPr>
          <p:nvPr/>
        </p:nvSpPr>
        <p:spPr bwMode="auto">
          <a:xfrm>
            <a:off x="0" y="0"/>
            <a:ext cx="201453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3132138" y="0"/>
            <a:ext cx="4824412" cy="1728788"/>
          </a:xfrm>
          <a:prstGeom prst="cloudCallout">
            <a:avLst>
              <a:gd name="adj1" fmla="val -84815"/>
              <a:gd name="adj2" fmla="val 4449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>
                <a:solidFill>
                  <a:srgbClr val="000000"/>
                </a:solidFill>
                <a:latin typeface="Georgia" pitchFamily="18" charset="0"/>
                <a:cs typeface="Arial" charset="0"/>
              </a:rPr>
              <a:t>Как найти неизвестное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>
                <a:solidFill>
                  <a:srgbClr val="333399"/>
                </a:solidFill>
                <a:latin typeface="Georgia" pitchFamily="18" charset="0"/>
                <a:cs typeface="Arial" charset="0"/>
              </a:rPr>
              <a:t> вычитаемое</a:t>
            </a: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3132138" y="2060575"/>
            <a:ext cx="35274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в – х = а</a:t>
            </a:r>
          </a:p>
        </p:txBody>
      </p:sp>
      <p:pic>
        <p:nvPicPr>
          <p:cNvPr id="16389" name="Picture 5" descr="Рисунок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7175" y="2995613"/>
            <a:ext cx="2536825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-180975" y="3213099"/>
            <a:ext cx="6626225" cy="1800225"/>
          </a:xfrm>
          <a:prstGeom prst="wedgeRoundRectCallout">
            <a:avLst>
              <a:gd name="adj1" fmla="val 66722"/>
              <a:gd name="adj2" fmla="val -792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i="1">
                <a:solidFill>
                  <a:srgbClr val="FF0000"/>
                </a:solidFill>
                <a:latin typeface="Georgia" pitchFamily="18" charset="0"/>
                <a:cs typeface="Arial" charset="0"/>
              </a:rPr>
              <a:t>… надо  из уменьшаемого вычесть разность </a:t>
            </a:r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3132138" y="5516563"/>
            <a:ext cx="352742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 = в - а</a:t>
            </a:r>
          </a:p>
        </p:txBody>
      </p:sp>
    </p:spTree>
    <p:extLst>
      <p:ext uri="{BB962C8B-B14F-4D97-AF65-F5344CB8AC3E}">
        <p14:creationId xmlns="" xmlns:p14="http://schemas.microsoft.com/office/powerpoint/2010/main" val="332553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  <p:bldP spid="16388" grpId="0" animBg="1"/>
      <p:bldP spid="16390" grpId="0" animBg="1"/>
      <p:bldP spid="163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5"/>
          <p:cNvSpPr>
            <a:spLocks noGrp="1"/>
          </p:cNvSpPr>
          <p:nvPr>
            <p:ph idx="1"/>
          </p:nvPr>
        </p:nvSpPr>
        <p:spPr>
          <a:xfrm>
            <a:off x="2627313" y="2997200"/>
            <a:ext cx="5761037" cy="2917825"/>
          </a:xfrm>
        </p:spPr>
        <p:txBody>
          <a:bodyPr>
            <a:spAutoFit/>
          </a:bodyPr>
          <a:lstStyle/>
          <a:p>
            <a:pPr eaLnBrk="1" hangingPunct="1"/>
            <a:r>
              <a:rPr lang="ru-RU" altLang="ru-RU" sz="5400" b="1" smtClean="0"/>
              <a:t>«</a:t>
            </a:r>
            <a:r>
              <a:rPr lang="ru-RU" altLang="ru-RU" sz="5400" b="1" smtClean="0">
                <a:solidFill>
                  <a:srgbClr val="FF0000"/>
                </a:solidFill>
              </a:rPr>
              <a:t>5</a:t>
            </a:r>
            <a:r>
              <a:rPr lang="ru-RU" altLang="ru-RU" sz="5400" b="1" smtClean="0"/>
              <a:t>»-</a:t>
            </a:r>
            <a:r>
              <a:rPr lang="ru-RU" altLang="ru-RU" sz="5400" smtClean="0"/>
              <a:t>16б. и более</a:t>
            </a:r>
          </a:p>
          <a:p>
            <a:pPr eaLnBrk="1" hangingPunct="1"/>
            <a:r>
              <a:rPr lang="ru-RU" altLang="ru-RU" sz="5400" smtClean="0"/>
              <a:t>«</a:t>
            </a:r>
            <a:r>
              <a:rPr lang="ru-RU" altLang="ru-RU" sz="5400" b="1" smtClean="0">
                <a:solidFill>
                  <a:srgbClr val="FF0000"/>
                </a:solidFill>
              </a:rPr>
              <a:t>4</a:t>
            </a:r>
            <a:r>
              <a:rPr lang="ru-RU" altLang="ru-RU" sz="5400" smtClean="0"/>
              <a:t>»- 13-15б.</a:t>
            </a:r>
          </a:p>
          <a:p>
            <a:pPr eaLnBrk="1" hangingPunct="1"/>
            <a:r>
              <a:rPr lang="ru-RU" altLang="ru-RU" sz="5400" smtClean="0"/>
              <a:t>«</a:t>
            </a:r>
            <a:r>
              <a:rPr lang="ru-RU" altLang="ru-RU" sz="5400" b="1" smtClean="0">
                <a:solidFill>
                  <a:srgbClr val="FF0000"/>
                </a:solidFill>
              </a:rPr>
              <a:t>3</a:t>
            </a:r>
            <a:r>
              <a:rPr lang="ru-RU" altLang="ru-RU" sz="5400" smtClean="0"/>
              <a:t>» -8-12 б.</a:t>
            </a:r>
            <a:r>
              <a:rPr lang="ru-RU" altLang="ru-RU" sz="5400" b="1" smtClean="0"/>
              <a:t> 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750" y="8366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Рейтинговая шкала оценки за урок: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Picture 4" descr="j02341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19526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718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474+m=500</a:t>
            </a:r>
            <a:br>
              <a:rPr lang="en-US" sz="7200" dirty="0" smtClean="0"/>
            </a:br>
            <a:r>
              <a:rPr lang="ru-RU" sz="7200" dirty="0" smtClean="0"/>
              <a:t>у-708=194</a:t>
            </a:r>
            <a:br>
              <a:rPr lang="ru-RU" sz="7200" dirty="0" smtClean="0"/>
            </a:br>
            <a:r>
              <a:rPr lang="ru-RU" sz="7200" dirty="0" smtClean="0"/>
              <a:t>511-а=208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80312" y="5877272"/>
            <a:ext cx="1616224" cy="12156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91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728" y="1196752"/>
            <a:ext cx="7262813" cy="4535488"/>
          </a:xfrm>
        </p:spPr>
      </p:pic>
    </p:spTree>
    <p:extLst>
      <p:ext uri="{BB962C8B-B14F-4D97-AF65-F5344CB8AC3E}">
        <p14:creationId xmlns="" xmlns:p14="http://schemas.microsoft.com/office/powerpoint/2010/main" val="191371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9600" dirty="0" smtClean="0"/>
              <a:t>х+37=85</a:t>
            </a:r>
          </a:p>
          <a:p>
            <a:r>
              <a:rPr lang="ru-RU" sz="9600" dirty="0" smtClean="0"/>
              <a:t>Х=85-37</a:t>
            </a:r>
          </a:p>
          <a:p>
            <a:r>
              <a:rPr lang="ru-RU" sz="9600" dirty="0" smtClean="0"/>
              <a:t>Х=48</a:t>
            </a:r>
            <a:r>
              <a:rPr lang="en-US" sz="9600" dirty="0" smtClean="0"/>
              <a:t>.</a:t>
            </a:r>
            <a:endParaRPr lang="ru-RU" sz="9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372(а)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785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370</Words>
  <Application>Microsoft Office PowerPoint</Application>
  <PresentationFormat>Экран (4:3)</PresentationFormat>
  <Paragraphs>90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Тема3</vt:lpstr>
      <vt:lpstr>Открытая</vt:lpstr>
      <vt:lpstr>Оформление по умолчанию</vt:lpstr>
      <vt:lpstr>1_Оформление по умолчанию</vt:lpstr>
      <vt:lpstr>3_Тема3</vt:lpstr>
      <vt:lpstr>4_Тема3</vt:lpstr>
      <vt:lpstr>5_Тема3</vt:lpstr>
      <vt:lpstr>2_Оформление по умолчанию</vt:lpstr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Рейтинговая шкала оценки за урок:</vt:lpstr>
      <vt:lpstr>474+m=500 у-708=194 511-а=208</vt:lpstr>
      <vt:lpstr>Слайд 8</vt:lpstr>
      <vt:lpstr>372(а)</vt:lpstr>
      <vt:lpstr>372(б)</vt:lpstr>
      <vt:lpstr>372(в)</vt:lpstr>
      <vt:lpstr>372(г)</vt:lpstr>
      <vt:lpstr>372(д)</vt:lpstr>
      <vt:lpstr>372(е)</vt:lpstr>
      <vt:lpstr>Слайд 15</vt:lpstr>
      <vt:lpstr>Слайд 16</vt:lpstr>
      <vt:lpstr>Слайд 17</vt:lpstr>
      <vt:lpstr>Рейтинговая шкала оценки за урок: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30</cp:revision>
  <dcterms:created xsi:type="dcterms:W3CDTF">2015-10-22T09:38:53Z</dcterms:created>
  <dcterms:modified xsi:type="dcterms:W3CDTF">2015-11-09T10:05:09Z</dcterms:modified>
</cp:coreProperties>
</file>