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26"/>
  </p:notesMasterIdLst>
  <p:sldIdLst>
    <p:sldId id="287" r:id="rId2"/>
    <p:sldId id="295" r:id="rId3"/>
    <p:sldId id="292" r:id="rId4"/>
    <p:sldId id="256" r:id="rId5"/>
    <p:sldId id="257" r:id="rId6"/>
    <p:sldId id="258" r:id="rId7"/>
    <p:sldId id="259" r:id="rId8"/>
    <p:sldId id="260" r:id="rId9"/>
    <p:sldId id="261" r:id="rId10"/>
    <p:sldId id="263" r:id="rId11"/>
    <p:sldId id="265" r:id="rId12"/>
    <p:sldId id="267" r:id="rId13"/>
    <p:sldId id="272" r:id="rId14"/>
    <p:sldId id="273" r:id="rId15"/>
    <p:sldId id="274" r:id="rId16"/>
    <p:sldId id="270" r:id="rId17"/>
    <p:sldId id="276" r:id="rId18"/>
    <p:sldId id="288" r:id="rId19"/>
    <p:sldId id="289" r:id="rId20"/>
    <p:sldId id="290" r:id="rId21"/>
    <p:sldId id="291" r:id="rId22"/>
    <p:sldId id="285" r:id="rId23"/>
    <p:sldId id="286" r:id="rId24"/>
    <p:sldId id="293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75F1A009-10AD-4F72-8D8D-1ED7291CDA5C}">
          <p14:sldIdLst>
            <p14:sldId id="287"/>
            <p14:sldId id="295"/>
            <p14:sldId id="292"/>
            <p14:sldId id="256"/>
            <p14:sldId id="257"/>
            <p14:sldId id="258"/>
            <p14:sldId id="259"/>
            <p14:sldId id="260"/>
            <p14:sldId id="261"/>
            <p14:sldId id="263"/>
            <p14:sldId id="265"/>
            <p14:sldId id="267"/>
            <p14:sldId id="272"/>
            <p14:sldId id="273"/>
            <p14:sldId id="274"/>
            <p14:sldId id="270"/>
            <p14:sldId id="276"/>
            <p14:sldId id="288"/>
            <p14:sldId id="289"/>
            <p14:sldId id="290"/>
            <p14:sldId id="291"/>
            <p14:sldId id="285"/>
            <p14:sldId id="286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663300"/>
    <a:srgbClr val="99CC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1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BD0A98-04F4-4E30-92AD-821223812F85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392A32-5963-4141-9DDB-F4B264D3D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63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8F8826-3FC4-49EB-B8C9-B8B085BF371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3A2C08-F605-400E-B120-E954F76381A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BC6BEF-D409-4A35-AC46-58D04CB8D3F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A294C1-85CE-4262-9E2D-9297C58315E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EA8DFE-0109-4CA1-A5E2-815D529815C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5C92D5-414E-4897-95E9-5BAEC89EF01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103FAF-E1A7-41E6-907C-F318D7121722}" type="datetimeFigureOut">
              <a:rPr lang="ru-RU" smtClean="0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EA1D7-1AA5-4AF4-BD83-AE6DC660A1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8A9D73-2B5C-4A7B-AAF5-96BEACD22953}" type="datetimeFigureOut">
              <a:rPr lang="ru-RU" smtClean="0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37CE3-5999-442B-9472-4B92399015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F5767E-61FC-4AD1-9BFF-1A2566685757}" type="datetimeFigureOut">
              <a:rPr lang="ru-RU" smtClean="0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E6B23-8831-4672-A07B-457A115193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1D8852-5096-4496-B218-B3C36E8015C9}" type="datetimeFigureOut">
              <a:rPr lang="ru-RU" smtClean="0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7EC3D-D4A4-4CC9-ADD4-C47EF800AF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ECF03F-011E-4C19-8DBD-C5D07A312043}" type="datetimeFigureOut">
              <a:rPr lang="ru-RU" smtClean="0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7E49D-4067-4AC8-94E1-65EA2B453B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655841-DE17-410B-866C-1B0812D4B53E}" type="datetimeFigureOut">
              <a:rPr lang="ru-RU" smtClean="0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5CA8B-C148-45D9-8498-F3FBF0627E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C69A42-A328-482B-85EC-094051387257}" type="datetimeFigureOut">
              <a:rPr lang="ru-RU" smtClean="0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3069B-BE79-4289-BFD7-1E6EA6C364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9D2C8F-B0BF-44D0-8B10-2866309F6BAE}" type="datetimeFigureOut">
              <a:rPr lang="ru-RU" smtClean="0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08658-6D6E-488D-B951-0268859256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A28E70-4490-4903-B5BB-21CB60D95189}" type="datetimeFigureOut">
              <a:rPr lang="ru-RU" smtClean="0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EED134-43FF-40A8-AA40-4CA5988373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ADD991-102D-4AC5-804D-B58E683AEAA6}" type="datetimeFigureOut">
              <a:rPr lang="ru-RU" smtClean="0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B2A27-5B7C-410F-9BEA-585A8963E3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4DAE53-62C9-46D8-9667-C2A442BAA6AB}" type="datetimeFigureOut">
              <a:rPr lang="ru-RU" smtClean="0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0870F1-D3BC-4655-93DE-0A40194F09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1B5223-CA25-4617-A4B7-7E2C218AEA07}" type="datetimeFigureOut">
              <a:rPr lang="ru-RU" smtClean="0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92014C7-1BD2-48FF-9251-29BC976A42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7.xml"/><Relationship Id="rId3" Type="http://schemas.openxmlformats.org/officeDocument/2006/relationships/slide" Target="slide24.xml"/><Relationship Id="rId21" Type="http://schemas.openxmlformats.org/officeDocument/2006/relationships/slide" Target="slide23.xml"/><Relationship Id="rId7" Type="http://schemas.openxmlformats.org/officeDocument/2006/relationships/slide" Target="slide16.xml"/><Relationship Id="rId12" Type="http://schemas.openxmlformats.org/officeDocument/2006/relationships/slide" Target="slide6.xml"/><Relationship Id="rId17" Type="http://schemas.openxmlformats.org/officeDocument/2006/relationships/slide" Target="slide21.xml"/><Relationship Id="rId25" Type="http://schemas.openxmlformats.org/officeDocument/2006/relationships/slide" Target="slide8.xml"/><Relationship Id="rId2" Type="http://schemas.openxmlformats.org/officeDocument/2006/relationships/notesSlide" Target="../notesSlides/notesSlide2.xml"/><Relationship Id="rId16" Type="http://schemas.openxmlformats.org/officeDocument/2006/relationships/slide" Target="slide18.xml"/><Relationship Id="rId20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11" Type="http://schemas.openxmlformats.org/officeDocument/2006/relationships/slide" Target="slide17.xml"/><Relationship Id="rId24" Type="http://schemas.openxmlformats.org/officeDocument/2006/relationships/slide" Target="slide20.xml"/><Relationship Id="rId5" Type="http://schemas.openxmlformats.org/officeDocument/2006/relationships/slide" Target="slide4.xml"/><Relationship Id="rId15" Type="http://schemas.openxmlformats.org/officeDocument/2006/relationships/slide" Target="slide12.xml"/><Relationship Id="rId23" Type="http://schemas.openxmlformats.org/officeDocument/2006/relationships/slide" Target="slide19.xml"/><Relationship Id="rId10" Type="http://schemas.openxmlformats.org/officeDocument/2006/relationships/slide" Target="slide11.xml"/><Relationship Id="rId19" Type="http://schemas.openxmlformats.org/officeDocument/2006/relationships/slide" Target="slide9.xml"/><Relationship Id="rId4" Type="http://schemas.openxmlformats.org/officeDocument/2006/relationships/image" Target="../media/image2.jpeg"/><Relationship Id="rId9" Type="http://schemas.openxmlformats.org/officeDocument/2006/relationships/slide" Target="slide14.xml"/><Relationship Id="rId14" Type="http://schemas.openxmlformats.org/officeDocument/2006/relationships/slide" Target="slide5.xml"/><Relationship Id="rId22" Type="http://schemas.openxmlformats.org/officeDocument/2006/relationships/slide" Target="slide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80728"/>
            <a:ext cx="8676456" cy="4320480"/>
          </a:xfrm>
        </p:spPr>
        <p:txBody>
          <a:bodyPr>
            <a:noAutofit/>
            <a:sp3d prstMaterial="flat"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7200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  <a:t>Математическая игра</a:t>
            </a:r>
            <a:r>
              <a:rPr lang="ru-RU" sz="8000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  <a:t/>
            </a:r>
            <a:br>
              <a:rPr lang="ru-RU" sz="8000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</a:br>
            <a:r>
              <a:rPr lang="ru-RU" sz="8000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  <a:t>«МОРСКОЙ БОЙ»</a:t>
            </a:r>
            <a:br>
              <a:rPr lang="ru-RU" sz="8000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</a:br>
            <a:r>
              <a:rPr lang="ru-RU" sz="6600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  <a:t/>
            </a:r>
            <a:br>
              <a:rPr lang="ru-RU" sz="6600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</a:b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ru-RU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ru-RU" sz="4000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ru-RU" sz="4800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ru-RU" sz="5400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ru-RU" sz="6600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  <a:t/>
            </a:r>
            <a:br>
              <a:rPr lang="ru-RU" sz="6600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</a:br>
            <a:r>
              <a:rPr lang="ru-RU" sz="2800" dirty="0" smtClean="0">
                <a:solidFill>
                  <a:srgbClr val="FF0000"/>
                </a:solidFill>
                <a:effectLst/>
              </a:rPr>
              <a:t>Автор Пелипенко Н.Н.</a:t>
            </a:r>
            <a:br>
              <a:rPr lang="ru-RU" sz="2800" dirty="0" smtClean="0">
                <a:solidFill>
                  <a:srgbClr val="FF0000"/>
                </a:solidFill>
                <a:effectLst/>
              </a:rPr>
            </a:br>
            <a:r>
              <a:rPr lang="ru-RU" sz="2800" dirty="0" smtClean="0">
                <a:solidFill>
                  <a:srgbClr val="FF0000"/>
                </a:solidFill>
                <a:effectLst/>
              </a:rPr>
              <a:t>учитель математики</a:t>
            </a:r>
            <a:br>
              <a:rPr lang="ru-RU" sz="2800" dirty="0" smtClean="0">
                <a:solidFill>
                  <a:srgbClr val="FF0000"/>
                </a:solidFill>
                <a:effectLst/>
              </a:rPr>
            </a:br>
            <a:r>
              <a:rPr lang="ru-RU" sz="2800" dirty="0" smtClean="0">
                <a:solidFill>
                  <a:srgbClr val="FF0000"/>
                </a:solidFill>
                <a:effectLst/>
              </a:rPr>
              <a:t>МБОУ СОШ № 5</a:t>
            </a:r>
            <a:endParaRPr lang="ru-RU" sz="8000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solidFill>
                  <a:srgbClr val="C00000"/>
                </a:solidFill>
              </a:rPr>
              <a:t>20 баллов</a:t>
            </a:r>
          </a:p>
        </p:txBody>
      </p:sp>
      <p:sp>
        <p:nvSpPr>
          <p:cNvPr id="9" name="Содержимое 6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2861989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663300"/>
                </a:solidFill>
              </a:rPr>
              <a:t>Мальчик, рост которого составлял один метр, вбил в дерево гвоздь точно на высоте своего роста. Три года спустя он вернулся на это место. Мальчик вырос на двадцать сантиметров, а дерево - на сорок сантиметров.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663300"/>
                </a:solidFill>
              </a:rPr>
              <a:t>Насколько теперь гвоздь оказался выше мальчика?</a:t>
            </a:r>
            <a:endParaRPr lang="ru-RU" b="1" dirty="0">
              <a:solidFill>
                <a:srgbClr val="663300"/>
              </a:solidFill>
            </a:endParaRPr>
          </a:p>
        </p:txBody>
      </p:sp>
      <p:sp>
        <p:nvSpPr>
          <p:cNvPr id="8" name="Улыбающееся лицо 7">
            <a:hlinkClick r:id="rId2" action="ppaction://hlinksldjump" highlightClick="1"/>
          </p:cNvPr>
          <p:cNvSpPr/>
          <p:nvPr/>
        </p:nvSpPr>
        <p:spPr>
          <a:xfrm>
            <a:off x="8243888" y="6021388"/>
            <a:ext cx="900112" cy="836612"/>
          </a:xfrm>
          <a:prstGeom prst="smileyFac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71600" y="5013176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Segoe Print" pitchFamily="2" charset="0"/>
                <a:cs typeface="Shruti" pitchFamily="34" charset="0"/>
              </a:rPr>
              <a:t>Ответ: Гвоздь окажется ниже мальчика на 20 см. Деревья растут верхушкой, и поэтому гвоздь не поднимется.</a:t>
            </a:r>
            <a:endParaRPr lang="ru-RU" sz="2400" dirty="0">
              <a:solidFill>
                <a:srgbClr val="002060"/>
              </a:solidFill>
              <a:latin typeface="Segoe Print" pitchFamily="2" charset="0"/>
              <a:cs typeface="Shrut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C00000"/>
                </a:solidFill>
              </a:rPr>
              <a:t>30</a:t>
            </a:r>
            <a:r>
              <a:rPr lang="ru-RU" b="1" smtClean="0"/>
              <a:t> </a:t>
            </a:r>
            <a:r>
              <a:rPr lang="ru-RU" b="1" smtClean="0">
                <a:solidFill>
                  <a:srgbClr val="C00000"/>
                </a:solidFill>
              </a:rPr>
              <a:t>баллов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2285925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663300"/>
                </a:solidFill>
              </a:rPr>
              <a:t>Расставьте скобки и математические знаки так, чтобы равенство было верным:</a:t>
            </a:r>
            <a:br>
              <a:rPr lang="ru-RU" dirty="0" smtClean="0">
                <a:solidFill>
                  <a:srgbClr val="663300"/>
                </a:solidFill>
              </a:rPr>
            </a:br>
            <a:endParaRPr lang="ru-RU" dirty="0" smtClean="0">
              <a:solidFill>
                <a:srgbClr val="663300"/>
              </a:solidFill>
            </a:endParaRPr>
          </a:p>
          <a:p>
            <a:pPr algn="ctr">
              <a:buNone/>
            </a:pPr>
            <a:r>
              <a:rPr lang="ru-RU" sz="4000" dirty="0" smtClean="0">
                <a:solidFill>
                  <a:srgbClr val="663300"/>
                </a:solidFill>
              </a:rPr>
              <a:t>9999999 = 100</a:t>
            </a:r>
            <a:endParaRPr lang="ru-RU" sz="4000" dirty="0">
              <a:solidFill>
                <a:srgbClr val="663300"/>
              </a:solidFill>
            </a:endParaRPr>
          </a:p>
        </p:txBody>
      </p:sp>
      <p:sp>
        <p:nvSpPr>
          <p:cNvPr id="8" name="Улыбающееся лицо 7">
            <a:hlinkClick r:id="rId2" action="ppaction://hlinksldjump" highlightClick="1"/>
          </p:cNvPr>
          <p:cNvSpPr/>
          <p:nvPr/>
        </p:nvSpPr>
        <p:spPr>
          <a:xfrm>
            <a:off x="8243888" y="6021388"/>
            <a:ext cx="900112" cy="836612"/>
          </a:xfrm>
          <a:prstGeom prst="smileyFac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55576" y="4437112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Segoe Print" pitchFamily="2" charset="0"/>
                <a:cs typeface="Shruti" pitchFamily="34" charset="0"/>
              </a:rPr>
              <a:t>Ответ: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Segoe Print" pitchFamily="2" charset="0"/>
                <a:cs typeface="Shruti" pitchFamily="34" charset="0"/>
              </a:rPr>
              <a:t>(99-9)/9+(9-9)*9=10-0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Segoe Print" pitchFamily="2" charset="0"/>
                <a:cs typeface="Shruti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Segoe Print" pitchFamily="2" charset="0"/>
                <a:cs typeface="Shrut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Segoe Print" pitchFamily="2" charset="0"/>
                <a:cs typeface="Shruti" pitchFamily="34" charset="0"/>
              </a:rPr>
              <a:t>(9*9+9)/9+(9-9)*9=10-0</a:t>
            </a:r>
            <a:endParaRPr lang="ru-RU" sz="2400" dirty="0">
              <a:solidFill>
                <a:srgbClr val="002060"/>
              </a:solidFill>
              <a:latin typeface="Segoe Print" pitchFamily="2" charset="0"/>
              <a:cs typeface="Shrut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solidFill>
                  <a:srgbClr val="C00000"/>
                </a:solidFill>
              </a:rPr>
              <a:t>40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баллов</a:t>
            </a:r>
          </a:p>
        </p:txBody>
      </p:sp>
      <p:sp>
        <p:nvSpPr>
          <p:cNvPr id="9" name="Содержимое 6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3222029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>
                <a:solidFill>
                  <a:srgbClr val="663300"/>
                </a:solidFill>
              </a:rPr>
              <a:t>Продавец продает шапку. Стоит 10 р. Подходит покупатель, меряет и согласен взять, но у него есть только 25 р. Продавец отсылает мальчика с этими 25 р. к соседке разменять. Мальчик прибегает и отдает 10+10+5. Продавец отдает шапку и сдачу в 15 руб. Через какое то время приходит соседка и говорит, что 25 р. фальшивые, требует отдать ей деньги. Ну что делать. Продавец лезет в кассу и возвращает ей деньги.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663300"/>
                </a:solidFill>
              </a:rPr>
              <a:t>ВОПРОС: на сколько обманули продавца?</a:t>
            </a:r>
          </a:p>
        </p:txBody>
      </p:sp>
      <p:sp>
        <p:nvSpPr>
          <p:cNvPr id="8" name="Улыбающееся лицо 7">
            <a:hlinkClick r:id="rId2" action="ppaction://hlinksldjump" highlightClick="1"/>
          </p:cNvPr>
          <p:cNvSpPr/>
          <p:nvPr/>
        </p:nvSpPr>
        <p:spPr>
          <a:xfrm>
            <a:off x="8243888" y="6021388"/>
            <a:ext cx="900112" cy="836612"/>
          </a:xfrm>
          <a:prstGeom prst="smileyFac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0" y="4365104"/>
            <a:ext cx="81003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Segoe Print" pitchFamily="2" charset="0"/>
                <a:cs typeface="Shruti" pitchFamily="34" charset="0"/>
              </a:rPr>
              <a:t>Ответ: Рассуждаем: доходы продавца: 25р от мальчика, расходы: шапка (10р) + сдача (15р) + соседка(25р) итого 25-50=-25, т.е. убыток 25р Можно рассуждать и по другому: соседка осталась при своих деньгах (25р отдала на размен, потом 25р забрала у торговца), т.е. ее можно не учитывать. Покупатель ушел с 15р сдачи и шапкой за 10р, т.е. убыток торговца составил как раз 25р (15р сдачи + 10р шапка)</a:t>
            </a:r>
            <a:endParaRPr lang="ru-RU" sz="2000" dirty="0">
              <a:solidFill>
                <a:srgbClr val="002060"/>
              </a:solidFill>
              <a:latin typeface="Segoe Print" pitchFamily="2" charset="0"/>
              <a:cs typeface="Shrut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916113"/>
            <a:ext cx="8540750" cy="27368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800" b="1" i="1" smtClean="0">
                <a:solidFill>
                  <a:srgbClr val="7030A0"/>
                </a:solidFill>
                <a:latin typeface="Monotype Corsiva" pitchFamily="66" charset="0"/>
              </a:rPr>
              <a:t>Крыша одного дома не симметрична: один скат ее составляет с горизонталью угол 60 градусов другой – угол 70 градусов. Предположим, что петух откладывает яйцо на гребень крыши. В какую сторону упадет яйцо: в сторону более пологого или крутого ската?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8101013" y="6308725"/>
            <a:ext cx="574675" cy="288925"/>
          </a:xfrm>
          <a:prstGeom prst="rightArrow">
            <a:avLst/>
          </a:prstGeom>
          <a:solidFill>
            <a:schemeClr val="bg1">
              <a:lumMod val="40000"/>
              <a:lumOff val="60000"/>
            </a:schemeClr>
          </a:solidFill>
          <a:ln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572000" y="4724400"/>
            <a:ext cx="42481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Ответ:   петух яйца не несет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4213" y="549275"/>
            <a:ext cx="8229600" cy="1143000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5000" b="1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10</a:t>
            </a:r>
            <a:r>
              <a:rPr lang="ru-RU" sz="5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5000" b="1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баллов</a:t>
            </a:r>
          </a:p>
        </p:txBody>
      </p:sp>
      <p:sp>
        <p:nvSpPr>
          <p:cNvPr id="9" name="Улыбающееся лицо 8">
            <a:hlinkClick r:id="rId3" action="ppaction://hlinksldjump" highlightClick="1"/>
          </p:cNvPr>
          <p:cNvSpPr/>
          <p:nvPr/>
        </p:nvSpPr>
        <p:spPr>
          <a:xfrm>
            <a:off x="8243888" y="6021388"/>
            <a:ext cx="900112" cy="836612"/>
          </a:xfrm>
          <a:prstGeom prst="smileyFac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179388" y="2060575"/>
            <a:ext cx="85725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i="1">
                <a:solidFill>
                  <a:srgbClr val="7030A0"/>
                </a:solidFill>
                <a:latin typeface="Monotype Corsiva" pitchFamily="66" charset="0"/>
              </a:rPr>
              <a:t>Летели утки: одна впереди и две позади, одна позади и две впереди, одна между двумя  и три в ряд. Сколько всего летело уток?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80288" y="4292600"/>
            <a:ext cx="936625" cy="1447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3</a:t>
            </a:r>
          </a:p>
        </p:txBody>
      </p:sp>
      <p:sp>
        <p:nvSpPr>
          <p:cNvPr id="18436" name="Заголовок 1"/>
          <p:cNvSpPr>
            <a:spLocks noGrp="1"/>
          </p:cNvSpPr>
          <p:nvPr>
            <p:ph type="title"/>
          </p:nvPr>
        </p:nvSpPr>
        <p:spPr>
          <a:xfrm>
            <a:off x="611188" y="476250"/>
            <a:ext cx="8229600" cy="1143000"/>
          </a:xfrm>
        </p:spPr>
        <p:txBody>
          <a:bodyPr/>
          <a:lstStyle/>
          <a:p>
            <a:pPr algn="r" eaLnBrk="1" hangingPunct="1"/>
            <a:r>
              <a:rPr lang="ru-RU" b="1" smtClean="0">
                <a:solidFill>
                  <a:srgbClr val="00B050"/>
                </a:solidFill>
              </a:rPr>
              <a:t>20</a:t>
            </a:r>
            <a:r>
              <a:rPr lang="ru-RU" b="1" smtClean="0"/>
              <a:t> </a:t>
            </a:r>
            <a:r>
              <a:rPr lang="ru-RU" b="1" smtClean="0">
                <a:solidFill>
                  <a:srgbClr val="00B050"/>
                </a:solidFill>
              </a:rPr>
              <a:t>баллов</a:t>
            </a:r>
          </a:p>
        </p:txBody>
      </p:sp>
      <p:sp>
        <p:nvSpPr>
          <p:cNvPr id="13" name="Улыбающееся лицо 12">
            <a:hlinkClick r:id="rId3" action="ppaction://hlinksldjump" highlightClick="1"/>
          </p:cNvPr>
          <p:cNvSpPr/>
          <p:nvPr/>
        </p:nvSpPr>
        <p:spPr>
          <a:xfrm>
            <a:off x="8243888" y="6021388"/>
            <a:ext cx="900112" cy="836612"/>
          </a:xfrm>
          <a:prstGeom prst="smileyFac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060575"/>
            <a:ext cx="91440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i="1">
                <a:solidFill>
                  <a:srgbClr val="7030A0"/>
                </a:solidFill>
                <a:latin typeface="Monotype Corsiva" pitchFamily="66" charset="0"/>
              </a:rPr>
              <a:t>К Айболиту пришли на прием животные: все, кроме двух, собаки; все, кроме двух, кошки; все, кроме двух, зайцы. Сколько всего животных?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35825" y="4652963"/>
            <a:ext cx="1060450" cy="1446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  <a:cs typeface="+mn-cs"/>
              </a:rPr>
              <a:t>3</a:t>
            </a:r>
            <a:endParaRPr lang="ru-RU" sz="7200" b="1" dirty="0">
              <a:solidFill>
                <a:schemeClr val="tx2">
                  <a:lumMod val="50000"/>
                </a:schemeClr>
              </a:solidFill>
              <a:latin typeface="Constantia" pitchFamily="18" charset="0"/>
              <a:cs typeface="+mn-cs"/>
            </a:endParaRPr>
          </a:p>
        </p:txBody>
      </p:sp>
      <p:sp>
        <p:nvSpPr>
          <p:cNvPr id="1946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b="1" smtClean="0">
                <a:solidFill>
                  <a:srgbClr val="00B050"/>
                </a:solidFill>
              </a:rPr>
              <a:t>30 баллов</a:t>
            </a:r>
          </a:p>
        </p:txBody>
      </p:sp>
      <p:sp>
        <p:nvSpPr>
          <p:cNvPr id="8" name="Улыбающееся лицо 7">
            <a:hlinkClick r:id="rId3" action="ppaction://hlinksldjump" highlightClick="1"/>
          </p:cNvPr>
          <p:cNvSpPr/>
          <p:nvPr/>
        </p:nvSpPr>
        <p:spPr>
          <a:xfrm>
            <a:off x="8243888" y="6021388"/>
            <a:ext cx="900112" cy="836612"/>
          </a:xfrm>
          <a:prstGeom prst="smileyFac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b="1" smtClean="0">
                <a:solidFill>
                  <a:srgbClr val="00B050"/>
                </a:solidFill>
              </a:rPr>
              <a:t>40 баллов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2060575"/>
            <a:ext cx="8540750" cy="23050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800" b="1" i="1" smtClean="0">
                <a:solidFill>
                  <a:srgbClr val="7030A0"/>
                </a:solidFill>
                <a:latin typeface="Monotype Corsiva" pitchFamily="66" charset="0"/>
              </a:rPr>
              <a:t>	Поезд отправляется из Бостона в Нью-Йорк. Через час другой поезд отправляется из Нью-Йорка в Бостон. Оба поезда идут с одной и той же скоростью. Какой из них в момент встречи будет находиться на меньшем расстоянии от Бостона?</a:t>
            </a:r>
          </a:p>
          <a:p>
            <a:pPr eaLnBrk="1" hangingPunct="1">
              <a:buFont typeface="Wingdings 2" pitchFamily="18" charset="2"/>
              <a:buNone/>
            </a:pPr>
            <a:endParaRPr lang="ru-RU" b="1" i="1" smtClean="0">
              <a:solidFill>
                <a:srgbClr val="7030A0"/>
              </a:solidFill>
              <a:latin typeface="Monotype Corsiva" pitchFamily="66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b="1" i="1" smtClean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8101013" y="6237288"/>
            <a:ext cx="719137" cy="360362"/>
          </a:xfrm>
          <a:prstGeom prst="rightArrow">
            <a:avLst/>
          </a:prstGeom>
          <a:solidFill>
            <a:schemeClr val="bg1">
              <a:lumMod val="40000"/>
              <a:lumOff val="60000"/>
            </a:schemeClr>
          </a:solidFill>
          <a:ln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835150" y="4724400"/>
            <a:ext cx="7308850" cy="165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r>
              <a:rPr lang="ru-RU" sz="2600" i="1" u="sng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Ответ:</a:t>
            </a: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r>
              <a:rPr lang="ru-RU" sz="2600" i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В момент встречи оба поезда будут находиться на одинаковом расстоянии от Бостона.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Улыбающееся лицо 8">
            <a:hlinkClick r:id="rId3" action="ppaction://hlinksldjump" highlightClick="1"/>
          </p:cNvPr>
          <p:cNvSpPr/>
          <p:nvPr/>
        </p:nvSpPr>
        <p:spPr>
          <a:xfrm>
            <a:off x="8243888" y="6021388"/>
            <a:ext cx="900112" cy="836612"/>
          </a:xfrm>
          <a:prstGeom prst="smileyFac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D60093"/>
                </a:solidFill>
              </a:rPr>
              <a:t>10 баллов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2565400"/>
            <a:ext cx="8540750" cy="1295400"/>
          </a:xfrm>
        </p:spPr>
        <p:txBody>
          <a:bodyPr/>
          <a:lstStyle/>
          <a:p>
            <a:pPr algn="r" eaLnBrk="1" hangingPunct="1">
              <a:buFont typeface="Wingdings 2" pitchFamily="18" charset="2"/>
              <a:buNone/>
            </a:pPr>
            <a:r>
              <a:rPr lang="ru-RU" sz="6600" i="1" smtClean="0">
                <a:solidFill>
                  <a:schemeClr val="tx2"/>
                </a:solidFill>
                <a:latin typeface="Comic Sans MS" pitchFamily="66" charset="0"/>
              </a:rPr>
              <a:t>3,13,23,33,…?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8027988" y="6308725"/>
            <a:ext cx="720725" cy="360363"/>
          </a:xfrm>
          <a:prstGeom prst="rightArrow">
            <a:avLst/>
          </a:prstGeom>
          <a:solidFill>
            <a:schemeClr val="bg1">
              <a:lumMod val="40000"/>
              <a:lumOff val="60000"/>
            </a:schemeClr>
          </a:solidFill>
          <a:ln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60325" y="4652963"/>
            <a:ext cx="48085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6000" b="1" i="1">
                <a:solidFill>
                  <a:srgbClr val="04617B"/>
                </a:solidFill>
                <a:latin typeface="Monotype Corsiva" pitchFamily="66" charset="0"/>
              </a:rPr>
              <a:t>3, 13, 23, 33, </a:t>
            </a:r>
            <a:r>
              <a:rPr lang="ru-RU" sz="8000" b="1" i="1">
                <a:solidFill>
                  <a:srgbClr val="FF0000"/>
                </a:solidFill>
                <a:latin typeface="Monotype Corsiva" pitchFamily="66" charset="0"/>
              </a:rPr>
              <a:t>43</a:t>
            </a:r>
          </a:p>
        </p:txBody>
      </p:sp>
      <p:sp>
        <p:nvSpPr>
          <p:cNvPr id="8" name="Улыбающееся лицо 7">
            <a:hlinkClick r:id="rId3" action="ppaction://hlinksldjump" highlightClick="1"/>
          </p:cNvPr>
          <p:cNvSpPr/>
          <p:nvPr/>
        </p:nvSpPr>
        <p:spPr>
          <a:xfrm>
            <a:off x="8243888" y="6021388"/>
            <a:ext cx="900112" cy="836612"/>
          </a:xfrm>
          <a:prstGeom prst="smileyFac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250825" y="2565400"/>
            <a:ext cx="8540750" cy="1295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algn="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6600" i="1" dirty="0">
                <a:solidFill>
                  <a:schemeClr val="tx2"/>
                </a:solidFill>
                <a:latin typeface="Comic Sans MS" pitchFamily="66" charset="0"/>
                <a:cs typeface="+mn-cs"/>
              </a:rPr>
              <a:t>11,101,1001,…?</a:t>
            </a:r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5000" b="1" dirty="0">
                <a:solidFill>
                  <a:srgbClr val="D60093"/>
                </a:solidFill>
                <a:latin typeface="+mj-lt"/>
                <a:ea typeface="+mj-ea"/>
                <a:cs typeface="+mj-cs"/>
              </a:rPr>
              <a:t>20 баллов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95288" y="4724400"/>
            <a:ext cx="65087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6000" b="1" i="1">
                <a:solidFill>
                  <a:srgbClr val="04617B"/>
                </a:solidFill>
                <a:latin typeface="Monotype Corsiva" pitchFamily="66" charset="0"/>
              </a:rPr>
              <a:t>11, 101, 1001, </a:t>
            </a:r>
            <a:r>
              <a:rPr lang="ru-RU" sz="8000" b="1" i="1">
                <a:solidFill>
                  <a:srgbClr val="FF0000"/>
                </a:solidFill>
                <a:latin typeface="Monotype Corsiva" pitchFamily="66" charset="0"/>
              </a:rPr>
              <a:t>10001</a:t>
            </a:r>
          </a:p>
        </p:txBody>
      </p:sp>
      <p:sp>
        <p:nvSpPr>
          <p:cNvPr id="8" name="Улыбающееся лицо 7">
            <a:hlinkClick r:id="rId2" action="ppaction://hlinksldjump" highlightClick="1"/>
          </p:cNvPr>
          <p:cNvSpPr/>
          <p:nvPr/>
        </p:nvSpPr>
        <p:spPr>
          <a:xfrm>
            <a:off x="8243888" y="6021388"/>
            <a:ext cx="900112" cy="836612"/>
          </a:xfrm>
          <a:prstGeom prst="smileyFac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250825" y="2565400"/>
            <a:ext cx="8540750" cy="1295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algn="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6600" i="1" dirty="0" smtClean="0">
                <a:solidFill>
                  <a:schemeClr val="tx2"/>
                </a:solidFill>
                <a:latin typeface="Comic Sans MS" pitchFamily="66" charset="0"/>
                <a:cs typeface="+mn-cs"/>
              </a:rPr>
              <a:t>1,7,6,7,14,20…?</a:t>
            </a:r>
            <a:endParaRPr lang="ru-RU" sz="6600" i="1" dirty="0">
              <a:solidFill>
                <a:schemeClr val="tx2"/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5000" b="1" dirty="0">
                <a:solidFill>
                  <a:srgbClr val="D60093"/>
                </a:solidFill>
                <a:latin typeface="+mj-lt"/>
                <a:ea typeface="+mj-ea"/>
                <a:cs typeface="+mj-cs"/>
              </a:rPr>
              <a:t>30 баллов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7526" y="4652963"/>
            <a:ext cx="481413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6000" b="1" i="1" dirty="0" smtClean="0">
                <a:solidFill>
                  <a:srgbClr val="04617B"/>
                </a:solidFill>
                <a:latin typeface="Monotype Corsiva" pitchFamily="66" charset="0"/>
              </a:rPr>
              <a:t>1,7,6,7,14,20,</a:t>
            </a:r>
            <a:r>
              <a:rPr lang="ru-RU" sz="8000" b="1" i="1" dirty="0" smtClean="0">
                <a:solidFill>
                  <a:srgbClr val="FF0000"/>
                </a:solidFill>
                <a:latin typeface="Monotype Corsiva" pitchFamily="66" charset="0"/>
              </a:rPr>
              <a:t>27</a:t>
            </a:r>
            <a:endParaRPr lang="ru-RU" sz="8000" b="1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8" name="Улыбающееся лицо 7">
            <a:hlinkClick r:id="rId2" action="ppaction://hlinksldjump" highlightClick="1"/>
          </p:cNvPr>
          <p:cNvSpPr/>
          <p:nvPr/>
        </p:nvSpPr>
        <p:spPr>
          <a:xfrm>
            <a:off x="8243888" y="6021388"/>
            <a:ext cx="900112" cy="836612"/>
          </a:xfrm>
          <a:prstGeom prst="smileyFac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362200" y="2133600"/>
            <a:ext cx="4572000" cy="914400"/>
            <a:chOff x="1488" y="1680"/>
            <a:chExt cx="2880" cy="57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6203" name="Rectangle 3"/>
            <p:cNvSpPr>
              <a:spLocks noChangeArrowheads="1"/>
            </p:cNvSpPr>
            <p:nvPr/>
          </p:nvSpPr>
          <p:spPr bwMode="auto">
            <a:xfrm>
              <a:off x="1488" y="1680"/>
              <a:ext cx="576" cy="576"/>
            </a:xfrm>
            <a:prstGeom prst="rect">
              <a:avLst/>
            </a:prstGeom>
            <a:grpFill/>
            <a:ln w="2857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6204" name="Rectangle 4"/>
            <p:cNvSpPr>
              <a:spLocks noChangeArrowheads="1"/>
            </p:cNvSpPr>
            <p:nvPr/>
          </p:nvSpPr>
          <p:spPr bwMode="auto">
            <a:xfrm>
              <a:off x="3792" y="1680"/>
              <a:ext cx="576" cy="576"/>
            </a:xfrm>
            <a:prstGeom prst="rect">
              <a:avLst/>
            </a:prstGeom>
            <a:grpFill/>
            <a:ln w="2857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6205" name="Rectangle 5"/>
            <p:cNvSpPr>
              <a:spLocks noChangeArrowheads="1"/>
            </p:cNvSpPr>
            <p:nvPr/>
          </p:nvSpPr>
          <p:spPr bwMode="auto">
            <a:xfrm>
              <a:off x="2064" y="1680"/>
              <a:ext cx="576" cy="576"/>
            </a:xfrm>
            <a:prstGeom prst="rect">
              <a:avLst/>
            </a:prstGeom>
            <a:grpFill/>
            <a:ln w="2857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6206" name="Rectangle 6"/>
            <p:cNvSpPr>
              <a:spLocks noChangeArrowheads="1"/>
            </p:cNvSpPr>
            <p:nvPr/>
          </p:nvSpPr>
          <p:spPr bwMode="auto">
            <a:xfrm>
              <a:off x="2640" y="1680"/>
              <a:ext cx="576" cy="576"/>
            </a:xfrm>
            <a:prstGeom prst="rect">
              <a:avLst/>
            </a:prstGeom>
            <a:grpFill/>
            <a:ln w="2857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6207" name="Rectangle 7"/>
            <p:cNvSpPr>
              <a:spLocks noChangeArrowheads="1"/>
            </p:cNvSpPr>
            <p:nvPr/>
          </p:nvSpPr>
          <p:spPr bwMode="auto">
            <a:xfrm>
              <a:off x="3216" y="1680"/>
              <a:ext cx="576" cy="576"/>
            </a:xfrm>
            <a:prstGeom prst="rect">
              <a:avLst/>
            </a:prstGeom>
            <a:grpFill/>
            <a:ln w="2857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onstantia" pitchFamily="18" charset="0"/>
              </a:endParaRPr>
            </a:p>
          </p:txBody>
        </p:sp>
      </p:grpSp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отборочного тура.</a:t>
            </a:r>
            <a:endParaRPr lang="ru-RU" dirty="0">
              <a:solidFill>
                <a:srgbClr val="FF9900"/>
              </a:solidFill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143000" y="1066800"/>
            <a:ext cx="71842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Отгадай название животного:</a:t>
            </a:r>
            <a:endParaRPr lang="ru-RU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+mn-cs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339752" y="2132856"/>
            <a:ext cx="4572000" cy="919163"/>
            <a:chOff x="1536" y="1485"/>
            <a:chExt cx="2880" cy="579"/>
          </a:xfrm>
          <a:solidFill>
            <a:schemeClr val="accent1">
              <a:lumMod val="20000"/>
              <a:lumOff val="80000"/>
            </a:schemeClr>
          </a:solidFill>
        </p:grpSpPr>
        <p:grpSp>
          <p:nvGrpSpPr>
            <p:cNvPr id="6191" name="Group 11"/>
            <p:cNvGrpSpPr>
              <a:grpSpLocks/>
            </p:cNvGrpSpPr>
            <p:nvPr/>
          </p:nvGrpSpPr>
          <p:grpSpPr bwMode="auto">
            <a:xfrm>
              <a:off x="1536" y="1488"/>
              <a:ext cx="2880" cy="576"/>
              <a:chOff x="1488" y="1680"/>
              <a:chExt cx="2880" cy="576"/>
            </a:xfrm>
            <a:grpFill/>
          </p:grpSpPr>
          <p:sp>
            <p:nvSpPr>
              <p:cNvPr id="6198" name="Rectangle 12"/>
              <p:cNvSpPr>
                <a:spLocks noChangeArrowheads="1"/>
              </p:cNvSpPr>
              <p:nvPr/>
            </p:nvSpPr>
            <p:spPr bwMode="auto">
              <a:xfrm>
                <a:off x="1488" y="1680"/>
                <a:ext cx="576" cy="576"/>
              </a:xfrm>
              <a:prstGeom prst="rect">
                <a:avLst/>
              </a:prstGeom>
              <a:grpFill/>
              <a:ln w="28575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solidFill>
                    <a:schemeClr val="accent1">
                      <a:lumMod val="50000"/>
                    </a:schemeClr>
                  </a:solidFill>
                  <a:latin typeface="Constantia" pitchFamily="18" charset="0"/>
                </a:endParaRPr>
              </a:p>
            </p:txBody>
          </p:sp>
          <p:sp>
            <p:nvSpPr>
              <p:cNvPr id="6199" name="Rectangle 13"/>
              <p:cNvSpPr>
                <a:spLocks noChangeArrowheads="1"/>
              </p:cNvSpPr>
              <p:nvPr/>
            </p:nvSpPr>
            <p:spPr bwMode="auto">
              <a:xfrm>
                <a:off x="3792" y="1680"/>
                <a:ext cx="576" cy="576"/>
              </a:xfrm>
              <a:prstGeom prst="rect">
                <a:avLst/>
              </a:prstGeom>
              <a:grpFill/>
              <a:ln w="28575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solidFill>
                    <a:schemeClr val="accent1">
                      <a:lumMod val="50000"/>
                    </a:schemeClr>
                  </a:solidFill>
                  <a:latin typeface="Constantia" pitchFamily="18" charset="0"/>
                </a:endParaRPr>
              </a:p>
            </p:txBody>
          </p:sp>
          <p:sp>
            <p:nvSpPr>
              <p:cNvPr id="6200" name="Rectangle 14"/>
              <p:cNvSpPr>
                <a:spLocks noChangeArrowheads="1"/>
              </p:cNvSpPr>
              <p:nvPr/>
            </p:nvSpPr>
            <p:spPr bwMode="auto">
              <a:xfrm>
                <a:off x="2064" y="1680"/>
                <a:ext cx="576" cy="576"/>
              </a:xfrm>
              <a:prstGeom prst="rect">
                <a:avLst/>
              </a:prstGeom>
              <a:grpFill/>
              <a:ln w="28575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solidFill>
                    <a:schemeClr val="accent1">
                      <a:lumMod val="50000"/>
                    </a:schemeClr>
                  </a:solidFill>
                  <a:latin typeface="Constantia" pitchFamily="18" charset="0"/>
                </a:endParaRPr>
              </a:p>
            </p:txBody>
          </p:sp>
          <p:sp>
            <p:nvSpPr>
              <p:cNvPr id="6201" name="Rectangle 15"/>
              <p:cNvSpPr>
                <a:spLocks noChangeArrowheads="1"/>
              </p:cNvSpPr>
              <p:nvPr/>
            </p:nvSpPr>
            <p:spPr bwMode="auto">
              <a:xfrm>
                <a:off x="2640" y="1680"/>
                <a:ext cx="576" cy="576"/>
              </a:xfrm>
              <a:prstGeom prst="rect">
                <a:avLst/>
              </a:prstGeom>
              <a:grpFill/>
              <a:ln w="28575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solidFill>
                    <a:schemeClr val="accent1">
                      <a:lumMod val="50000"/>
                    </a:schemeClr>
                  </a:solidFill>
                  <a:latin typeface="Constantia" pitchFamily="18" charset="0"/>
                </a:endParaRPr>
              </a:p>
            </p:txBody>
          </p:sp>
          <p:sp>
            <p:nvSpPr>
              <p:cNvPr id="6202" name="Rectangle 16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576" cy="576"/>
              </a:xfrm>
              <a:prstGeom prst="rect">
                <a:avLst/>
              </a:prstGeom>
              <a:grpFill/>
              <a:ln w="28575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solidFill>
                    <a:schemeClr val="accent1">
                      <a:lumMod val="50000"/>
                    </a:schemeClr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6192" name="Group 17"/>
            <p:cNvGrpSpPr>
              <a:grpSpLocks/>
            </p:cNvGrpSpPr>
            <p:nvPr/>
          </p:nvGrpSpPr>
          <p:grpSpPr bwMode="auto">
            <a:xfrm>
              <a:off x="1680" y="1485"/>
              <a:ext cx="2580" cy="488"/>
              <a:chOff x="1680" y="1485"/>
              <a:chExt cx="2580" cy="488"/>
            </a:xfrm>
            <a:grpFill/>
          </p:grpSpPr>
          <p:sp>
            <p:nvSpPr>
              <p:cNvPr id="12306" name="Text Box 18"/>
              <p:cNvSpPr txBox="1">
                <a:spLocks noChangeArrowheads="1"/>
              </p:cNvSpPr>
              <p:nvPr/>
            </p:nvSpPr>
            <p:spPr bwMode="auto">
              <a:xfrm>
                <a:off x="1680" y="1488"/>
                <a:ext cx="40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400" dirty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О</a:t>
                </a:r>
                <a:endParaRPr lang="ru-RU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endParaRPr>
              </a:p>
            </p:txBody>
          </p:sp>
          <p:sp>
            <p:nvSpPr>
              <p:cNvPr id="12307" name="Text Box 19"/>
              <p:cNvSpPr txBox="1">
                <a:spLocks noChangeArrowheads="1"/>
              </p:cNvSpPr>
              <p:nvPr/>
            </p:nvSpPr>
            <p:spPr bwMode="auto">
              <a:xfrm>
                <a:off x="2208" y="1485"/>
                <a:ext cx="378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400" dirty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Л</a:t>
                </a:r>
                <a:endParaRPr lang="ru-RU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endParaRPr>
              </a:p>
            </p:txBody>
          </p:sp>
          <p:sp>
            <p:nvSpPr>
              <p:cNvPr id="12308" name="Text Box 20"/>
              <p:cNvSpPr txBox="1">
                <a:spLocks noChangeArrowheads="1"/>
              </p:cNvSpPr>
              <p:nvPr/>
            </p:nvSpPr>
            <p:spPr bwMode="auto">
              <a:xfrm>
                <a:off x="2784" y="1485"/>
                <a:ext cx="32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400" dirty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Е</a:t>
                </a:r>
                <a:endParaRPr lang="ru-RU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endParaRPr>
              </a:p>
            </p:txBody>
          </p:sp>
          <p:sp>
            <p:nvSpPr>
              <p:cNvPr id="12309" name="Text Box 21"/>
              <p:cNvSpPr txBox="1">
                <a:spLocks noChangeArrowheads="1"/>
              </p:cNvSpPr>
              <p:nvPr/>
            </p:nvSpPr>
            <p:spPr bwMode="auto">
              <a:xfrm>
                <a:off x="3360" y="1485"/>
                <a:ext cx="397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400" dirty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Н</a:t>
                </a:r>
                <a:endParaRPr lang="ru-RU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endParaRPr>
              </a:p>
            </p:txBody>
          </p:sp>
          <p:sp>
            <p:nvSpPr>
              <p:cNvPr id="12310" name="Text Box 22"/>
              <p:cNvSpPr txBox="1">
                <a:spLocks noChangeArrowheads="1"/>
              </p:cNvSpPr>
              <p:nvPr/>
            </p:nvSpPr>
            <p:spPr bwMode="auto">
              <a:xfrm>
                <a:off x="3936" y="1485"/>
                <a:ext cx="324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400" dirty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Ь</a:t>
                </a:r>
                <a:endParaRPr lang="ru-RU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endParaRPr>
              </a:p>
            </p:txBody>
          </p:sp>
        </p:grp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685800" y="3962400"/>
            <a:ext cx="8001000" cy="2057400"/>
            <a:chOff x="432" y="2496"/>
            <a:chExt cx="5040" cy="1296"/>
          </a:xfrm>
          <a:solidFill>
            <a:schemeClr val="accent1">
              <a:lumMod val="20000"/>
              <a:lumOff val="80000"/>
            </a:schemeClr>
          </a:solidFill>
        </p:grpSpPr>
        <p:grpSp>
          <p:nvGrpSpPr>
            <p:cNvPr id="6151" name="Group 24"/>
            <p:cNvGrpSpPr>
              <a:grpSpLocks/>
            </p:cNvGrpSpPr>
            <p:nvPr/>
          </p:nvGrpSpPr>
          <p:grpSpPr bwMode="auto">
            <a:xfrm>
              <a:off x="1008" y="3360"/>
              <a:ext cx="1440" cy="432"/>
              <a:chOff x="576" y="2448"/>
              <a:chExt cx="1440" cy="432"/>
            </a:xfrm>
            <a:grpFill/>
          </p:grpSpPr>
          <p:grpSp>
            <p:nvGrpSpPr>
              <p:cNvPr id="6184" name="Group 25"/>
              <p:cNvGrpSpPr>
                <a:grpSpLocks/>
              </p:cNvGrpSpPr>
              <p:nvPr/>
            </p:nvGrpSpPr>
            <p:grpSpPr bwMode="auto">
              <a:xfrm>
                <a:off x="576" y="2448"/>
                <a:ext cx="1440" cy="432"/>
                <a:chOff x="576" y="2448"/>
                <a:chExt cx="1440" cy="432"/>
              </a:xfrm>
              <a:grpFill/>
            </p:grpSpPr>
            <p:sp>
              <p:nvSpPr>
                <p:cNvPr id="6188" name="Rectangle 26"/>
                <p:cNvSpPr>
                  <a:spLocks noChangeArrowheads="1"/>
                </p:cNvSpPr>
                <p:nvPr/>
              </p:nvSpPr>
              <p:spPr bwMode="auto">
                <a:xfrm>
                  <a:off x="576" y="2448"/>
                  <a:ext cx="480" cy="432"/>
                </a:xfrm>
                <a:prstGeom prst="rect">
                  <a:avLst/>
                </a:prstGeom>
                <a:grpFill/>
                <a:ln w="28575">
                  <a:solidFill>
                    <a:srgbClr val="FF99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chemeClr val="accent1">
                        <a:lumMod val="50000"/>
                      </a:schemeClr>
                    </a:solidFill>
                    <a:latin typeface="Constantia" pitchFamily="18" charset="0"/>
                  </a:endParaRPr>
                </a:p>
              </p:txBody>
            </p:sp>
            <p:sp>
              <p:nvSpPr>
                <p:cNvPr id="6189" name="Rectangle 27"/>
                <p:cNvSpPr>
                  <a:spLocks noChangeArrowheads="1"/>
                </p:cNvSpPr>
                <p:nvPr/>
              </p:nvSpPr>
              <p:spPr bwMode="auto">
                <a:xfrm>
                  <a:off x="1056" y="2448"/>
                  <a:ext cx="480" cy="432"/>
                </a:xfrm>
                <a:prstGeom prst="rect">
                  <a:avLst/>
                </a:prstGeom>
                <a:grpFill/>
                <a:ln w="28575">
                  <a:solidFill>
                    <a:srgbClr val="FF99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chemeClr val="accent1">
                        <a:lumMod val="50000"/>
                      </a:schemeClr>
                    </a:solidFill>
                    <a:latin typeface="Constantia" pitchFamily="18" charset="0"/>
                  </a:endParaRPr>
                </a:p>
              </p:txBody>
            </p:sp>
            <p:sp>
              <p:nvSpPr>
                <p:cNvPr id="6190" name="Rectangle 28"/>
                <p:cNvSpPr>
                  <a:spLocks noChangeArrowheads="1"/>
                </p:cNvSpPr>
                <p:nvPr/>
              </p:nvSpPr>
              <p:spPr bwMode="auto">
                <a:xfrm>
                  <a:off x="1536" y="2448"/>
                  <a:ext cx="480" cy="432"/>
                </a:xfrm>
                <a:prstGeom prst="rect">
                  <a:avLst/>
                </a:prstGeom>
                <a:grpFill/>
                <a:ln w="28575">
                  <a:solidFill>
                    <a:srgbClr val="FF99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chemeClr val="accent1">
                        <a:lumMod val="50000"/>
                      </a:schemeClr>
                    </a:solidFill>
                    <a:latin typeface="Constantia" pitchFamily="18" charset="0"/>
                  </a:endParaRPr>
                </a:p>
              </p:txBody>
            </p:sp>
          </p:grpSp>
          <p:sp>
            <p:nvSpPr>
              <p:cNvPr id="12317" name="Text Box 29"/>
              <p:cNvSpPr txBox="1">
                <a:spLocks noChangeArrowheads="1"/>
              </p:cNvSpPr>
              <p:nvPr/>
            </p:nvSpPr>
            <p:spPr bwMode="auto">
              <a:xfrm>
                <a:off x="1584" y="2448"/>
                <a:ext cx="347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3600" dirty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Н</a:t>
                </a:r>
              </a:p>
            </p:txBody>
          </p:sp>
          <p:sp>
            <p:nvSpPr>
              <p:cNvPr id="12318" name="Text Box 30"/>
              <p:cNvSpPr txBox="1">
                <a:spLocks noChangeArrowheads="1"/>
              </p:cNvSpPr>
              <p:nvPr/>
            </p:nvSpPr>
            <p:spPr bwMode="auto">
              <a:xfrm>
                <a:off x="624" y="2448"/>
                <a:ext cx="311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3600" dirty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К</a:t>
                </a:r>
              </a:p>
            </p:txBody>
          </p:sp>
          <p:sp>
            <p:nvSpPr>
              <p:cNvPr id="12319" name="Text Box 31"/>
              <p:cNvSpPr txBox="1">
                <a:spLocks noChangeArrowheads="1"/>
              </p:cNvSpPr>
              <p:nvPr/>
            </p:nvSpPr>
            <p:spPr bwMode="auto">
              <a:xfrm>
                <a:off x="1104" y="2448"/>
                <a:ext cx="349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3600" dirty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И</a:t>
                </a:r>
              </a:p>
            </p:txBody>
          </p:sp>
        </p:grpSp>
        <p:grpSp>
          <p:nvGrpSpPr>
            <p:cNvPr id="6152" name="Group 32"/>
            <p:cNvGrpSpPr>
              <a:grpSpLocks/>
            </p:cNvGrpSpPr>
            <p:nvPr/>
          </p:nvGrpSpPr>
          <p:grpSpPr bwMode="auto">
            <a:xfrm>
              <a:off x="2208" y="2496"/>
              <a:ext cx="1440" cy="432"/>
              <a:chOff x="576" y="2448"/>
              <a:chExt cx="1440" cy="432"/>
            </a:xfrm>
            <a:grpFill/>
          </p:grpSpPr>
          <p:grpSp>
            <p:nvGrpSpPr>
              <p:cNvPr id="6177" name="Group 33"/>
              <p:cNvGrpSpPr>
                <a:grpSpLocks/>
              </p:cNvGrpSpPr>
              <p:nvPr/>
            </p:nvGrpSpPr>
            <p:grpSpPr bwMode="auto">
              <a:xfrm>
                <a:off x="576" y="2448"/>
                <a:ext cx="1440" cy="432"/>
                <a:chOff x="576" y="2448"/>
                <a:chExt cx="1440" cy="432"/>
              </a:xfrm>
              <a:grpFill/>
            </p:grpSpPr>
            <p:sp>
              <p:nvSpPr>
                <p:cNvPr id="6181" name="Rectangle 34"/>
                <p:cNvSpPr>
                  <a:spLocks noChangeArrowheads="1"/>
                </p:cNvSpPr>
                <p:nvPr/>
              </p:nvSpPr>
              <p:spPr bwMode="auto">
                <a:xfrm>
                  <a:off x="576" y="2448"/>
                  <a:ext cx="480" cy="432"/>
                </a:xfrm>
                <a:prstGeom prst="rect">
                  <a:avLst/>
                </a:prstGeom>
                <a:grpFill/>
                <a:ln w="28575">
                  <a:solidFill>
                    <a:srgbClr val="FF99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chemeClr val="accent1">
                        <a:lumMod val="50000"/>
                      </a:schemeClr>
                    </a:solidFill>
                    <a:latin typeface="Constantia" pitchFamily="18" charset="0"/>
                  </a:endParaRPr>
                </a:p>
              </p:txBody>
            </p:sp>
            <p:sp>
              <p:nvSpPr>
                <p:cNvPr id="6182" name="Rectangle 35"/>
                <p:cNvSpPr>
                  <a:spLocks noChangeArrowheads="1"/>
                </p:cNvSpPr>
                <p:nvPr/>
              </p:nvSpPr>
              <p:spPr bwMode="auto">
                <a:xfrm>
                  <a:off x="1056" y="2448"/>
                  <a:ext cx="480" cy="432"/>
                </a:xfrm>
                <a:prstGeom prst="rect">
                  <a:avLst/>
                </a:prstGeom>
                <a:grpFill/>
                <a:ln w="28575">
                  <a:solidFill>
                    <a:srgbClr val="FF99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chemeClr val="accent1">
                        <a:lumMod val="50000"/>
                      </a:schemeClr>
                    </a:solidFill>
                    <a:latin typeface="Constantia" pitchFamily="18" charset="0"/>
                  </a:endParaRPr>
                </a:p>
              </p:txBody>
            </p:sp>
            <p:sp>
              <p:nvSpPr>
                <p:cNvPr id="6183" name="Rectangle 36"/>
                <p:cNvSpPr>
                  <a:spLocks noChangeArrowheads="1"/>
                </p:cNvSpPr>
                <p:nvPr/>
              </p:nvSpPr>
              <p:spPr bwMode="auto">
                <a:xfrm>
                  <a:off x="1536" y="2448"/>
                  <a:ext cx="480" cy="432"/>
                </a:xfrm>
                <a:prstGeom prst="rect">
                  <a:avLst/>
                </a:prstGeom>
                <a:grpFill/>
                <a:ln w="28575">
                  <a:solidFill>
                    <a:srgbClr val="FF99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chemeClr val="accent1">
                        <a:lumMod val="50000"/>
                      </a:schemeClr>
                    </a:solidFill>
                    <a:latin typeface="Constantia" pitchFamily="18" charset="0"/>
                  </a:endParaRPr>
                </a:p>
              </p:txBody>
            </p:sp>
          </p:grpSp>
          <p:sp>
            <p:nvSpPr>
              <p:cNvPr id="12325" name="Text Box 37"/>
              <p:cNvSpPr txBox="1">
                <a:spLocks noChangeArrowheads="1"/>
              </p:cNvSpPr>
              <p:nvPr/>
            </p:nvSpPr>
            <p:spPr bwMode="auto">
              <a:xfrm>
                <a:off x="1584" y="2448"/>
                <a:ext cx="29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3600" dirty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Р</a:t>
                </a:r>
              </a:p>
            </p:txBody>
          </p:sp>
          <p:sp>
            <p:nvSpPr>
              <p:cNvPr id="12326" name="Text Box 38"/>
              <p:cNvSpPr txBox="1">
                <a:spLocks noChangeArrowheads="1"/>
              </p:cNvSpPr>
              <p:nvPr/>
            </p:nvSpPr>
            <p:spPr bwMode="auto">
              <a:xfrm>
                <a:off x="624" y="2448"/>
                <a:ext cx="351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3600" dirty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О</a:t>
                </a:r>
              </a:p>
            </p:txBody>
          </p:sp>
          <p:sp>
            <p:nvSpPr>
              <p:cNvPr id="12327" name="Text Box 39"/>
              <p:cNvSpPr txBox="1">
                <a:spLocks noChangeArrowheads="1"/>
              </p:cNvSpPr>
              <p:nvPr/>
            </p:nvSpPr>
            <p:spPr bwMode="auto">
              <a:xfrm>
                <a:off x="1104" y="2448"/>
                <a:ext cx="331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3600" dirty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Л</a:t>
                </a:r>
              </a:p>
            </p:txBody>
          </p:sp>
        </p:grpSp>
        <p:grpSp>
          <p:nvGrpSpPr>
            <p:cNvPr id="6153" name="Group 40"/>
            <p:cNvGrpSpPr>
              <a:grpSpLocks/>
            </p:cNvGrpSpPr>
            <p:nvPr/>
          </p:nvGrpSpPr>
          <p:grpSpPr bwMode="auto">
            <a:xfrm>
              <a:off x="4032" y="2496"/>
              <a:ext cx="1440" cy="432"/>
              <a:chOff x="576" y="2448"/>
              <a:chExt cx="1440" cy="432"/>
            </a:xfrm>
            <a:grpFill/>
          </p:grpSpPr>
          <p:grpSp>
            <p:nvGrpSpPr>
              <p:cNvPr id="6170" name="Group 41"/>
              <p:cNvGrpSpPr>
                <a:grpSpLocks/>
              </p:cNvGrpSpPr>
              <p:nvPr/>
            </p:nvGrpSpPr>
            <p:grpSpPr bwMode="auto">
              <a:xfrm>
                <a:off x="576" y="2448"/>
                <a:ext cx="1440" cy="432"/>
                <a:chOff x="576" y="2448"/>
                <a:chExt cx="1440" cy="432"/>
              </a:xfrm>
              <a:grpFill/>
            </p:grpSpPr>
            <p:sp>
              <p:nvSpPr>
                <p:cNvPr id="6174" name="Rectangle 42"/>
                <p:cNvSpPr>
                  <a:spLocks noChangeArrowheads="1"/>
                </p:cNvSpPr>
                <p:nvPr/>
              </p:nvSpPr>
              <p:spPr bwMode="auto">
                <a:xfrm>
                  <a:off x="576" y="2448"/>
                  <a:ext cx="480" cy="432"/>
                </a:xfrm>
                <a:prstGeom prst="rect">
                  <a:avLst/>
                </a:prstGeom>
                <a:grpFill/>
                <a:ln w="28575">
                  <a:solidFill>
                    <a:srgbClr val="FF99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chemeClr val="accent1">
                        <a:lumMod val="50000"/>
                      </a:schemeClr>
                    </a:solidFill>
                    <a:latin typeface="Constantia" pitchFamily="18" charset="0"/>
                  </a:endParaRPr>
                </a:p>
              </p:txBody>
            </p:sp>
            <p:sp>
              <p:nvSpPr>
                <p:cNvPr id="6175" name="Rectangle 43"/>
                <p:cNvSpPr>
                  <a:spLocks noChangeArrowheads="1"/>
                </p:cNvSpPr>
                <p:nvPr/>
              </p:nvSpPr>
              <p:spPr bwMode="auto">
                <a:xfrm>
                  <a:off x="1056" y="2448"/>
                  <a:ext cx="480" cy="432"/>
                </a:xfrm>
                <a:prstGeom prst="rect">
                  <a:avLst/>
                </a:prstGeom>
                <a:grpFill/>
                <a:ln w="28575">
                  <a:solidFill>
                    <a:srgbClr val="FF99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chemeClr val="accent1">
                        <a:lumMod val="50000"/>
                      </a:schemeClr>
                    </a:solidFill>
                    <a:latin typeface="Constantia" pitchFamily="18" charset="0"/>
                  </a:endParaRPr>
                </a:p>
              </p:txBody>
            </p:sp>
            <p:sp>
              <p:nvSpPr>
                <p:cNvPr id="6176" name="Rectangle 44"/>
                <p:cNvSpPr>
                  <a:spLocks noChangeArrowheads="1"/>
                </p:cNvSpPr>
                <p:nvPr/>
              </p:nvSpPr>
              <p:spPr bwMode="auto">
                <a:xfrm>
                  <a:off x="1536" y="2448"/>
                  <a:ext cx="480" cy="432"/>
                </a:xfrm>
                <a:prstGeom prst="rect">
                  <a:avLst/>
                </a:prstGeom>
                <a:grpFill/>
                <a:ln w="28575">
                  <a:solidFill>
                    <a:srgbClr val="FF99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chemeClr val="accent1">
                        <a:lumMod val="50000"/>
                      </a:schemeClr>
                    </a:solidFill>
                    <a:latin typeface="Constantia" pitchFamily="18" charset="0"/>
                  </a:endParaRPr>
                </a:p>
              </p:txBody>
            </p:sp>
          </p:grpSp>
          <p:sp>
            <p:nvSpPr>
              <p:cNvPr id="12333" name="Text Box 45"/>
              <p:cNvSpPr txBox="1">
                <a:spLocks noChangeArrowheads="1"/>
              </p:cNvSpPr>
              <p:nvPr/>
            </p:nvSpPr>
            <p:spPr bwMode="auto">
              <a:xfrm>
                <a:off x="1584" y="2448"/>
                <a:ext cx="285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3600" dirty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Е</a:t>
                </a:r>
              </a:p>
            </p:txBody>
          </p:sp>
          <p:sp>
            <p:nvSpPr>
              <p:cNvPr id="12334" name="Text Box 46"/>
              <p:cNvSpPr txBox="1">
                <a:spLocks noChangeArrowheads="1"/>
              </p:cNvSpPr>
              <p:nvPr/>
            </p:nvSpPr>
            <p:spPr bwMode="auto">
              <a:xfrm>
                <a:off x="624" y="2448"/>
                <a:ext cx="4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3600" dirty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Ш</a:t>
                </a:r>
              </a:p>
            </p:txBody>
          </p:sp>
          <p:sp>
            <p:nvSpPr>
              <p:cNvPr id="12335" name="Text Box 47"/>
              <p:cNvSpPr txBox="1">
                <a:spLocks noChangeArrowheads="1"/>
              </p:cNvSpPr>
              <p:nvPr/>
            </p:nvSpPr>
            <p:spPr bwMode="auto">
              <a:xfrm>
                <a:off x="1104" y="2448"/>
                <a:ext cx="295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3600" dirty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Т</a:t>
                </a:r>
              </a:p>
            </p:txBody>
          </p:sp>
        </p:grpSp>
        <p:grpSp>
          <p:nvGrpSpPr>
            <p:cNvPr id="6154" name="Group 48"/>
            <p:cNvGrpSpPr>
              <a:grpSpLocks/>
            </p:cNvGrpSpPr>
            <p:nvPr/>
          </p:nvGrpSpPr>
          <p:grpSpPr bwMode="auto">
            <a:xfrm>
              <a:off x="432" y="2496"/>
              <a:ext cx="1440" cy="432"/>
              <a:chOff x="576" y="2448"/>
              <a:chExt cx="1440" cy="432"/>
            </a:xfrm>
            <a:grpFill/>
          </p:grpSpPr>
          <p:grpSp>
            <p:nvGrpSpPr>
              <p:cNvPr id="6163" name="Group 49"/>
              <p:cNvGrpSpPr>
                <a:grpSpLocks/>
              </p:cNvGrpSpPr>
              <p:nvPr/>
            </p:nvGrpSpPr>
            <p:grpSpPr bwMode="auto">
              <a:xfrm>
                <a:off x="576" y="2448"/>
                <a:ext cx="1440" cy="432"/>
                <a:chOff x="576" y="2448"/>
                <a:chExt cx="1440" cy="432"/>
              </a:xfrm>
              <a:grpFill/>
            </p:grpSpPr>
            <p:sp>
              <p:nvSpPr>
                <p:cNvPr id="6167" name="Rectangle 50"/>
                <p:cNvSpPr>
                  <a:spLocks noChangeArrowheads="1"/>
                </p:cNvSpPr>
                <p:nvPr/>
              </p:nvSpPr>
              <p:spPr bwMode="auto">
                <a:xfrm>
                  <a:off x="576" y="2448"/>
                  <a:ext cx="480" cy="432"/>
                </a:xfrm>
                <a:prstGeom prst="rect">
                  <a:avLst/>
                </a:prstGeom>
                <a:grpFill/>
                <a:ln w="28575">
                  <a:solidFill>
                    <a:srgbClr val="FF99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chemeClr val="accent1">
                        <a:lumMod val="50000"/>
                      </a:schemeClr>
                    </a:solidFill>
                    <a:latin typeface="Constantia" pitchFamily="18" charset="0"/>
                  </a:endParaRPr>
                </a:p>
              </p:txBody>
            </p:sp>
            <p:sp>
              <p:nvSpPr>
                <p:cNvPr id="6168" name="Rectangle 51"/>
                <p:cNvSpPr>
                  <a:spLocks noChangeArrowheads="1"/>
                </p:cNvSpPr>
                <p:nvPr/>
              </p:nvSpPr>
              <p:spPr bwMode="auto">
                <a:xfrm>
                  <a:off x="1056" y="2448"/>
                  <a:ext cx="480" cy="432"/>
                </a:xfrm>
                <a:prstGeom prst="rect">
                  <a:avLst/>
                </a:prstGeom>
                <a:grpFill/>
                <a:ln w="28575">
                  <a:solidFill>
                    <a:srgbClr val="FF99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chemeClr val="accent1">
                        <a:lumMod val="50000"/>
                      </a:schemeClr>
                    </a:solidFill>
                    <a:latin typeface="Constantia" pitchFamily="18" charset="0"/>
                  </a:endParaRPr>
                </a:p>
              </p:txBody>
            </p:sp>
            <p:sp>
              <p:nvSpPr>
                <p:cNvPr id="6169" name="Rectangle 52"/>
                <p:cNvSpPr>
                  <a:spLocks noChangeArrowheads="1"/>
                </p:cNvSpPr>
                <p:nvPr/>
              </p:nvSpPr>
              <p:spPr bwMode="auto">
                <a:xfrm>
                  <a:off x="1536" y="2448"/>
                  <a:ext cx="480" cy="432"/>
                </a:xfrm>
                <a:prstGeom prst="rect">
                  <a:avLst/>
                </a:prstGeom>
                <a:grpFill/>
                <a:ln w="28575">
                  <a:solidFill>
                    <a:srgbClr val="FF99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chemeClr val="accent1">
                        <a:lumMod val="50000"/>
                      </a:schemeClr>
                    </a:solidFill>
                    <a:latin typeface="Constantia" pitchFamily="18" charset="0"/>
                  </a:endParaRPr>
                </a:p>
              </p:txBody>
            </p:sp>
          </p:grpSp>
          <p:sp>
            <p:nvSpPr>
              <p:cNvPr id="12341" name="Text Box 53"/>
              <p:cNvSpPr txBox="1">
                <a:spLocks noChangeArrowheads="1"/>
              </p:cNvSpPr>
              <p:nvPr/>
            </p:nvSpPr>
            <p:spPr bwMode="auto">
              <a:xfrm>
                <a:off x="1584" y="2448"/>
                <a:ext cx="311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3600" dirty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К</a:t>
                </a:r>
              </a:p>
            </p:txBody>
          </p:sp>
          <p:sp>
            <p:nvSpPr>
              <p:cNvPr id="12342" name="Text Box 54"/>
              <p:cNvSpPr txBox="1">
                <a:spLocks noChangeArrowheads="1"/>
              </p:cNvSpPr>
              <p:nvPr/>
            </p:nvSpPr>
            <p:spPr bwMode="auto">
              <a:xfrm>
                <a:off x="624" y="2448"/>
                <a:ext cx="351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3600" dirty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О</a:t>
                </a:r>
              </a:p>
            </p:txBody>
          </p:sp>
          <p:sp>
            <p:nvSpPr>
              <p:cNvPr id="12343" name="Text Box 55"/>
              <p:cNvSpPr txBox="1">
                <a:spLocks noChangeArrowheads="1"/>
              </p:cNvSpPr>
              <p:nvPr/>
            </p:nvSpPr>
            <p:spPr bwMode="auto">
              <a:xfrm>
                <a:off x="1104" y="2448"/>
                <a:ext cx="349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3600" dirty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И</a:t>
                </a:r>
              </a:p>
            </p:txBody>
          </p:sp>
        </p:grpSp>
        <p:grpSp>
          <p:nvGrpSpPr>
            <p:cNvPr id="6155" name="Group 56"/>
            <p:cNvGrpSpPr>
              <a:grpSpLocks/>
            </p:cNvGrpSpPr>
            <p:nvPr/>
          </p:nvGrpSpPr>
          <p:grpSpPr bwMode="auto">
            <a:xfrm>
              <a:off x="3312" y="3360"/>
              <a:ext cx="1440" cy="432"/>
              <a:chOff x="576" y="2448"/>
              <a:chExt cx="1440" cy="432"/>
            </a:xfrm>
            <a:grpFill/>
          </p:grpSpPr>
          <p:grpSp>
            <p:nvGrpSpPr>
              <p:cNvPr id="6156" name="Group 57"/>
              <p:cNvGrpSpPr>
                <a:grpSpLocks/>
              </p:cNvGrpSpPr>
              <p:nvPr/>
            </p:nvGrpSpPr>
            <p:grpSpPr bwMode="auto">
              <a:xfrm>
                <a:off x="576" y="2448"/>
                <a:ext cx="1440" cy="432"/>
                <a:chOff x="576" y="2448"/>
                <a:chExt cx="1440" cy="432"/>
              </a:xfrm>
              <a:grpFill/>
            </p:grpSpPr>
            <p:sp>
              <p:nvSpPr>
                <p:cNvPr id="6160" name="Rectangle 58"/>
                <p:cNvSpPr>
                  <a:spLocks noChangeArrowheads="1"/>
                </p:cNvSpPr>
                <p:nvPr/>
              </p:nvSpPr>
              <p:spPr bwMode="auto">
                <a:xfrm>
                  <a:off x="576" y="2448"/>
                  <a:ext cx="480" cy="432"/>
                </a:xfrm>
                <a:prstGeom prst="rect">
                  <a:avLst/>
                </a:prstGeom>
                <a:grpFill/>
                <a:ln w="28575">
                  <a:solidFill>
                    <a:srgbClr val="FF99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chemeClr val="accent1">
                        <a:lumMod val="50000"/>
                      </a:schemeClr>
                    </a:solidFill>
                    <a:latin typeface="Constantia" pitchFamily="18" charset="0"/>
                  </a:endParaRPr>
                </a:p>
              </p:txBody>
            </p:sp>
            <p:sp>
              <p:nvSpPr>
                <p:cNvPr id="6161" name="Rectangle 59"/>
                <p:cNvSpPr>
                  <a:spLocks noChangeArrowheads="1"/>
                </p:cNvSpPr>
                <p:nvPr/>
              </p:nvSpPr>
              <p:spPr bwMode="auto">
                <a:xfrm>
                  <a:off x="1056" y="2448"/>
                  <a:ext cx="480" cy="432"/>
                </a:xfrm>
                <a:prstGeom prst="rect">
                  <a:avLst/>
                </a:prstGeom>
                <a:grpFill/>
                <a:ln w="28575">
                  <a:solidFill>
                    <a:srgbClr val="FF99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chemeClr val="accent1">
                        <a:lumMod val="50000"/>
                      </a:schemeClr>
                    </a:solidFill>
                    <a:latin typeface="Constantia" pitchFamily="18" charset="0"/>
                  </a:endParaRPr>
                </a:p>
              </p:txBody>
            </p:sp>
            <p:sp>
              <p:nvSpPr>
                <p:cNvPr id="6162" name="Rectangle 60"/>
                <p:cNvSpPr>
                  <a:spLocks noChangeArrowheads="1"/>
                </p:cNvSpPr>
                <p:nvPr/>
              </p:nvSpPr>
              <p:spPr bwMode="auto">
                <a:xfrm>
                  <a:off x="1536" y="2448"/>
                  <a:ext cx="480" cy="432"/>
                </a:xfrm>
                <a:prstGeom prst="rect">
                  <a:avLst/>
                </a:prstGeom>
                <a:grpFill/>
                <a:ln w="28575">
                  <a:solidFill>
                    <a:srgbClr val="FF99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chemeClr val="accent1">
                        <a:lumMod val="50000"/>
                      </a:schemeClr>
                    </a:solidFill>
                    <a:latin typeface="Constantia" pitchFamily="18" charset="0"/>
                  </a:endParaRPr>
                </a:p>
              </p:txBody>
            </p:sp>
          </p:grpSp>
          <p:sp>
            <p:nvSpPr>
              <p:cNvPr id="12349" name="Text Box 61"/>
              <p:cNvSpPr txBox="1">
                <a:spLocks noChangeArrowheads="1"/>
              </p:cNvSpPr>
              <p:nvPr/>
            </p:nvSpPr>
            <p:spPr bwMode="auto">
              <a:xfrm>
                <a:off x="1584" y="2448"/>
                <a:ext cx="306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3600" dirty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С</a:t>
                </a:r>
              </a:p>
            </p:txBody>
          </p:sp>
          <p:sp>
            <p:nvSpPr>
              <p:cNvPr id="12350" name="Text Box 62"/>
              <p:cNvSpPr txBox="1">
                <a:spLocks noChangeArrowheads="1"/>
              </p:cNvSpPr>
              <p:nvPr/>
            </p:nvSpPr>
            <p:spPr bwMode="auto">
              <a:xfrm>
                <a:off x="624" y="2448"/>
                <a:ext cx="287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3600" dirty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Ь</a:t>
                </a:r>
              </a:p>
            </p:txBody>
          </p:sp>
          <p:sp>
            <p:nvSpPr>
              <p:cNvPr id="12351" name="Text Box 63"/>
              <p:cNvSpPr txBox="1">
                <a:spLocks noChangeArrowheads="1"/>
              </p:cNvSpPr>
              <p:nvPr/>
            </p:nvSpPr>
            <p:spPr bwMode="auto">
              <a:xfrm>
                <a:off x="1104" y="2448"/>
                <a:ext cx="347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3600" dirty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+mn-cs"/>
                  </a:rPr>
                  <a:t>Н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1988840"/>
            <a:ext cx="8540750" cy="24482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indent="-274320" algn="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2800" i="1" dirty="0">
                <a:solidFill>
                  <a:schemeClr val="tx2"/>
                </a:solidFill>
                <a:latin typeface="Comic Sans MS" pitchFamily="66" charset="0"/>
                <a:cs typeface="+mn-cs"/>
              </a:rPr>
              <a:t>Какое число лишнее? Оно не обладает свойством, которым обладают остальные числа.</a:t>
            </a:r>
            <a:br>
              <a:rPr lang="ru-RU" sz="2800" i="1" dirty="0">
                <a:solidFill>
                  <a:schemeClr val="tx2"/>
                </a:solidFill>
                <a:latin typeface="Comic Sans MS" pitchFamily="66" charset="0"/>
                <a:cs typeface="+mn-cs"/>
              </a:rPr>
            </a:br>
            <a:r>
              <a:rPr lang="ru-RU" sz="2800" i="1" dirty="0">
                <a:solidFill>
                  <a:schemeClr val="tx2"/>
                </a:solidFill>
                <a:latin typeface="Comic Sans MS" pitchFamily="66" charset="0"/>
                <a:cs typeface="+mn-cs"/>
              </a:rPr>
              <a:t/>
            </a:r>
            <a:br>
              <a:rPr lang="ru-RU" sz="2800" i="1" dirty="0">
                <a:solidFill>
                  <a:schemeClr val="tx2"/>
                </a:solidFill>
                <a:latin typeface="Comic Sans MS" pitchFamily="66" charset="0"/>
                <a:cs typeface="+mn-cs"/>
              </a:rPr>
            </a:br>
            <a:r>
              <a:rPr lang="ru-RU" sz="2800" i="1" dirty="0">
                <a:solidFill>
                  <a:schemeClr val="tx2"/>
                </a:solidFill>
                <a:latin typeface="Comic Sans MS" pitchFamily="66" charset="0"/>
                <a:cs typeface="+mn-cs"/>
              </a:rPr>
              <a:t>9678  4572  5261  5133  3527  6895  7768</a:t>
            </a:r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5000" b="1" dirty="0">
                <a:solidFill>
                  <a:srgbClr val="D60093"/>
                </a:solidFill>
                <a:latin typeface="+mj-lt"/>
                <a:ea typeface="+mj-ea"/>
                <a:cs typeface="+mj-cs"/>
              </a:rPr>
              <a:t>40 баллов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0" y="4725144"/>
            <a:ext cx="7776489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4000" b="1" i="1" dirty="0" smtClean="0">
                <a:solidFill>
                  <a:srgbClr val="04617B"/>
                </a:solidFill>
                <a:latin typeface="Monotype Corsiva" pitchFamily="66" charset="0"/>
              </a:rPr>
              <a:t>Лишнее число - </a:t>
            </a:r>
            <a:r>
              <a:rPr lang="ru-RU" sz="5400" b="1" i="1" dirty="0" smtClean="0">
                <a:solidFill>
                  <a:srgbClr val="FF0000"/>
                </a:solidFill>
                <a:latin typeface="Monotype Corsiva" pitchFamily="66" charset="0"/>
              </a:rPr>
              <a:t>3527</a:t>
            </a:r>
            <a:r>
              <a:rPr lang="ru-RU" sz="4000" b="1" i="1" dirty="0" smtClean="0">
                <a:solidFill>
                  <a:srgbClr val="04617B"/>
                </a:solidFill>
                <a:latin typeface="Monotype Corsiva" pitchFamily="66" charset="0"/>
              </a:rPr>
              <a:t>, так как только </a:t>
            </a:r>
          </a:p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4000" b="1" i="1" dirty="0" smtClean="0">
                <a:solidFill>
                  <a:srgbClr val="04617B"/>
                </a:solidFill>
                <a:latin typeface="Monotype Corsiva" pitchFamily="66" charset="0"/>
              </a:rPr>
              <a:t>сумма его цифр дает нечётное число.</a:t>
            </a:r>
            <a:endParaRPr lang="ru-RU" sz="5400" b="1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8" name="Улыбающееся лицо 7">
            <a:hlinkClick r:id="rId2" action="ppaction://hlinksldjump" highlightClick="1"/>
          </p:cNvPr>
          <p:cNvSpPr/>
          <p:nvPr/>
        </p:nvSpPr>
        <p:spPr>
          <a:xfrm>
            <a:off x="8243888" y="6021388"/>
            <a:ext cx="900112" cy="836612"/>
          </a:xfrm>
          <a:prstGeom prst="smileyFac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250825" y="2565400"/>
            <a:ext cx="8540750" cy="1295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algn="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6600" i="1" dirty="0">
                <a:solidFill>
                  <a:schemeClr val="tx2"/>
                </a:solidFill>
                <a:latin typeface="Comic Sans MS" pitchFamily="66" charset="0"/>
                <a:cs typeface="+mn-cs"/>
              </a:rPr>
              <a:t>12,31,24,12,51,…?</a:t>
            </a:r>
          </a:p>
        </p:txBody>
      </p:sp>
      <p:sp>
        <p:nvSpPr>
          <p:cNvPr id="3" name="Заголовок 4"/>
          <p:cNvSpPr txBox="1">
            <a:spLocks/>
          </p:cNvSpPr>
          <p:nvPr/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5000" b="1" dirty="0">
                <a:solidFill>
                  <a:srgbClr val="D60093"/>
                </a:solidFill>
                <a:latin typeface="+mj-lt"/>
                <a:ea typeface="+mj-ea"/>
                <a:cs typeface="+mj-cs"/>
              </a:rPr>
              <a:t>50 баллов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611188" y="4581525"/>
            <a:ext cx="5491162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6000" b="1" i="1">
                <a:solidFill>
                  <a:srgbClr val="04617B"/>
                </a:solidFill>
                <a:latin typeface="Monotype Corsiva" pitchFamily="66" charset="0"/>
              </a:rPr>
              <a:t>12,31,24,12,51, </a:t>
            </a:r>
            <a:r>
              <a:rPr lang="ru-RU" sz="8000" b="1" i="1">
                <a:solidFill>
                  <a:srgbClr val="FF0000"/>
                </a:solidFill>
                <a:latin typeface="Monotype Corsiva" pitchFamily="66" charset="0"/>
              </a:rPr>
              <a:t>26</a:t>
            </a:r>
          </a:p>
        </p:txBody>
      </p:sp>
      <p:sp>
        <p:nvSpPr>
          <p:cNvPr id="6" name="Улыбающееся лицо 5">
            <a:hlinkClick r:id="rId2" action="ppaction://hlinksldjump" highlightClick="1"/>
          </p:cNvPr>
          <p:cNvSpPr/>
          <p:nvPr/>
        </p:nvSpPr>
        <p:spPr>
          <a:xfrm>
            <a:off x="8243888" y="6021388"/>
            <a:ext cx="900112" cy="836612"/>
          </a:xfrm>
          <a:prstGeom prst="smileyFac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Рисунок 2" descr="периметр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313" y="1466850"/>
            <a:ext cx="8461375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419475" y="5516563"/>
            <a:ext cx="23447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C00000"/>
                </a:solidFill>
                <a:latin typeface="Comic Sans MS" pitchFamily="66" charset="0"/>
              </a:rPr>
              <a:t>периметр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3300"/>
                </a:solidFill>
              </a:rPr>
              <a:t>10 баллов</a:t>
            </a:r>
            <a:endParaRPr lang="ru-RU" b="1" dirty="0">
              <a:solidFill>
                <a:srgbClr val="663300"/>
              </a:solidFill>
            </a:endParaRPr>
          </a:p>
        </p:txBody>
      </p:sp>
      <p:sp>
        <p:nvSpPr>
          <p:cNvPr id="8" name="Улыбающееся лицо 7">
            <a:hlinkClick r:id="rId4" action="ppaction://hlinksldjump" highlightClick="1"/>
          </p:cNvPr>
          <p:cNvSpPr/>
          <p:nvPr/>
        </p:nvSpPr>
        <p:spPr>
          <a:xfrm>
            <a:off x="8243888" y="6021388"/>
            <a:ext cx="900112" cy="836612"/>
          </a:xfrm>
          <a:prstGeom prst="smileyFac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Рисунок 2" descr="длин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2060848"/>
            <a:ext cx="8998936" cy="3239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851275" y="5732463"/>
            <a:ext cx="18966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квадрат</a:t>
            </a:r>
            <a:endParaRPr lang="ru-RU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3300"/>
                </a:solidFill>
              </a:rPr>
              <a:t>20 баллов</a:t>
            </a:r>
            <a:endParaRPr lang="ru-RU" b="1" dirty="0">
              <a:solidFill>
                <a:srgbClr val="663300"/>
              </a:solidFill>
            </a:endParaRPr>
          </a:p>
        </p:txBody>
      </p:sp>
      <p:sp>
        <p:nvSpPr>
          <p:cNvPr id="8" name="Улыбающееся лицо 7">
            <a:hlinkClick r:id="rId4" action="ppaction://hlinksldjump" highlightClick="1"/>
          </p:cNvPr>
          <p:cNvSpPr/>
          <p:nvPr/>
        </p:nvSpPr>
        <p:spPr>
          <a:xfrm>
            <a:off x="8243888" y="6021388"/>
            <a:ext cx="900112" cy="836612"/>
          </a:xfrm>
          <a:prstGeom prst="smileyFac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56" y="692696"/>
            <a:ext cx="8727563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spc="300" dirty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B0F0"/>
                </a:solidFill>
                <a:latin typeface="+mn-lt"/>
                <a:cs typeface="+mn-cs"/>
              </a:rPr>
              <a:t>Спасибо за игру!</a:t>
            </a:r>
          </a:p>
        </p:txBody>
      </p:sp>
      <p:pic>
        <p:nvPicPr>
          <p:cNvPr id="28676" name="Picture 6" descr="http://i63.ltalk.ru/11/52/5211/77/767377/1201222231_sm3901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 r="7495" b="11691"/>
          <a:stretch>
            <a:fillRect/>
          </a:stretch>
        </p:blipFill>
        <p:spPr bwMode="auto">
          <a:xfrm>
            <a:off x="6040438" y="3257550"/>
            <a:ext cx="3103562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3992" cy="68580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31272"/>
                <a:gridCol w="831272"/>
                <a:gridCol w="831272"/>
                <a:gridCol w="831272"/>
                <a:gridCol w="831272"/>
                <a:gridCol w="831272"/>
                <a:gridCol w="831272"/>
                <a:gridCol w="831272"/>
                <a:gridCol w="831272"/>
                <a:gridCol w="831272"/>
                <a:gridCol w="831272"/>
              </a:tblGrid>
              <a:tr h="649351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solidFill>
                            <a:srgbClr val="FFFF00"/>
                          </a:solidFill>
                          <a:latin typeface="Constantia" pitchFamily="18" charset="0"/>
                        </a:rPr>
                        <a:t>А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solidFill>
                            <a:srgbClr val="FFFF00"/>
                          </a:solidFill>
                          <a:latin typeface="Constantia" pitchFamily="18" charset="0"/>
                        </a:rPr>
                        <a:t>Б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FF00"/>
                          </a:solidFill>
                          <a:latin typeface="Constantia" pitchFamily="18" charset="0"/>
                        </a:rPr>
                        <a:t>В</a:t>
                      </a:r>
                      <a:endParaRPr lang="ru-RU" sz="3600" b="1" dirty="0">
                        <a:solidFill>
                          <a:srgbClr val="FFFF00"/>
                        </a:solidFill>
                        <a:latin typeface="Constantia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solidFill>
                            <a:srgbClr val="FFFF00"/>
                          </a:solidFill>
                          <a:latin typeface="Constantia" pitchFamily="18" charset="0"/>
                        </a:rPr>
                        <a:t>Г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solidFill>
                            <a:srgbClr val="FFFF00"/>
                          </a:solidFill>
                          <a:latin typeface="Constantia" pitchFamily="18" charset="0"/>
                        </a:rPr>
                        <a:t>Д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solidFill>
                            <a:srgbClr val="FFFF00"/>
                          </a:solidFill>
                          <a:latin typeface="Constantia" pitchFamily="18" charset="0"/>
                        </a:rPr>
                        <a:t>Е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solidFill>
                            <a:srgbClr val="FFFF00"/>
                          </a:solidFill>
                          <a:latin typeface="Constantia" pitchFamily="18" charset="0"/>
                        </a:rPr>
                        <a:t>Ж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solidFill>
                            <a:srgbClr val="FFFF00"/>
                          </a:solidFill>
                          <a:latin typeface="Constantia" pitchFamily="18" charset="0"/>
                        </a:rPr>
                        <a:t>З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solidFill>
                            <a:srgbClr val="FFFF00"/>
                          </a:solidFill>
                          <a:latin typeface="Constantia" pitchFamily="18" charset="0"/>
                        </a:rPr>
                        <a:t>И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solidFill>
                            <a:srgbClr val="FFFF00"/>
                          </a:solidFill>
                          <a:latin typeface="Constantia" pitchFamily="18" charset="0"/>
                        </a:rPr>
                        <a:t>К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620865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ru-RU" sz="3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20865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ru-RU" sz="3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20865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ru-RU" sz="3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20865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ru-RU" sz="3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20865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ru-RU" sz="3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20865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ru-RU" sz="3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20865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FF00"/>
                          </a:solidFill>
                        </a:rPr>
                        <a:t>7</a:t>
                      </a:r>
                      <a:endParaRPr lang="ru-RU" sz="3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20865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FF00"/>
                          </a:solidFill>
                        </a:rPr>
                        <a:t>8</a:t>
                      </a:r>
                      <a:endParaRPr lang="ru-RU" sz="3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20865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FF00"/>
                          </a:solidFill>
                        </a:rPr>
                        <a:t>9</a:t>
                      </a:r>
                      <a:endParaRPr lang="ru-RU" sz="3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20865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FF00"/>
                          </a:solidFill>
                        </a:rPr>
                        <a:t>10</a:t>
                      </a:r>
                      <a:endParaRPr lang="ru-RU" sz="3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316" name="Рисунок 5" descr="x40_3099_3.jpg">
            <a:hlinkClick r:id="rId3" action="ppaction://hlinksldjump"/>
          </p:cNvPr>
          <p:cNvPicPr>
            <a:picLocks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1674" b="18723"/>
          <a:stretch>
            <a:fillRect/>
          </a:stretch>
        </p:blipFill>
        <p:spPr bwMode="auto">
          <a:xfrm>
            <a:off x="0" y="0"/>
            <a:ext cx="831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Корабль01.gif">
            <a:hlinkClick r:id="rId5" action="ppaction://hlinksldjump"/>
          </p:cNvPr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47864" y="645960"/>
            <a:ext cx="824318" cy="62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Корабль01.gif">
            <a:hlinkClick r:id="rId7" action="ppaction://hlinksldjump"/>
          </p:cNvPr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72182" y="645960"/>
            <a:ext cx="824318" cy="62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Корабль01.gif">
            <a:hlinkClick r:id="rId8" action="ppaction://hlinksldjump"/>
          </p:cNvPr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89546" y="645960"/>
            <a:ext cx="824318" cy="62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 descr="Корабль01.gif">
            <a:hlinkClick r:id="rId9" action="ppaction://hlinksldjump"/>
          </p:cNvPr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72448" y="5614512"/>
            <a:ext cx="831600" cy="62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 descr="Корабль01.gif">
            <a:hlinkClick r:id="rId10" action="ppaction://hlinksldjump"/>
          </p:cNvPr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48" y="5614512"/>
            <a:ext cx="831600" cy="62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Рисунок 15" descr="Корабль01.gif">
            <a:hlinkClick r:id="rId11" action="ppaction://hlinksldjump"/>
          </p:cNvPr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28632" y="5614512"/>
            <a:ext cx="831600" cy="62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Рисунок 16" descr="Корабль01.gif">
            <a:hlinkClick r:id="rId12" action="ppaction://hlinksldjump"/>
          </p:cNvPr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60232" y="1268760"/>
            <a:ext cx="831600" cy="62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Рисунок 17" descr="Корабль01.gif">
            <a:hlinkClick r:id="rId13" action="ppaction://hlinksldjump"/>
          </p:cNvPr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484816" y="1268760"/>
            <a:ext cx="831600" cy="62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Рисунок 19" descr="Корабль01.gif">
            <a:hlinkClick r:id="rId14" action="ppaction://hlinksldjump"/>
          </p:cNvPr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76048" y="2492896"/>
            <a:ext cx="828000" cy="654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Рисунок 20" descr="Корабль01.gif">
            <a:hlinkClick r:id="rId15" action="ppaction://hlinksldjump"/>
          </p:cNvPr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76048" y="3098336"/>
            <a:ext cx="828000" cy="654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Рисунок 23" descr="Корабль01.gif">
            <a:hlinkClick r:id="rId16" action="ppaction://hlinksldjump"/>
          </p:cNvPr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484816" y="4390376"/>
            <a:ext cx="828000" cy="654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Рисунок 24" descr="Корабль01.gif">
            <a:hlinkClick r:id="rId17" action="ppaction://hlinksldjump"/>
          </p:cNvPr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484816" y="4995816"/>
            <a:ext cx="828000" cy="654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" name="Рисунок 29" descr="Корабль01.gif">
            <a:hlinkClick r:id="rId18" action="ppaction://hlinksldjump"/>
          </p:cNvPr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52168" y="4365104"/>
            <a:ext cx="831600" cy="652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1" name="Рисунок 30" descr="Корабль01.gif">
            <a:hlinkClick r:id="rId19" action="ppaction://hlinksldjump"/>
          </p:cNvPr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52168" y="4968906"/>
            <a:ext cx="831600" cy="652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" name="Рисунок 32" descr="Корабль01.gif">
            <a:hlinkClick r:id="rId20" action="ppaction://hlinksldjump"/>
          </p:cNvPr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52168" y="5601410"/>
            <a:ext cx="831600" cy="652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" name="Рисунок 33" descr="Корабль01.gif">
            <a:hlinkClick r:id="rId21" action="ppaction://hlinksldjump"/>
          </p:cNvPr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52168" y="6205212"/>
            <a:ext cx="831600" cy="652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" name="Рисунок 35" descr="Корабль01.gif">
            <a:hlinkClick r:id="rId22" action="ppaction://hlinksldjump"/>
          </p:cNvPr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83768" y="1870096"/>
            <a:ext cx="831600" cy="62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" name="Рисунок 36" descr="Корабль01.gif">
            <a:hlinkClick r:id="rId23" action="ppaction://hlinksldjump"/>
          </p:cNvPr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48" y="4365104"/>
            <a:ext cx="831600" cy="62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8" name="Рисунок 37" descr="Корабль01.gif">
            <a:hlinkClick r:id="rId24" action="ppaction://hlinksldjump"/>
          </p:cNvPr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312400" y="3140968"/>
            <a:ext cx="831600" cy="62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9" name="Рисунок 38" descr="Корабль01.gif">
            <a:hlinkClick r:id="rId25" action="ppaction://hlinksldjump"/>
          </p:cNvPr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312400" y="6235200"/>
            <a:ext cx="831600" cy="62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" name="Прямоугольник 60"/>
          <p:cNvSpPr/>
          <p:nvPr/>
        </p:nvSpPr>
        <p:spPr>
          <a:xfrm>
            <a:off x="8280400" y="620713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7451725" y="620713"/>
            <a:ext cx="865188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659563" y="620713"/>
            <a:ext cx="865187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5795963" y="620713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2484438" y="620713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692275" y="620713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27088" y="620713"/>
            <a:ext cx="865187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4932363" y="620713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4140200" y="620713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3348038" y="620713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8280400" y="1268413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795963" y="1268413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4932363" y="1268413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4140200" y="1268413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348038" y="1268413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2484438" y="1268413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1692275" y="1268413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827088" y="1268413"/>
            <a:ext cx="865187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4" name="Прямоугольник 173"/>
          <p:cNvSpPr/>
          <p:nvPr/>
        </p:nvSpPr>
        <p:spPr>
          <a:xfrm>
            <a:off x="7451725" y="1268413"/>
            <a:ext cx="865188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6659563" y="1268413"/>
            <a:ext cx="865187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8280400" y="1916113"/>
            <a:ext cx="863600" cy="649287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7451725" y="1916113"/>
            <a:ext cx="865188" cy="649287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6659563" y="1916113"/>
            <a:ext cx="865187" cy="649287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5795963" y="1916113"/>
            <a:ext cx="863600" cy="649287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4932363" y="1916113"/>
            <a:ext cx="863600" cy="649287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4140200" y="1916113"/>
            <a:ext cx="863600" cy="649287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3348038" y="1916113"/>
            <a:ext cx="863600" cy="649287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827088" y="1916113"/>
            <a:ext cx="865187" cy="649287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2484438" y="1916113"/>
            <a:ext cx="863600" cy="649287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692275" y="1916113"/>
            <a:ext cx="863600" cy="649287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8280400" y="2492375"/>
            <a:ext cx="863600" cy="649288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7451725" y="2492375"/>
            <a:ext cx="865188" cy="649288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6659563" y="2492375"/>
            <a:ext cx="865187" cy="649288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5795963" y="2492375"/>
            <a:ext cx="863600" cy="649288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4932363" y="2492375"/>
            <a:ext cx="863600" cy="649288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827088" y="2492375"/>
            <a:ext cx="865187" cy="649288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484438" y="2492375"/>
            <a:ext cx="863600" cy="649288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1692275" y="2492375"/>
            <a:ext cx="863600" cy="649288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4140200" y="2492375"/>
            <a:ext cx="863600" cy="649288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3348038" y="2492375"/>
            <a:ext cx="863600" cy="649288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5795963" y="3716338"/>
            <a:ext cx="863600" cy="649287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4932363" y="3716338"/>
            <a:ext cx="863600" cy="649287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2484438" y="3716338"/>
            <a:ext cx="863600" cy="649287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1692275" y="3716338"/>
            <a:ext cx="863600" cy="649287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827088" y="3716338"/>
            <a:ext cx="865187" cy="649287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4140200" y="3716338"/>
            <a:ext cx="863600" cy="649287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3348038" y="3716338"/>
            <a:ext cx="863600" cy="649287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8280400" y="3716338"/>
            <a:ext cx="863600" cy="649287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7451725" y="3716338"/>
            <a:ext cx="865188" cy="649287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6659563" y="3716338"/>
            <a:ext cx="865187" cy="649287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8280400" y="4365625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5795963" y="4365625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2484438" y="4365625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827088" y="4365625"/>
            <a:ext cx="865187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80" name="Прямоугольник 179"/>
          <p:cNvSpPr/>
          <p:nvPr/>
        </p:nvSpPr>
        <p:spPr>
          <a:xfrm>
            <a:off x="4932363" y="4365625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4140200" y="4365625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3348038" y="4365625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1692275" y="4365625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89" name="Прямоугольник 188"/>
          <p:cNvSpPr/>
          <p:nvPr/>
        </p:nvSpPr>
        <p:spPr>
          <a:xfrm>
            <a:off x="7451725" y="4365625"/>
            <a:ext cx="865188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6659563" y="4365625"/>
            <a:ext cx="865187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8280400" y="5013325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5795963" y="5013325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4932363" y="5013325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4140200" y="5013325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3348038" y="5013325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2484438" y="5013325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827088" y="5013325"/>
            <a:ext cx="865187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1692275" y="5013325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90" name="Прямоугольник 189"/>
          <p:cNvSpPr/>
          <p:nvPr/>
        </p:nvSpPr>
        <p:spPr>
          <a:xfrm>
            <a:off x="7451725" y="5013325"/>
            <a:ext cx="865188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6659563" y="5013325"/>
            <a:ext cx="865187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8280400" y="5589588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2484438" y="5589588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827088" y="5589588"/>
            <a:ext cx="865187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84" name="Прямоугольник 183"/>
          <p:cNvSpPr/>
          <p:nvPr/>
        </p:nvSpPr>
        <p:spPr>
          <a:xfrm>
            <a:off x="1692275" y="5589588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86" name="Прямоугольник 185"/>
          <p:cNvSpPr/>
          <p:nvPr/>
        </p:nvSpPr>
        <p:spPr>
          <a:xfrm>
            <a:off x="5795963" y="5589588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4932363" y="5589588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88" name="Прямоугольник 187"/>
          <p:cNvSpPr/>
          <p:nvPr/>
        </p:nvSpPr>
        <p:spPr>
          <a:xfrm>
            <a:off x="4140200" y="5589588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3348038" y="5589588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7451725" y="5589588"/>
            <a:ext cx="865188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6659563" y="5589588"/>
            <a:ext cx="865187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8" name="Прямоугольник 167"/>
          <p:cNvSpPr/>
          <p:nvPr/>
        </p:nvSpPr>
        <p:spPr>
          <a:xfrm>
            <a:off x="2484438" y="6210300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827088" y="6210300"/>
            <a:ext cx="865187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8280400" y="6210300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85" name="Прямоугольник 184"/>
          <p:cNvSpPr/>
          <p:nvPr/>
        </p:nvSpPr>
        <p:spPr>
          <a:xfrm>
            <a:off x="1692275" y="6210300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4" name="Прямоугольник 163"/>
          <p:cNvSpPr/>
          <p:nvPr/>
        </p:nvSpPr>
        <p:spPr>
          <a:xfrm>
            <a:off x="5795963" y="6210300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4932363" y="6210300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6" name="Прямоугольник 165"/>
          <p:cNvSpPr/>
          <p:nvPr/>
        </p:nvSpPr>
        <p:spPr>
          <a:xfrm>
            <a:off x="4140200" y="6210300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7" name="Прямоугольник 166"/>
          <p:cNvSpPr/>
          <p:nvPr/>
        </p:nvSpPr>
        <p:spPr>
          <a:xfrm>
            <a:off x="3348038" y="6210300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2" name="Прямоугольник 161"/>
          <p:cNvSpPr/>
          <p:nvPr/>
        </p:nvSpPr>
        <p:spPr>
          <a:xfrm>
            <a:off x="7451725" y="6210300"/>
            <a:ext cx="865188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3" name="Прямоугольник 162"/>
          <p:cNvSpPr/>
          <p:nvPr/>
        </p:nvSpPr>
        <p:spPr>
          <a:xfrm>
            <a:off x="6659563" y="6210300"/>
            <a:ext cx="865187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5795963" y="3141663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4932363" y="3141663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2484438" y="3141663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1692275" y="3141663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827088" y="3141663"/>
            <a:ext cx="865187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8" name="Прямоугольник 177"/>
          <p:cNvSpPr/>
          <p:nvPr/>
        </p:nvSpPr>
        <p:spPr>
          <a:xfrm>
            <a:off x="4140200" y="3141663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3348038" y="3141663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8280400" y="3141663"/>
            <a:ext cx="863600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7451725" y="3141663"/>
            <a:ext cx="865188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6659563" y="3141663"/>
            <a:ext cx="865187" cy="6477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0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4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8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4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1" fill="hold">
                      <p:stCondLst>
                        <p:cond delay="0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446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7" fill="hold">
                      <p:stCondLst>
                        <p:cond delay="0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464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5" fill="hold">
                      <p:stCondLst>
                        <p:cond delay="0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470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1" fill="hold">
                      <p:stCondLst>
                        <p:cond delay="0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476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7" fill="hold">
                      <p:stCondLst>
                        <p:cond delay="0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88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9" fill="hold">
                      <p:stCondLst>
                        <p:cond delay="0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494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5" fill="hold">
                      <p:stCondLst>
                        <p:cond delay="0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500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1" fill="hold">
                      <p:stCondLst>
                        <p:cond delay="0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506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7" fill="hold">
                      <p:stCondLst>
                        <p:cond delay="0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51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9" fill="hold">
                      <p:stCondLst>
                        <p:cond delay="0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52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5" fill="hold">
                      <p:stCondLst>
                        <p:cond delay="0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530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1" fill="hold">
                      <p:stCondLst>
                        <p:cond delay="0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536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7" fill="hold">
                      <p:stCondLst>
                        <p:cond delay="0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548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9" fill="hold">
                      <p:stCondLst>
                        <p:cond delay="0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554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5" fill="hold">
                      <p:stCondLst>
                        <p:cond delay="0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560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1" fill="hold">
                      <p:stCondLst>
                        <p:cond delay="0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566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7" fill="hold">
                      <p:stCondLst>
                        <p:cond delay="0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57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3" fill="hold">
                      <p:stCondLst>
                        <p:cond delay="0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57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9" fill="hold">
                      <p:stCondLst>
                        <p:cond delay="0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584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5" fill="hold">
                      <p:stCondLst>
                        <p:cond delay="0"/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590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1" fill="hold">
                      <p:stCondLst>
                        <p:cond delay="0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59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7" fill="hold">
                      <p:stCondLst>
                        <p:cond delay="0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  <p:bldP spid="64" grpId="0" animBg="1"/>
      <p:bldP spid="68" grpId="0" animBg="1"/>
      <p:bldP spid="69" grpId="0" animBg="1"/>
      <p:bldP spid="70" grpId="0" animBg="1"/>
      <p:bldP spid="171" grpId="0" animBg="1"/>
      <p:bldP spid="172" grpId="0" animBg="1"/>
      <p:bldP spid="173" grpId="0" animBg="1"/>
      <p:bldP spid="73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174" grpId="0" animBg="1"/>
      <p:bldP spid="175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3" grpId="0" animBg="1"/>
      <p:bldP spid="176" grpId="0" animBg="1"/>
      <p:bldP spid="92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4" grpId="0" animBg="1"/>
      <p:bldP spid="102" grpId="0" animBg="1"/>
      <p:bldP spid="103" grpId="0" animBg="1"/>
      <p:bldP spid="177" grpId="0" animBg="1"/>
      <p:bldP spid="101" grpId="0" animBg="1"/>
      <p:bldP spid="120" grpId="0" animBg="1"/>
      <p:bldP spid="121" grpId="0" animBg="1"/>
      <p:bldP spid="124" grpId="0" animBg="1"/>
      <p:bldP spid="125" grpId="0" animBg="1"/>
      <p:bldP spid="126" grpId="0" animBg="1"/>
      <p:bldP spid="122" grpId="0" animBg="1"/>
      <p:bldP spid="123" grpId="0" animBg="1"/>
      <p:bldP spid="117" grpId="0" animBg="1"/>
      <p:bldP spid="118" grpId="0" animBg="1"/>
      <p:bldP spid="119" grpId="0" animBg="1"/>
      <p:bldP spid="128" grpId="0" animBg="1"/>
      <p:bldP spid="131" grpId="0" animBg="1"/>
      <p:bldP spid="135" grpId="0" animBg="1"/>
      <p:bldP spid="137" grpId="0" animBg="1"/>
      <p:bldP spid="180" grpId="0" animBg="1"/>
      <p:bldP spid="133" grpId="0" animBg="1"/>
      <p:bldP spid="134" grpId="0" animBg="1"/>
      <p:bldP spid="182" grpId="0" animBg="1"/>
      <p:bldP spid="189" grpId="0" animBg="1"/>
      <p:bldP spid="139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8" grpId="0" animBg="1"/>
      <p:bldP spid="183" grpId="0" animBg="1"/>
      <p:bldP spid="190" grpId="0" animBg="1"/>
      <p:bldP spid="141" grpId="0" animBg="1"/>
      <p:bldP spid="150" grpId="0" animBg="1"/>
      <p:bldP spid="157" grpId="0" animBg="1"/>
      <p:bldP spid="159" grpId="0" animBg="1"/>
      <p:bldP spid="184" grpId="0" animBg="1"/>
      <p:bldP spid="186" grpId="0" animBg="1"/>
      <p:bldP spid="187" grpId="0" animBg="1"/>
      <p:bldP spid="188" grpId="0" animBg="1"/>
      <p:bldP spid="156" grpId="0" animBg="1"/>
      <p:bldP spid="151" grpId="0" animBg="1"/>
      <p:bldP spid="152" grpId="0" animBg="1"/>
      <p:bldP spid="168" grpId="0" animBg="1"/>
      <p:bldP spid="170" grpId="0" animBg="1"/>
      <p:bldP spid="181" grpId="0" animBg="1"/>
      <p:bldP spid="185" grpId="0" animBg="1"/>
      <p:bldP spid="164" grpId="0" animBg="1"/>
      <p:bldP spid="165" grpId="0" animBg="1"/>
      <p:bldP spid="166" grpId="0" animBg="1"/>
      <p:bldP spid="167" grpId="0" animBg="1"/>
      <p:bldP spid="162" grpId="0" animBg="1"/>
      <p:bldP spid="163" grpId="0" animBg="1"/>
      <p:bldP spid="109" grpId="0" animBg="1"/>
      <p:bldP spid="110" grpId="0" animBg="1"/>
      <p:bldP spid="113" grpId="0" animBg="1"/>
      <p:bldP spid="114" grpId="0" animBg="1"/>
      <p:bldP spid="115" grpId="0" animBg="1"/>
      <p:bldP spid="178" grpId="0" animBg="1"/>
      <p:bldP spid="112" grpId="0" animBg="1"/>
      <p:bldP spid="179" grpId="0" animBg="1"/>
      <p:bldP spid="107" grpId="0" animBg="1"/>
      <p:bldP spid="1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10 баллов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0113" y="1871663"/>
            <a:ext cx="7578725" cy="1524000"/>
          </a:xfrm>
        </p:spPr>
        <p:txBody>
          <a:bodyPr/>
          <a:lstStyle/>
          <a:p>
            <a:pPr marL="0" indent="354013" algn="ctr" eaLnBrk="1" hangingPunct="1">
              <a:buFont typeface="Wingdings 2" pitchFamily="18" charset="2"/>
              <a:buNone/>
            </a:pPr>
            <a:r>
              <a:rPr lang="ru-RU" sz="2800" smtClean="0"/>
              <a:t>Уберите 2 спички так, что бы осталось 4 квадрата со стороной  в одну спичку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blackWhite">
          <a:xfrm>
            <a:off x="1042988" y="4300538"/>
            <a:ext cx="2089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284C6A"/>
                </a:solidFill>
                <a:latin typeface="Verdana" pitchFamily="34" charset="0"/>
              </a:rPr>
              <a:t>Ответ:</a:t>
            </a:r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1050" y="4030663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0200" y="4030663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233738"/>
            <a:ext cx="50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1050" y="3176588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7975" y="3227388"/>
            <a:ext cx="50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081463"/>
            <a:ext cx="50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916488"/>
            <a:ext cx="50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7975" y="4081463"/>
            <a:ext cx="50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4916488"/>
            <a:ext cx="50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3950" y="4071938"/>
            <a:ext cx="50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3950" y="4891088"/>
            <a:ext cx="50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0100" y="4891088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3113" y="5711825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9250" y="5711825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9250" y="4876800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7450" y="4891088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4750" y="5710238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7075" y="4927600"/>
            <a:ext cx="50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Улыбающееся лицо 26">
            <a:hlinkClick r:id="rId4" action="ppaction://hlinksldjump" highlightClick="1"/>
          </p:cNvPr>
          <p:cNvSpPr/>
          <p:nvPr/>
        </p:nvSpPr>
        <p:spPr>
          <a:xfrm>
            <a:off x="8243888" y="6021388"/>
            <a:ext cx="900112" cy="836612"/>
          </a:xfrm>
          <a:prstGeom prst="smileyFac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20 баллов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188" y="1989138"/>
            <a:ext cx="8281987" cy="1524000"/>
          </a:xfrm>
        </p:spPr>
        <p:txBody>
          <a:bodyPr/>
          <a:lstStyle/>
          <a:p>
            <a:pPr marL="0" indent="354013" algn="ctr" eaLnBrk="1" hangingPunct="1">
              <a:buFont typeface="Wingdings 2" pitchFamily="18" charset="2"/>
              <a:buNone/>
            </a:pPr>
            <a:r>
              <a:rPr lang="ru-RU" sz="2800" smtClean="0"/>
              <a:t>Переложите одну спичку так, чтобы из этого верного равенства получилось еще одно верное равенство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blackWhite">
          <a:xfrm>
            <a:off x="279400" y="3868738"/>
            <a:ext cx="2089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284C6A"/>
                </a:solidFill>
                <a:latin typeface="Verdana" pitchFamily="34" charset="0"/>
              </a:rPr>
              <a:t>Ответ:</a:t>
            </a:r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8600" y="3822700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3150" y="3822700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02300" y="4740275"/>
            <a:ext cx="50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3650" y="4681538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4463" y="3868738"/>
            <a:ext cx="50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9388" y="3873500"/>
            <a:ext cx="50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17750" y="4719638"/>
            <a:ext cx="50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17750" y="3873500"/>
            <a:ext cx="50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7750" y="4706938"/>
            <a:ext cx="50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6800" y="3862388"/>
            <a:ext cx="50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6900" y="4681538"/>
            <a:ext cx="50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8600" y="4681538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8600" y="5503863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3788" y="5503863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2200" y="4668838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1063" y="4557713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1063" y="4826000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6400" y="4681538"/>
            <a:ext cx="50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6750" y="5524500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02300" y="4684713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0550" y="3817938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2163" y="4300538"/>
            <a:ext cx="50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4645025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6400" y="3851275"/>
            <a:ext cx="50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489614">
            <a:off x="7413625" y="4100513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Улыбающееся лицо 35">
            <a:hlinkClick r:id="rId4" action="ppaction://hlinksldjump" highlightClick="1"/>
          </p:cNvPr>
          <p:cNvSpPr/>
          <p:nvPr/>
        </p:nvSpPr>
        <p:spPr>
          <a:xfrm>
            <a:off x="8243888" y="6021388"/>
            <a:ext cx="900112" cy="836612"/>
          </a:xfrm>
          <a:prstGeom prst="smileyFac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4.81481E-6 L -0.23368 -0.0046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19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368 -0.00462 L 0.00243 -0.0046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56069E-6 L -0.29965 -0.0608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30 баллов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2133600"/>
            <a:ext cx="8435975" cy="1438275"/>
          </a:xfrm>
        </p:spPr>
        <p:txBody>
          <a:bodyPr>
            <a:normAutofit/>
          </a:bodyPr>
          <a:lstStyle/>
          <a:p>
            <a:pPr marL="0" indent="354013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/>
              <a:t>Переложите 3 спички, чтобы стрела поменяла своё направление на противоположное</a:t>
            </a:r>
            <a:r>
              <a:rPr lang="ru-RU" sz="2800" dirty="0" smtClean="0"/>
              <a:t>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4562475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00000">
            <a:off x="3030538" y="4895850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700000">
            <a:off x="3030538" y="4230688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700000">
            <a:off x="3849688" y="4252913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00000">
            <a:off x="3849688" y="4864100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>
            <a:spLocks noChangeArrowheads="1"/>
          </p:cNvSpPr>
          <p:nvPr/>
        </p:nvSpPr>
        <p:spPr bwMode="blackWhite">
          <a:xfrm>
            <a:off x="733425" y="4265613"/>
            <a:ext cx="20875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284C6A"/>
                </a:solidFill>
                <a:latin typeface="Verdana" pitchFamily="34" charset="0"/>
              </a:rPr>
              <a:t>Ответ:</a:t>
            </a:r>
          </a:p>
        </p:txBody>
      </p:sp>
      <p:sp>
        <p:nvSpPr>
          <p:cNvPr id="14" name="Улыбающееся лицо 13">
            <a:hlinkClick r:id="rId3" action="ppaction://hlinksldjump" highlightClick="1"/>
          </p:cNvPr>
          <p:cNvSpPr/>
          <p:nvPr/>
        </p:nvSpPr>
        <p:spPr>
          <a:xfrm>
            <a:off x="8243888" y="6021388"/>
            <a:ext cx="900112" cy="836612"/>
          </a:xfrm>
          <a:prstGeom prst="smileyFac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-2.22222E-6 -0.04398 C -2.22222E-6 -0.06388 0.01719 -0.08796 0.03125 -0.08796 L 0.06268 -0.08796 " pathEditMode="relative" rAng="0" ptsTypes="FfFF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5" y="-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0.08663 -0.1738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0" y="-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0.08958 -0.1784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79" y="-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40 баллов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2205038"/>
            <a:ext cx="8475662" cy="1379537"/>
          </a:xfrm>
        </p:spPr>
        <p:txBody>
          <a:bodyPr>
            <a:normAutofit/>
          </a:bodyPr>
          <a:lstStyle/>
          <a:p>
            <a:pPr marL="0" indent="360363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/>
              <a:t>Из спичек построен </a:t>
            </a:r>
            <a:r>
              <a:rPr lang="ru-RU" sz="2800" dirty="0" smtClean="0"/>
              <a:t>дом. Переложите 2 </a:t>
            </a:r>
            <a:r>
              <a:rPr lang="ru-RU" sz="2800" dirty="0"/>
              <a:t>спички так, чтобы дом повернулся другой </a:t>
            </a:r>
            <a:r>
              <a:rPr lang="ru-RU" sz="2800" dirty="0" smtClean="0"/>
              <a:t>стороной</a:t>
            </a:r>
            <a:endParaRPr lang="ru-RU" sz="2800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4619625"/>
            <a:ext cx="50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36950" y="5448300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8750" y="3871913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200000">
            <a:off x="3333750" y="4240213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3663" y="4625975"/>
            <a:ext cx="50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0550" y="5448300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600000">
            <a:off x="4583113" y="4233863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3300" y="4619625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5463" y="4654550"/>
            <a:ext cx="50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200000">
            <a:off x="4176713" y="4268788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600000">
            <a:off x="3741738" y="4240213"/>
            <a:ext cx="81915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blackWhite">
          <a:xfrm>
            <a:off x="733425" y="4265613"/>
            <a:ext cx="20875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284C6A"/>
                </a:solidFill>
                <a:latin typeface="Verdana" pitchFamily="34" charset="0"/>
              </a:rPr>
              <a:t>Ответ:</a:t>
            </a:r>
          </a:p>
        </p:txBody>
      </p:sp>
      <p:sp>
        <p:nvSpPr>
          <p:cNvPr id="24" name="Улыбающееся лицо 23">
            <a:hlinkClick r:id="rId4" action="ppaction://hlinksldjump" highlightClick="1"/>
          </p:cNvPr>
          <p:cNvSpPr/>
          <p:nvPr/>
        </p:nvSpPr>
        <p:spPr>
          <a:xfrm>
            <a:off x="8243888" y="6021388"/>
            <a:ext cx="900112" cy="836612"/>
          </a:xfrm>
          <a:prstGeom prst="smileyFac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L 0.09132 0.0011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66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50 баллов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2349500"/>
            <a:ext cx="8507413" cy="874713"/>
          </a:xfrm>
        </p:spPr>
        <p:txBody>
          <a:bodyPr/>
          <a:lstStyle/>
          <a:p>
            <a:pPr marL="0" indent="360363" algn="just" eaLnBrk="1" hangingPunct="1">
              <a:buFont typeface="Wingdings 2" pitchFamily="18" charset="2"/>
              <a:buNone/>
            </a:pPr>
            <a:r>
              <a:rPr lang="ru-RU" sz="2800" smtClean="0"/>
              <a:t>Можно ли изобразить сухую траву 14 спичками?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blackWhite">
          <a:xfrm>
            <a:off x="733425" y="4265613"/>
            <a:ext cx="20875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284C6A"/>
                </a:solidFill>
                <a:latin typeface="Verdana" pitchFamily="34" charset="0"/>
              </a:rPr>
              <a:t>Ответ: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3124200" y="4076700"/>
            <a:ext cx="4405313" cy="922338"/>
            <a:chOff x="3124747" y="4077072"/>
            <a:chExt cx="4405434" cy="921633"/>
          </a:xfrm>
        </p:grpSpPr>
        <p:pic>
          <p:nvPicPr>
            <p:cNvPr id="1229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5400000">
              <a:off x="3931723" y="4523114"/>
              <a:ext cx="819149" cy="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50146" y="4077072"/>
              <a:ext cx="819149" cy="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66698" y="4105969"/>
              <a:ext cx="819149" cy="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5400000">
              <a:off x="2740572" y="4504216"/>
              <a:ext cx="819149" cy="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5400000">
              <a:off x="5101711" y="4504215"/>
              <a:ext cx="819149" cy="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58654" y="4947905"/>
              <a:ext cx="819149" cy="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5400000">
              <a:off x="7095206" y="4523460"/>
              <a:ext cx="819149" cy="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70943" y="4498061"/>
              <a:ext cx="819149" cy="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70943" y="4947905"/>
              <a:ext cx="819149" cy="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5400000">
              <a:off x="5930462" y="4531840"/>
              <a:ext cx="819149" cy="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494641" y="4478815"/>
              <a:ext cx="819149" cy="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685632" y="4077072"/>
              <a:ext cx="819149" cy="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5400000">
              <a:off x="6276058" y="4504216"/>
              <a:ext cx="819149" cy="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694140" y="4947905"/>
              <a:ext cx="819149" cy="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6" name="Улыбающееся лицо 25">
            <a:hlinkClick r:id="rId3" action="ppaction://hlinksldjump" highlightClick="1"/>
          </p:cNvPr>
          <p:cNvSpPr/>
          <p:nvPr/>
        </p:nvSpPr>
        <p:spPr>
          <a:xfrm>
            <a:off x="8243888" y="6021388"/>
            <a:ext cx="900112" cy="836612"/>
          </a:xfrm>
          <a:prstGeom prst="smileyFac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C00000"/>
                </a:solidFill>
              </a:rPr>
              <a:t>10 баллов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935163"/>
            <a:ext cx="8507288" cy="2933997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663300"/>
                </a:solidFill>
              </a:rPr>
              <a:t>В классе было 24 человека. Когда ученики писали контрольную работу, то они по мере завершения клали тетради в стопку одна на другую. Петя сдал тетрадь </a:t>
            </a:r>
            <a:r>
              <a:rPr lang="ru-RU" b="1" dirty="0" smtClean="0">
                <a:solidFill>
                  <a:srgbClr val="663300"/>
                </a:solidFill>
              </a:rPr>
              <a:t>пятым</a:t>
            </a:r>
            <a:r>
              <a:rPr lang="ru-RU" dirty="0" smtClean="0">
                <a:solidFill>
                  <a:srgbClr val="663300"/>
                </a:solidFill>
              </a:rPr>
              <a:t> по счёту.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663300"/>
                </a:solidFill>
              </a:rPr>
              <a:t>Каким по счёту его тетрадь проверят, если считать, что учитель проверяет тетрадь сверху стопки и строго по порядку?</a:t>
            </a:r>
            <a:endParaRPr lang="ru-RU" b="1" dirty="0">
              <a:solidFill>
                <a:srgbClr val="663300"/>
              </a:solidFill>
            </a:endParaRPr>
          </a:p>
        </p:txBody>
      </p:sp>
      <p:sp>
        <p:nvSpPr>
          <p:cNvPr id="8" name="Улыбающееся лицо 7">
            <a:hlinkClick r:id="rId2" action="ppaction://hlinksldjump" highlightClick="1"/>
          </p:cNvPr>
          <p:cNvSpPr/>
          <p:nvPr/>
        </p:nvSpPr>
        <p:spPr>
          <a:xfrm>
            <a:off x="8243888" y="6021388"/>
            <a:ext cx="900112" cy="836612"/>
          </a:xfrm>
          <a:prstGeom prst="smileyFac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83568" y="4941168"/>
            <a:ext cx="78488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Segoe Print" pitchFamily="2" charset="0"/>
                <a:cs typeface="Shruti" pitchFamily="34" charset="0"/>
              </a:rPr>
              <a:t>Ответ: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Segoe Print" pitchFamily="2" charset="0"/>
                <a:cs typeface="Shruti" pitchFamily="34" charset="0"/>
              </a:rPr>
              <a:t>Подвох в том, что учитель тоже человек. Т.е. в классе было 23 ученика, и после Пети работу сдали 18 человек (23-5). Таким образом, Петину тетрадь проверят 19-ой.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525</TotalTime>
  <Words>722</Words>
  <Application>Microsoft Office PowerPoint</Application>
  <PresentationFormat>Экран (4:3)</PresentationFormat>
  <Paragraphs>117</Paragraphs>
  <Slides>24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NewsPrint</vt:lpstr>
      <vt:lpstr>Математическая игра «МОРСКОЙ БОЙ»        Автор Пелипенко Н.Н. учитель математики МБОУ СОШ № 5</vt:lpstr>
      <vt:lpstr> Вопрос отборочного тура.</vt:lpstr>
      <vt:lpstr>Презентация PowerPoint</vt:lpstr>
      <vt:lpstr>10 баллов</vt:lpstr>
      <vt:lpstr>20 баллов</vt:lpstr>
      <vt:lpstr>30 баллов</vt:lpstr>
      <vt:lpstr>40 баллов</vt:lpstr>
      <vt:lpstr>50 баллов</vt:lpstr>
      <vt:lpstr>10 баллов</vt:lpstr>
      <vt:lpstr>20 баллов</vt:lpstr>
      <vt:lpstr>30 баллов</vt:lpstr>
      <vt:lpstr>40 баллов</vt:lpstr>
      <vt:lpstr>Презентация PowerPoint</vt:lpstr>
      <vt:lpstr>20 баллов</vt:lpstr>
      <vt:lpstr>30 баллов</vt:lpstr>
      <vt:lpstr>40 баллов</vt:lpstr>
      <vt:lpstr>10 баллов</vt:lpstr>
      <vt:lpstr>Презентация PowerPoint</vt:lpstr>
      <vt:lpstr>Презентация PowerPoint</vt:lpstr>
      <vt:lpstr>Презентация PowerPoint</vt:lpstr>
      <vt:lpstr>Презентация PowerPoint</vt:lpstr>
      <vt:lpstr>10 баллов</vt:lpstr>
      <vt:lpstr>20 баллов</vt:lpstr>
      <vt:lpstr>Презентация PowerPoint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Поставничий Юрий</dc:creator>
  <cp:lastModifiedBy>К</cp:lastModifiedBy>
  <cp:revision>57</cp:revision>
  <dcterms:created xsi:type="dcterms:W3CDTF">2013-12-01T13:13:59Z</dcterms:created>
  <dcterms:modified xsi:type="dcterms:W3CDTF">2015-11-07T12:43:49Z</dcterms:modified>
</cp:coreProperties>
</file>