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9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  <a:srgbClr val="99FF99"/>
    <a:srgbClr val="00FFCC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062664" cy="1800200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Имя </a:t>
            </a:r>
            <a:r>
              <a:rPr lang="ru-RU" sz="8000" b="1" dirty="0" smtClean="0"/>
              <a:t>существительное</a:t>
            </a:r>
            <a:br>
              <a:rPr lang="ru-RU" sz="8000" b="1" dirty="0" smtClean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                      </a:t>
            </a:r>
            <a:r>
              <a:rPr lang="ru-RU" sz="1600" b="1" dirty="0" smtClean="0"/>
              <a:t>учитель  ГБОУ школы 432</a:t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                             Чернова Ольга </a:t>
            </a:r>
            <a:r>
              <a:rPr lang="ru-RU" sz="1600" b="1" dirty="0" err="1" smtClean="0"/>
              <a:t>Виктторовна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Невский проспект</a:t>
            </a:r>
            <a:endParaRPr lang="ru-RU" dirty="0"/>
          </a:p>
        </p:txBody>
      </p:sp>
      <p:pic>
        <p:nvPicPr>
          <p:cNvPr id="3074" name="Picture 2" descr="C:\Users\оля\Downloads\541dcb09f1d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Нева</a:t>
            </a:r>
            <a:endParaRPr lang="ru-RU" dirty="0"/>
          </a:p>
        </p:txBody>
      </p:sp>
      <p:pic>
        <p:nvPicPr>
          <p:cNvPr id="4098" name="Picture 2" descr="C:\Users\оля\Downloads\neva-ri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7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  <p:pic>
        <p:nvPicPr>
          <p:cNvPr id="6146" name="Picture 2" descr="C:\Users\оля\Downloads\sankt-peterburg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98514"/>
            <a:ext cx="8352928" cy="508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архитектор Растрелли</a:t>
            </a:r>
            <a:endParaRPr lang="ru-RU" dirty="0"/>
          </a:p>
        </p:txBody>
      </p:sp>
      <p:pic>
        <p:nvPicPr>
          <p:cNvPr id="7171" name="Picture 3" descr="C:\Users\оля\Downloads\i (4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 Пётр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оля\Downloads\57241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5122" name="Picture 2" descr="C:\Users\оля\Downloads\mosty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8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Проверь себя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Наш город носит гордое имя </a:t>
            </a:r>
            <a:r>
              <a:rPr lang="ru-RU" dirty="0" smtClean="0">
                <a:solidFill>
                  <a:srgbClr val="FF0000"/>
                </a:solidFill>
              </a:rPr>
              <a:t>Санкт-Петербург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Его основал царь </a:t>
            </a:r>
            <a:r>
              <a:rPr lang="ru-RU" dirty="0" smtClean="0">
                <a:solidFill>
                  <a:srgbClr val="FF0000"/>
                </a:solidFill>
              </a:rPr>
              <a:t>Пётр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ru-RU" dirty="0" smtClean="0"/>
              <a:t>Плавно течет в гранитных берегах река </a:t>
            </a:r>
            <a:r>
              <a:rPr lang="ru-RU" dirty="0" smtClean="0">
                <a:solidFill>
                  <a:srgbClr val="FF0000"/>
                </a:solidFill>
              </a:rPr>
              <a:t>Нева.</a:t>
            </a:r>
          </a:p>
          <a:p>
            <a:pPr>
              <a:buNone/>
            </a:pPr>
            <a:r>
              <a:rPr lang="ru-RU" dirty="0" smtClean="0"/>
              <a:t>В любое время года красива </a:t>
            </a:r>
            <a:r>
              <a:rPr lang="ru-RU" dirty="0" smtClean="0">
                <a:solidFill>
                  <a:srgbClr val="FF0000"/>
                </a:solidFill>
              </a:rPr>
              <a:t>Дворцовая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площадь.</a:t>
            </a:r>
          </a:p>
          <a:p>
            <a:pPr>
              <a:buNone/>
            </a:pPr>
            <a:r>
              <a:rPr lang="ru-RU" dirty="0" smtClean="0"/>
              <a:t>Главная улица нашего города носит название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Невский</a:t>
            </a:r>
            <a:r>
              <a:rPr lang="ru-RU" dirty="0" smtClean="0"/>
              <a:t> проспект.</a:t>
            </a:r>
          </a:p>
          <a:p>
            <a:pPr>
              <a:buNone/>
            </a:pPr>
            <a:r>
              <a:rPr lang="ru-RU" dirty="0" smtClean="0"/>
              <a:t>Много прекрасных зданий построил </a:t>
            </a:r>
          </a:p>
          <a:p>
            <a:pPr>
              <a:buNone/>
            </a:pPr>
            <a:r>
              <a:rPr lang="ru-RU" dirty="0" smtClean="0"/>
              <a:t>архитектор </a:t>
            </a:r>
            <a:r>
              <a:rPr lang="ru-RU" dirty="0" smtClean="0">
                <a:solidFill>
                  <a:srgbClr val="FF0000"/>
                </a:solidFill>
              </a:rPr>
              <a:t>Растрелли.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я\Downloads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"/>
            <a:ext cx="5616624" cy="675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Роль существительного  в предложении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главный член                 второстепенный член предложения                   </a:t>
            </a:r>
            <a:r>
              <a:rPr lang="ru-RU" b="1" dirty="0" err="1" smtClean="0"/>
              <a:t>предложения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( чаще подлежащее)          ( дополнение,</a:t>
            </a:r>
          </a:p>
          <a:p>
            <a:pPr>
              <a:buNone/>
            </a:pPr>
            <a:r>
              <a:rPr lang="ru-RU" dirty="0" smtClean="0"/>
              <a:t>                                                обстоятельство 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1628800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1700808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Подведение итогов</a:t>
            </a:r>
            <a:endParaRPr lang="ru-RU" sz="3600" i="1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Дополните предложения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Имя существительное – это………………..  .</a:t>
            </a:r>
          </a:p>
          <a:p>
            <a:pPr>
              <a:buNone/>
            </a:pPr>
            <a:r>
              <a:rPr lang="ru-RU" dirty="0" smtClean="0"/>
              <a:t>Оно отвечает на вопросы……………………..   .</a:t>
            </a:r>
          </a:p>
          <a:p>
            <a:pPr>
              <a:buNone/>
            </a:pPr>
            <a:r>
              <a:rPr lang="ru-RU" dirty="0" smtClean="0"/>
              <a:t>Имя существительное бывает ……...и………,</a:t>
            </a:r>
          </a:p>
          <a:p>
            <a:pPr>
              <a:buNone/>
            </a:pPr>
            <a:r>
              <a:rPr lang="ru-RU" dirty="0" smtClean="0"/>
              <a:t>………. и…………… .</a:t>
            </a:r>
          </a:p>
          <a:p>
            <a:pPr>
              <a:buNone/>
            </a:pPr>
            <a:r>
              <a:rPr lang="ru-RU" dirty="0" smtClean="0"/>
              <a:t>В предложении является ………. и………..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sz="6000" dirty="0" smtClean="0"/>
              <a:t>  </a:t>
            </a:r>
            <a:r>
              <a:rPr lang="ru-RU" sz="6000" b="1" dirty="0" smtClean="0"/>
              <a:t>Имя существительное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                           обозначает </a:t>
            </a:r>
          </a:p>
          <a:p>
            <a:pPr>
              <a:buNone/>
            </a:pPr>
            <a:r>
              <a:rPr lang="ru-RU" sz="5400" dirty="0" smtClean="0"/>
              <a:t>                  предмет</a:t>
            </a:r>
          </a:p>
          <a:p>
            <a:pPr>
              <a:buNone/>
            </a:pPr>
            <a:r>
              <a:rPr lang="ru-RU" dirty="0" smtClean="0"/>
              <a:t>                        отвечает на вопросы</a:t>
            </a:r>
            <a:endParaRPr lang="ru-RU" sz="1000" dirty="0" smtClean="0"/>
          </a:p>
          <a:p>
            <a:pPr>
              <a:buNone/>
            </a:pPr>
            <a:endParaRPr lang="ru-RU" sz="900" b="1" dirty="0" smtClean="0"/>
          </a:p>
          <a:p>
            <a:pPr>
              <a:buNone/>
            </a:pPr>
            <a:r>
              <a:rPr lang="ru-RU" sz="4800" b="1" dirty="0" smtClean="0"/>
              <a:t>                   КТО? ЧТО?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Домашнее задание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стр. 69 упр. 1</a:t>
            </a:r>
          </a:p>
          <a:p>
            <a:pPr algn="ctr">
              <a:buNone/>
            </a:pPr>
            <a:r>
              <a:rPr lang="ru-RU" sz="4800" dirty="0" smtClean="0"/>
              <a:t>    или</a:t>
            </a:r>
          </a:p>
          <a:p>
            <a:pPr algn="ctr">
              <a:buNone/>
            </a:pPr>
            <a:r>
              <a:rPr lang="ru-RU" sz="4800" dirty="0" smtClean="0"/>
              <a:t> стр. 73 упр. 4</a:t>
            </a:r>
            <a:endParaRPr lang="ru-RU" sz="4800" dirty="0"/>
          </a:p>
        </p:txBody>
      </p:sp>
      <p:pic>
        <p:nvPicPr>
          <p:cNvPr id="10243" name="Picture 3" descr="C:\Users\оля\Downloads\img222011429256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3744416" cy="2496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5400" dirty="0" smtClean="0"/>
              <a:t>Спасибо за урок!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     </a:t>
            </a:r>
            <a:r>
              <a:rPr lang="ru-RU" sz="4400" b="1" u="sng" dirty="0" smtClean="0"/>
              <a:t>Имя  существительное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Одушевленное</a:t>
            </a:r>
            <a:r>
              <a:rPr lang="ru-RU" dirty="0" smtClean="0"/>
              <a:t>      </a:t>
            </a:r>
            <a:r>
              <a:rPr lang="ru-RU" sz="4000" b="1" dirty="0" smtClean="0"/>
              <a:t>Неодушевленное</a:t>
            </a:r>
          </a:p>
          <a:p>
            <a:pPr algn="ctr">
              <a:buNone/>
            </a:pPr>
            <a:r>
              <a:rPr lang="ru-RU" sz="4800" dirty="0" smtClean="0"/>
              <a:t>Кто?</a:t>
            </a:r>
            <a:r>
              <a:rPr lang="ru-RU" sz="3600" dirty="0" smtClean="0"/>
              <a:t>                                </a:t>
            </a:r>
            <a:r>
              <a:rPr lang="ru-RU" sz="4800" dirty="0" smtClean="0"/>
              <a:t>Что?</a:t>
            </a:r>
          </a:p>
          <a:p>
            <a:pPr algn="ctr">
              <a:buNone/>
            </a:pPr>
            <a:endParaRPr lang="ru-RU" dirty="0" smtClean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4048" y="1700808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771800" y="1700808"/>
            <a:ext cx="64807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075240" cy="418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14800"/>
              </a:tblGrid>
              <a:tr h="684076"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Петр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en-US" sz="4000" baseline="0" dirty="0" smtClean="0"/>
                        <a:t>I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скульптура</a:t>
                      </a:r>
                      <a:endParaRPr lang="ru-RU" sz="40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чайка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площадь</a:t>
                      </a:r>
                      <a:endParaRPr lang="ru-RU" sz="40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белка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дворец</a:t>
                      </a:r>
                      <a:endParaRPr lang="ru-RU" sz="40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художник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парк</a:t>
                      </a:r>
                      <a:endParaRPr lang="ru-RU" sz="40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   дети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музей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04663"/>
          <a:ext cx="8075240" cy="605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14800"/>
              </a:tblGrid>
              <a:tr h="172668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Одушевленные</a:t>
                      </a:r>
                    </a:p>
                    <a:p>
                      <a:pPr algn="ctr"/>
                      <a:r>
                        <a:rPr lang="ru-RU" sz="3600" dirty="0" smtClean="0"/>
                        <a:t>Кто?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Неодушевленные</a:t>
                      </a:r>
                    </a:p>
                    <a:p>
                      <a:r>
                        <a:rPr lang="ru-RU" sz="3600" dirty="0" smtClean="0"/>
                        <a:t>Что?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</a:tr>
              <a:tr h="86439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Петр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en-US" sz="4000" baseline="0" dirty="0" smtClean="0"/>
                        <a:t>I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скульптура</a:t>
                      </a:r>
                      <a:endParaRPr lang="ru-RU" sz="4000" dirty="0"/>
                    </a:p>
                  </a:txBody>
                  <a:tcPr/>
                </a:tc>
              </a:tr>
              <a:tr h="86439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чайка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площадь</a:t>
                      </a:r>
                      <a:endParaRPr lang="ru-RU" sz="4000" dirty="0"/>
                    </a:p>
                  </a:txBody>
                  <a:tcPr/>
                </a:tc>
              </a:tr>
              <a:tr h="86439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белка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дворец</a:t>
                      </a:r>
                      <a:endParaRPr lang="ru-RU" sz="4000" dirty="0"/>
                    </a:p>
                  </a:txBody>
                  <a:tcPr/>
                </a:tc>
              </a:tr>
              <a:tr h="86439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художник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парк</a:t>
                      </a:r>
                      <a:endParaRPr lang="ru-RU" sz="4000" dirty="0"/>
                    </a:p>
                  </a:txBody>
                  <a:tcPr/>
                </a:tc>
              </a:tr>
              <a:tr h="86439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   дети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музей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родной город  Санкт-Петербург</a:t>
            </a:r>
            <a:endParaRPr lang="ru-RU" dirty="0"/>
          </a:p>
        </p:txBody>
      </p:sp>
      <p:pic>
        <p:nvPicPr>
          <p:cNvPr id="1026" name="Picture 2" descr="C:\Users\оля\Download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4930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Сравните предложения</a:t>
            </a:r>
            <a:endParaRPr lang="ru-RU" sz="32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smtClean="0"/>
              <a:t>Наш город- родина великих композиторов и художников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   Я горжусь тобой , моя  Родина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/>
              <a:t>    </a:t>
            </a:r>
            <a:r>
              <a:rPr lang="ru-RU" sz="4400" b="1" u="sng" dirty="0" smtClean="0"/>
              <a:t>Имя  существительное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собственное                нарицательное</a:t>
            </a:r>
          </a:p>
          <a:p>
            <a:pPr>
              <a:buNone/>
            </a:pPr>
            <a:r>
              <a:rPr lang="ru-RU" dirty="0" smtClean="0"/>
              <a:t>  ( имена, фамилии,                ( все остальные</a:t>
            </a:r>
          </a:p>
          <a:p>
            <a:pPr>
              <a:buNone/>
            </a:pPr>
            <a:r>
              <a:rPr lang="ru-RU" dirty="0" smtClean="0"/>
              <a:t>   отчества, клички                        имена </a:t>
            </a:r>
          </a:p>
          <a:p>
            <a:pPr>
              <a:buNone/>
            </a:pPr>
            <a:r>
              <a:rPr lang="ru-RU" dirty="0" smtClean="0"/>
              <a:t>     животных ,                         существительные)</a:t>
            </a:r>
          </a:p>
          <a:p>
            <a:pPr>
              <a:buNone/>
            </a:pPr>
            <a:r>
              <a:rPr lang="ru-RU" dirty="0" smtClean="0"/>
              <a:t>     географические</a:t>
            </a:r>
          </a:p>
          <a:p>
            <a:pPr>
              <a:buNone/>
            </a:pPr>
            <a:r>
              <a:rPr lang="ru-RU" dirty="0" smtClean="0"/>
              <a:t>     названия )                          </a:t>
            </a:r>
          </a:p>
          <a:p>
            <a:pPr algn="ctr">
              <a:buNone/>
            </a:pPr>
            <a:endParaRPr lang="ru-RU" dirty="0" smtClean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4048" y="112474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419872" y="980728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Найдите имя собственное и имя нарицательное </a:t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5300" dirty="0" smtClean="0"/>
              <a:t>город Санкт-Петербург</a:t>
            </a:r>
            <a:endParaRPr lang="ru-RU" sz="5300" dirty="0"/>
          </a:p>
        </p:txBody>
      </p:sp>
      <p:pic>
        <p:nvPicPr>
          <p:cNvPr id="2051" name="Picture 3" descr="C:\Users\оля\Downloads\ex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8229600" cy="236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248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Имя существительное                        учитель  ГБОУ школы 432                                                                                                               Чернова Ольга Виктторовна</vt:lpstr>
      <vt:lpstr>Слайд 2</vt:lpstr>
      <vt:lpstr>Слайд 3</vt:lpstr>
      <vt:lpstr>Проверь себя</vt:lpstr>
      <vt:lpstr>Слайд 5</vt:lpstr>
      <vt:lpstr>Наш родной город  Санкт-Петербург</vt:lpstr>
      <vt:lpstr>Сравните предложения</vt:lpstr>
      <vt:lpstr>Слайд 8</vt:lpstr>
      <vt:lpstr> Найдите имя собственное и имя нарицательное    город Санкт-Петербург</vt:lpstr>
      <vt:lpstr>Невский проспект</vt:lpstr>
      <vt:lpstr>река Нева</vt:lpstr>
      <vt:lpstr>Дворцовая площадь</vt:lpstr>
      <vt:lpstr>архитектор Растрелли</vt:lpstr>
      <vt:lpstr>царь Пётр I </vt:lpstr>
      <vt:lpstr>Санкт-Петербург</vt:lpstr>
      <vt:lpstr>Проверь себя</vt:lpstr>
      <vt:lpstr>Слайд 17</vt:lpstr>
      <vt:lpstr>Роль существительного  в предложении</vt:lpstr>
      <vt:lpstr>Подведение итогов</vt:lpstr>
      <vt:lpstr>Домашнее задание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оля</dc:creator>
  <cp:lastModifiedBy>оля</cp:lastModifiedBy>
  <cp:revision>33</cp:revision>
  <dcterms:created xsi:type="dcterms:W3CDTF">2015-10-06T15:03:11Z</dcterms:created>
  <dcterms:modified xsi:type="dcterms:W3CDTF">2015-11-12T05:46:36Z</dcterms:modified>
</cp:coreProperties>
</file>