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7" r:id="rId9"/>
    <p:sldId id="271" r:id="rId10"/>
    <p:sldId id="294" r:id="rId11"/>
    <p:sldId id="297" r:id="rId12"/>
    <p:sldId id="272" r:id="rId13"/>
    <p:sldId id="299" r:id="rId14"/>
    <p:sldId id="300" r:id="rId15"/>
    <p:sldId id="301" r:id="rId16"/>
    <p:sldId id="302" r:id="rId17"/>
    <p:sldId id="30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50" autoAdjust="0"/>
    <p:restoredTop sz="94637" autoAdjust="0"/>
  </p:normalViewPr>
  <p:slideViewPr>
    <p:cSldViewPr>
      <p:cViewPr varScale="1">
        <p:scale>
          <a:sx n="104" d="100"/>
          <a:sy n="104" d="100"/>
        </p:scale>
        <p:origin x="-1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9CD-2F8D-449B-B1D6-4EB318F70E73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5910-4BF7-4D15-931E-CA31EB56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9CD-2F8D-449B-B1D6-4EB318F70E73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5910-4BF7-4D15-931E-CA31EB56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9CD-2F8D-449B-B1D6-4EB318F70E73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5910-4BF7-4D15-931E-CA31EB56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9CD-2F8D-449B-B1D6-4EB318F70E73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5910-4BF7-4D15-931E-CA31EB56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9CD-2F8D-449B-B1D6-4EB318F70E73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5910-4BF7-4D15-931E-CA31EB56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9CD-2F8D-449B-B1D6-4EB318F70E73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5910-4BF7-4D15-931E-CA31EB56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9CD-2F8D-449B-B1D6-4EB318F70E73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5910-4BF7-4D15-931E-CA31EB56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9CD-2F8D-449B-B1D6-4EB318F70E73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5910-4BF7-4D15-931E-CA31EB56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9CD-2F8D-449B-B1D6-4EB318F70E73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5910-4BF7-4D15-931E-CA31EB56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9CD-2F8D-449B-B1D6-4EB318F70E73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5910-4BF7-4D15-931E-CA31EB566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9CD-2F8D-449B-B1D6-4EB318F70E73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735910-4BF7-4D15-931E-CA31EB566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DE19CD-2F8D-449B-B1D6-4EB318F70E73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735910-4BF7-4D15-931E-CA31EB56631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0718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МБОУ гимназии № 53 </a:t>
            </a:r>
            <a:br>
              <a:rPr lang="ru-RU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Внутренний мониторинг </a:t>
            </a:r>
            <a:br>
              <a:rPr lang="ru-RU" sz="40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качества образования </a:t>
            </a:r>
            <a:r>
              <a:rPr lang="ru-RU" sz="4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857496"/>
            <a:ext cx="8172448" cy="364333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повышение эффективности         управленческой  деятельности по обеспечению качества  образования в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соответствиии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с ФГОС</a:t>
            </a:r>
          </a:p>
          <a:p>
            <a:pPr algn="ctr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Беленко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Л.В., </a:t>
            </a:r>
          </a:p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учитель высшей категории</a:t>
            </a:r>
          </a:p>
          <a:p>
            <a:pPr algn="ctr"/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85794"/>
            <a:ext cx="8715436" cy="185738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4400" b="0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44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УУД</a:t>
            </a:r>
            <a:br>
              <a:rPr lang="ru-RU" sz="44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400" b="0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143116"/>
            <a:ext cx="7673748" cy="4143404"/>
          </a:xfrm>
        </p:spPr>
        <p:txBody>
          <a:bodyPr>
            <a:normAutofit/>
          </a:bodyPr>
          <a:lstStyle/>
          <a:p>
            <a:pPr algn="l">
              <a:buClrTx/>
              <a:buSzPct val="125000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ClrTx/>
              <a:buSzPct val="125000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Долговременная диагностика:</a:t>
            </a:r>
          </a:p>
          <a:p>
            <a:pPr algn="l">
              <a:buClrTx/>
              <a:buSzPct val="125000"/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стартовая;</a:t>
            </a:r>
          </a:p>
          <a:p>
            <a:pPr algn="l">
              <a:buClrTx/>
              <a:buSzPct val="125000"/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промежуточная; </a:t>
            </a:r>
          </a:p>
          <a:p>
            <a:pPr algn="l">
              <a:buClrTx/>
              <a:buSzPct val="125000"/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итоговая 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458200" cy="1428760"/>
          </a:xfrm>
        </p:spPr>
        <p:txBody>
          <a:bodyPr>
            <a:normAutofit/>
          </a:bodyPr>
          <a:lstStyle/>
          <a:p>
            <a:pPr algn="ctr"/>
            <a:endParaRPr lang="ru-RU" sz="4400" b="1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85918" y="428604"/>
            <a:ext cx="5786478" cy="13573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реализации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внутреннего мониторинга 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214554"/>
            <a:ext cx="2143140" cy="30718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Подготовительный</a:t>
            </a:r>
          </a:p>
          <a:p>
            <a:pPr algn="ctr"/>
            <a:endPara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(определяются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цель,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объект мониторинга, инструментарий, сроки)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3214686"/>
            <a:ext cx="1928826" cy="20717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Практический</a:t>
            </a:r>
          </a:p>
          <a:p>
            <a:pPr algn="ctr"/>
            <a:endParaRPr lang="ru-RU" sz="16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(сбор данных)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2143116"/>
            <a:ext cx="2000264" cy="32147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Аналитический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(структурирование баз данных, обработка , анализ и интерпретация данных, выработка рекомендаций, определение путей корректировки, подготовка документов, распространение результатов)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9123313">
            <a:off x="6354157" y="1721032"/>
            <a:ext cx="208189" cy="50006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500562" y="1714488"/>
            <a:ext cx="214314" cy="150019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798799">
            <a:off x="2540418" y="1731014"/>
            <a:ext cx="200043" cy="50006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-2000264"/>
            <a:ext cx="8572560" cy="1428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6857998"/>
            <a:ext cx="871543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85720" y="214290"/>
            <a:ext cx="8501122" cy="23574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Виды мониторинга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3429000"/>
            <a:ext cx="2000264" cy="150019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Дидактический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28860" y="4572008"/>
            <a:ext cx="2214578" cy="15716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Воспитательный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6314" y="4572008"/>
            <a:ext cx="2071702" cy="15716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Психолого-педагогический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00892" y="3429000"/>
            <a:ext cx="1843094" cy="15716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Медицинский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740792">
            <a:off x="1003972" y="2174052"/>
            <a:ext cx="428628" cy="128746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360540">
            <a:off x="2823501" y="2495018"/>
            <a:ext cx="428628" cy="210284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21091133">
            <a:off x="6068281" y="2490381"/>
            <a:ext cx="441318" cy="212395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20989481">
            <a:off x="7722598" y="2139394"/>
            <a:ext cx="428628" cy="130352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43306" y="3143248"/>
            <a:ext cx="2214578" cy="12858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Социологический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572000" y="2571744"/>
            <a:ext cx="285752" cy="57150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1071570"/>
          </a:xfrm>
        </p:spPr>
        <p:txBody>
          <a:bodyPr/>
          <a:lstStyle/>
          <a:p>
            <a:pPr algn="ctr"/>
            <a:r>
              <a:rPr lang="ru-RU" sz="44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Дидактический мониторинг</a:t>
            </a:r>
            <a:endParaRPr lang="ru-RU" sz="4400" b="0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571612"/>
            <a:ext cx="8572560" cy="5072098"/>
          </a:xfrm>
        </p:spPr>
        <p:txBody>
          <a:bodyPr>
            <a:normAutofit/>
          </a:bodyPr>
          <a:lstStyle/>
          <a:p>
            <a:pPr>
              <a:buClrTx/>
              <a:buSzPct val="120000"/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уровень развития обучающихся;</a:t>
            </a:r>
          </a:p>
          <a:p>
            <a:pPr>
              <a:buClrTx/>
              <a:buSzPct val="120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состояние успеваемости;</a:t>
            </a:r>
          </a:p>
          <a:p>
            <a:pPr>
              <a:buClrTx/>
              <a:buSzPct val="120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качество образования и др.</a:t>
            </a:r>
          </a:p>
          <a:p>
            <a:pPr>
              <a:buClrTx/>
              <a:buSzPct val="120000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20000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57224" y="3357562"/>
            <a:ext cx="2000264" cy="7143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429388" y="3214686"/>
            <a:ext cx="1857388" cy="7143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143240" y="5429264"/>
            <a:ext cx="2571768" cy="92869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окружающий мир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715140" y="5072074"/>
            <a:ext cx="1571636" cy="64294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чтение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57224" y="5072074"/>
            <a:ext cx="1714512" cy="64294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500430" y="3143248"/>
            <a:ext cx="1928826" cy="18573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УУД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8715404" y="621508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10" idx="1"/>
            <a:endCxn id="4" idx="7"/>
          </p:cNvCxnSpPr>
          <p:nvPr/>
        </p:nvCxnSpPr>
        <p:spPr>
          <a:xfrm rot="16200000" flipH="1" flipV="1">
            <a:off x="3150266" y="2829546"/>
            <a:ext cx="46924" cy="1218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4" idx="4"/>
            <a:endCxn id="8" idx="0"/>
          </p:cNvCxnSpPr>
          <p:nvPr/>
        </p:nvCxnSpPr>
        <p:spPr>
          <a:xfrm rot="5400000">
            <a:off x="1285852" y="4500570"/>
            <a:ext cx="100013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8" idx="5"/>
            <a:endCxn id="6" idx="2"/>
          </p:cNvCxnSpPr>
          <p:nvPr/>
        </p:nvCxnSpPr>
        <p:spPr>
          <a:xfrm rot="16200000" flipH="1">
            <a:off x="2595569" y="5345940"/>
            <a:ext cx="272752" cy="822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6" idx="6"/>
            <a:endCxn id="7" idx="3"/>
          </p:cNvCxnSpPr>
          <p:nvPr/>
        </p:nvCxnSpPr>
        <p:spPr>
          <a:xfrm flipV="1">
            <a:off x="5715008" y="5620859"/>
            <a:ext cx="1230293" cy="272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7" idx="0"/>
          </p:cNvCxnSpPr>
          <p:nvPr/>
        </p:nvCxnSpPr>
        <p:spPr>
          <a:xfrm rot="16200000" flipV="1">
            <a:off x="6643702" y="4214818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10" idx="7"/>
            <a:endCxn id="5" idx="2"/>
          </p:cNvCxnSpPr>
          <p:nvPr/>
        </p:nvCxnSpPr>
        <p:spPr>
          <a:xfrm rot="16200000" flipH="1">
            <a:off x="5709777" y="2852265"/>
            <a:ext cx="156620" cy="1282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10" idx="2"/>
            <a:endCxn id="8" idx="7"/>
          </p:cNvCxnSpPr>
          <p:nvPr/>
        </p:nvCxnSpPr>
        <p:spPr>
          <a:xfrm rot="10800000" flipV="1">
            <a:off x="2320652" y="4071941"/>
            <a:ext cx="1179779" cy="1094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10" idx="4"/>
            <a:endCxn id="6" idx="0"/>
          </p:cNvCxnSpPr>
          <p:nvPr/>
        </p:nvCxnSpPr>
        <p:spPr>
          <a:xfrm rot="5400000">
            <a:off x="4232670" y="5197091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10" idx="6"/>
            <a:endCxn id="7" idx="1"/>
          </p:cNvCxnSpPr>
          <p:nvPr/>
        </p:nvCxnSpPr>
        <p:spPr>
          <a:xfrm>
            <a:off x="5429256" y="4071942"/>
            <a:ext cx="1516045" cy="1094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945594" cy="928694"/>
          </a:xfrm>
        </p:spPr>
        <p:txBody>
          <a:bodyPr/>
          <a:lstStyle/>
          <a:p>
            <a:pPr algn="ctr"/>
            <a:r>
              <a:rPr lang="ru-RU" sz="44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Воспитательный мониторинг</a:t>
            </a:r>
            <a:endParaRPr lang="ru-RU" sz="4400" b="0" u="sng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14422"/>
            <a:ext cx="8185052" cy="485778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(различные стороны воспитательного процесса)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21000"/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уровень воспитанности;</a:t>
            </a:r>
          </a:p>
          <a:p>
            <a:pPr>
              <a:buClrTx/>
              <a:buSzPct val="121000"/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уровень развития классного коллектива;</a:t>
            </a:r>
          </a:p>
          <a:p>
            <a:pPr>
              <a:buClrTx/>
              <a:buSzPct val="121000"/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уровень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умения работать в   группе и др.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1500198"/>
          </a:xfrm>
        </p:spPr>
        <p:txBody>
          <a:bodyPr/>
          <a:lstStyle/>
          <a:p>
            <a:pPr algn="ctr"/>
            <a:r>
              <a:rPr lang="ru-RU" sz="44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Психолого-педагогический мониторинг</a:t>
            </a:r>
            <a:endParaRPr lang="ru-RU" sz="4400" b="0" u="sng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928802"/>
            <a:ext cx="8429684" cy="4643470"/>
          </a:xfrm>
        </p:spPr>
        <p:txBody>
          <a:bodyPr>
            <a:normAutofit/>
          </a:bodyPr>
          <a:lstStyle/>
          <a:p>
            <a:pPr>
              <a:buClrTx/>
              <a:buSzPct val="120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психологическое здоровье обучающихся;</a:t>
            </a:r>
          </a:p>
          <a:p>
            <a:pPr>
              <a:buClrTx/>
              <a:buSzPct val="120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развитие индивидуальных особенностей детей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68" y="3071810"/>
            <a:ext cx="2000264" cy="11287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мотивационная сфера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3071810"/>
            <a:ext cx="2143140" cy="112871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познавательные процессы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00826" y="3000372"/>
            <a:ext cx="2143140" cy="114300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психологическая комфортность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5429264"/>
            <a:ext cx="1714512" cy="105727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волевые качества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15140" y="5500702"/>
            <a:ext cx="2000264" cy="105727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развития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0298" y="4500570"/>
            <a:ext cx="1485904" cy="92869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адаптация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14942" y="4500570"/>
            <a:ext cx="1414466" cy="92869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 интересов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1214446"/>
          </a:xfrm>
        </p:spPr>
        <p:txBody>
          <a:bodyPr/>
          <a:lstStyle/>
          <a:p>
            <a:pPr algn="ctr"/>
            <a:r>
              <a:rPr lang="ru-RU" sz="44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Медицинский мониторинг</a:t>
            </a:r>
            <a:endParaRPr lang="ru-RU" sz="4400" b="0" u="sng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643050"/>
            <a:ext cx="8643998" cy="5000660"/>
          </a:xfrm>
        </p:spPr>
        <p:txBody>
          <a:bodyPr/>
          <a:lstStyle/>
          <a:p>
            <a:r>
              <a:rPr lang="ru-RU" b="1" i="1" dirty="0" smtClean="0"/>
              <a:t>Динамика здоровья обучающихся и их физического развития</a:t>
            </a:r>
            <a:endParaRPr lang="ru-RU" b="1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2428868"/>
            <a:ext cx="2928958" cy="150019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измерение роста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4" y="4786322"/>
            <a:ext cx="3000396" cy="13430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состояние здоровья обучающихся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3504" y="2428868"/>
            <a:ext cx="2928958" cy="14287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медицинских карт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224" y="4714884"/>
            <a:ext cx="3000396" cy="141446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горячего питания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772400" cy="1071570"/>
          </a:xfrm>
        </p:spPr>
        <p:txBody>
          <a:bodyPr/>
          <a:lstStyle/>
          <a:p>
            <a:pPr algn="ctr"/>
            <a:r>
              <a:rPr lang="ru-RU" sz="40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Социологический мониторинг</a:t>
            </a:r>
            <a:endParaRPr lang="ru-RU" sz="4000" b="0" u="sng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571612"/>
            <a:ext cx="8286808" cy="4714908"/>
          </a:xfrm>
        </p:spPr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5" name="Овал 4"/>
          <p:cNvSpPr/>
          <p:nvPr/>
        </p:nvSpPr>
        <p:spPr>
          <a:xfrm>
            <a:off x="571472" y="1571612"/>
            <a:ext cx="3714776" cy="157163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социального портрета 1-х  классов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929190" y="1571612"/>
            <a:ext cx="3786214" cy="1428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социального портрета родителей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1-х  классов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3714752"/>
            <a:ext cx="3714776" cy="21431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изучается возрастной состав классов, количество мальчиков и девочек, место проживания, состав семей, выявляются семьи социального риска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2066" y="3714752"/>
            <a:ext cx="3714776" cy="21431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изучается возрастной состав родительского коллектива, образовательный уровень родителей, занятость родителей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858016" y="3000372"/>
            <a:ext cx="214314" cy="71438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285984" y="3143248"/>
            <a:ext cx="214314" cy="57150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643182"/>
          </a:xfrm>
        </p:spPr>
        <p:txBody>
          <a:bodyPr>
            <a:normAutofit/>
          </a:bodyPr>
          <a:lstStyle/>
          <a:p>
            <a:pPr algn="ctr"/>
            <a:r>
              <a:rPr lang="ru-RU" sz="5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285992"/>
            <a:ext cx="8458200" cy="3786214"/>
          </a:xfrm>
        </p:spPr>
        <p:txBody>
          <a:bodyPr>
            <a:normAutofit/>
          </a:bodyPr>
          <a:lstStyle/>
          <a:p>
            <a:pPr algn="ctr"/>
            <a:endParaRPr lang="ru-RU" sz="4400" b="1" dirty="0" smtClean="0"/>
          </a:p>
          <a:p>
            <a:pPr algn="ctr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142852"/>
            <a:ext cx="7772400" cy="235743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МБОУ гимназии № 53 </a:t>
            </a:r>
            <a:r>
              <a:rPr kumimoji="0" lang="ru-RU" sz="5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5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0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Внутренний мониторинг </a:t>
            </a:r>
            <a:br>
              <a:rPr kumimoji="0" lang="ru-RU" sz="40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0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качества образования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44" y="3214686"/>
            <a:ext cx="2000264" cy="198597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объективной информации о состоянии </a:t>
            </a:r>
            <a:r>
              <a:rPr lang="ru-RU" sz="1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</a:t>
            </a:r>
            <a:endPara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ного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процесса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285852" y="5072074"/>
            <a:ext cx="1643074" cy="16287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выявление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динамики и тенденций в развитии системы образования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285984" y="3214686"/>
            <a:ext cx="2143140" cy="207170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установление степени соответствия достигнутых показателей требованиям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ФГОС, нормативных актов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643702" y="3143248"/>
            <a:ext cx="2286016" cy="200026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выявление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действующих на качество образования факторов, принятие мер по устранению отрицательных последствий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572000" y="3286124"/>
            <a:ext cx="2000264" cy="192882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механизма системы сбора, обработки и хранения информации 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643306" y="5072050"/>
            <a:ext cx="1785950" cy="164309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Координация деятельности всех участников мониторинга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715008" y="5072074"/>
            <a:ext cx="1714512" cy="157163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формулирование направлений развития гимназии на основе анализа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>
            <a:endCxn id="7" idx="7"/>
          </p:cNvCxnSpPr>
          <p:nvPr/>
        </p:nvCxnSpPr>
        <p:spPr>
          <a:xfrm rot="10800000" flipV="1">
            <a:off x="1850176" y="2607462"/>
            <a:ext cx="1435940" cy="898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3750463" y="2964653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4572000" y="2928934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500694" y="2607463"/>
            <a:ext cx="1571636" cy="75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3" idx="0"/>
          </p:cNvCxnSpPr>
          <p:nvPr/>
        </p:nvCxnSpPr>
        <p:spPr>
          <a:xfrm rot="16200000" flipH="1">
            <a:off x="3393285" y="3929054"/>
            <a:ext cx="214311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endCxn id="10" idx="0"/>
          </p:cNvCxnSpPr>
          <p:nvPr/>
        </p:nvCxnSpPr>
        <p:spPr>
          <a:xfrm rot="5400000">
            <a:off x="3321835" y="2964653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2250265" y="4893479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 flipH="1">
            <a:off x="5143504" y="3000372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12" idx="5"/>
          </p:cNvCxnSpPr>
          <p:nvPr/>
        </p:nvCxnSpPr>
        <p:spPr>
          <a:xfrm rot="16200000" flipH="1">
            <a:off x="6248844" y="4962968"/>
            <a:ext cx="139594" cy="78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3286116" y="2285992"/>
            <a:ext cx="2214578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Задачи</a:t>
            </a:r>
            <a:endParaRPr lang="ru-RU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071678"/>
            <a:ext cx="8458200" cy="4000528"/>
          </a:xfrm>
        </p:spPr>
        <p:txBody>
          <a:bodyPr>
            <a:normAutofit/>
          </a:bodyPr>
          <a:lstStyle/>
          <a:p>
            <a:pPr algn="ctr"/>
            <a:endParaRPr lang="ru-RU" sz="4400" b="1" dirty="0" smtClean="0"/>
          </a:p>
          <a:p>
            <a:pPr algn="ctr"/>
            <a:endParaRPr lang="ru-RU" sz="4400" b="1" dirty="0" smtClean="0"/>
          </a:p>
          <a:p>
            <a:pPr algn="ctr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МБОУ гимназия № 53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Внутренний мониторинг </a:t>
            </a:r>
            <a:br>
              <a:rPr lang="ru-RU" sz="36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качества образования </a:t>
            </a:r>
            <a:endParaRPr lang="ru-RU" sz="3600" b="0" u="sng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14678" y="2071678"/>
            <a:ext cx="2500330" cy="17145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Объекты мониторинга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4143380"/>
            <a:ext cx="2214578" cy="192882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Структурные элементы образовательной системы гимназии различных уровней(обучающийся, воспитанник,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коллектив…)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28992" y="4071942"/>
            <a:ext cx="2286016" cy="20002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Компоненты образовательного процесса (условия, организация, содержание, результаты)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57950" y="4000504"/>
            <a:ext cx="2143140" cy="20002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Процессы функционирования и развития образовательного процесса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>
            <a:stCxn id="5" idx="6"/>
            <a:endCxn id="5" idx="6"/>
          </p:cNvCxnSpPr>
          <p:nvPr/>
        </p:nvCxnSpPr>
        <p:spPr>
          <a:xfrm>
            <a:off x="5715008" y="2928934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трелка вниз 32"/>
          <p:cNvSpPr/>
          <p:nvPr/>
        </p:nvSpPr>
        <p:spPr>
          <a:xfrm>
            <a:off x="4429124" y="3786190"/>
            <a:ext cx="142876" cy="28575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 rot="18215485">
            <a:off x="6076879" y="2947931"/>
            <a:ext cx="254036" cy="134811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 rot="3095711" flipH="1">
            <a:off x="2607511" y="2947075"/>
            <a:ext cx="245100" cy="142461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МБОУ гимназия № 53</a:t>
            </a:r>
            <a:br>
              <a:rPr lang="ru-RU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Направления </a:t>
            </a:r>
            <a:br>
              <a:rPr lang="ru-RU" sz="36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внутреннего мониторинга</a:t>
            </a:r>
            <a:br>
              <a:rPr lang="ru-RU" sz="36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качества образования</a:t>
            </a:r>
            <a:endParaRPr lang="ru-RU" sz="3600" b="0" u="sng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496"/>
            <a:ext cx="8786842" cy="3214710"/>
          </a:xfrm>
        </p:spPr>
        <p:txBody>
          <a:bodyPr lIns="0">
            <a:normAutofit fontScale="40000" lnSpcReduction="20000"/>
          </a:bodyPr>
          <a:lstStyle/>
          <a:p>
            <a:pPr algn="l">
              <a:buClrTx/>
              <a:buSzPct val="120000"/>
            </a:pPr>
            <a:endParaRPr lang="ru-RU" sz="6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ClrTx/>
              <a:buSzPct val="120000"/>
              <a:buFont typeface="Arial" pitchFamily="34" charset="0"/>
              <a:buChar char="•"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 работа с одарёнными детьми;</a:t>
            </a:r>
          </a:p>
          <a:p>
            <a:pPr algn="l">
              <a:buClrTx/>
              <a:buSzPct val="120000"/>
              <a:buFont typeface="Arial" pitchFamily="34" charset="0"/>
              <a:buChar char="•"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 качество </a:t>
            </a:r>
            <a:r>
              <a:rPr lang="ru-RU" sz="6000" b="1" i="1" dirty="0" err="1" smtClean="0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гимназистов;</a:t>
            </a:r>
          </a:p>
          <a:p>
            <a:pPr algn="l">
              <a:buClrTx/>
              <a:buSzPct val="120000"/>
              <a:buFont typeface="Arial" pitchFamily="34" charset="0"/>
              <a:buChar char="•"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 кадровое обеспечение гимназии;</a:t>
            </a:r>
          </a:p>
          <a:p>
            <a:pPr algn="l">
              <a:buClrTx/>
              <a:buSzPct val="120000"/>
              <a:buFont typeface="Arial" pitchFamily="34" charset="0"/>
              <a:buChar char="•"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 эффективность воспитательной системы гимназии;</a:t>
            </a:r>
          </a:p>
          <a:p>
            <a:pPr algn="l">
              <a:buClrTx/>
              <a:buSzPct val="120000"/>
              <a:buFont typeface="Arial" pitchFamily="34" charset="0"/>
              <a:buChar char="•"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 реализация ФГОС в гимназии;</a:t>
            </a:r>
          </a:p>
          <a:p>
            <a:pPr algn="l">
              <a:buClrTx/>
              <a:buSzPct val="120000"/>
              <a:buFont typeface="Arial" pitchFamily="34" charset="0"/>
              <a:buChar char="•"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 деятельность по сохранению и укреплению здоровья обучающихся и др. </a:t>
            </a:r>
          </a:p>
          <a:p>
            <a:pPr algn="l"/>
            <a:endParaRPr lang="ru-RU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14421"/>
          </a:xfrm>
        </p:spPr>
        <p:txBody>
          <a:bodyPr>
            <a:normAutofit/>
          </a:bodyPr>
          <a:lstStyle/>
          <a:p>
            <a:pPr algn="ctr"/>
            <a:r>
              <a:rPr lang="ru-RU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МБОУ гимназия № 53</a:t>
            </a:r>
            <a:br>
              <a:rPr lang="ru-RU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428736"/>
            <a:ext cx="8101042" cy="507209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Виды измерений </a:t>
            </a:r>
          </a:p>
          <a:p>
            <a:pPr algn="ctr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внутреннего мониторинга </a:t>
            </a:r>
          </a:p>
          <a:p>
            <a:pPr algn="l">
              <a:buClrTx/>
              <a:buSzPct val="127000"/>
              <a:buFont typeface="Arial" pitchFamily="34" charset="0"/>
              <a:buChar char="•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педагогические;</a:t>
            </a:r>
          </a:p>
          <a:p>
            <a:pPr algn="l">
              <a:buClrTx/>
              <a:buSzPct val="127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дидактические;</a:t>
            </a:r>
          </a:p>
          <a:p>
            <a:pPr algn="l">
              <a:buClrTx/>
              <a:buSzPct val="127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социологические;</a:t>
            </a:r>
          </a:p>
          <a:p>
            <a:pPr algn="l">
              <a:buClrTx/>
              <a:buSzPct val="127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психологические;</a:t>
            </a:r>
          </a:p>
          <a:p>
            <a:pPr algn="l">
              <a:buClrTx/>
              <a:buSzPct val="127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медицинские;</a:t>
            </a:r>
          </a:p>
          <a:p>
            <a:pPr algn="l">
              <a:buClrTx/>
              <a:buSzPct val="127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санитарно-гигиенические;</a:t>
            </a:r>
          </a:p>
          <a:p>
            <a:pPr algn="l">
              <a:buClrTx/>
              <a:buSzPct val="127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экономические;</a:t>
            </a:r>
          </a:p>
          <a:p>
            <a:pPr algn="l">
              <a:buClrTx/>
              <a:buSzPct val="127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демографические;</a:t>
            </a:r>
          </a:p>
          <a:p>
            <a:pPr algn="l">
              <a:buClrTx/>
              <a:buSzPct val="127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статистические и др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ClrTx/>
              <a:buSzPct val="127000"/>
              <a:buFont typeface="Arial" pitchFamily="34" charset="0"/>
              <a:buChar char="•"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SzPct val="127000"/>
              <a:buFont typeface="Arial" pitchFamily="34" charset="0"/>
              <a:buChar char="•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SzPct val="127000"/>
              <a:buFont typeface="Arial" pitchFamily="34" charset="0"/>
              <a:buChar char="•"/>
            </a:pP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pPr algn="ctr"/>
            <a:r>
              <a:rPr lang="ru-RU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МБОУ гимназия № 53</a:t>
            </a:r>
            <a:endParaRPr lang="ru-RU" sz="40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357298"/>
            <a:ext cx="8458200" cy="4714908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Методы проведения </a:t>
            </a:r>
          </a:p>
          <a:p>
            <a:pPr algn="ctr"/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внутреннего мониторинга</a:t>
            </a:r>
          </a:p>
          <a:p>
            <a:pPr algn="l">
              <a:buClrTx/>
              <a:buSzPct val="122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экспертное оценивание;</a:t>
            </a:r>
          </a:p>
          <a:p>
            <a:pPr algn="l">
              <a:buClrTx/>
              <a:buSzPct val="122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тестирование,  анкетирование, ранжирование;</a:t>
            </a:r>
          </a:p>
          <a:p>
            <a:pPr algn="l">
              <a:buClrTx/>
              <a:buSzPct val="122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проведение контрольных и других квалифицированных срезов;</a:t>
            </a:r>
          </a:p>
          <a:p>
            <a:pPr algn="l">
              <a:buClrTx/>
              <a:buSzPct val="122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статистическая обработка информации;</a:t>
            </a:r>
          </a:p>
          <a:p>
            <a:pPr algn="l">
              <a:buClrTx/>
              <a:buSzPct val="122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наблюдение;</a:t>
            </a:r>
          </a:p>
          <a:p>
            <a:pPr algn="l">
              <a:buClrTx/>
              <a:buSzPct val="122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опрос, собеседование;</a:t>
            </a:r>
          </a:p>
          <a:p>
            <a:pPr algn="l">
              <a:buClrTx/>
              <a:buSzPct val="122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анализ документов;</a:t>
            </a:r>
          </a:p>
          <a:p>
            <a:pPr algn="l">
              <a:buClrTx/>
              <a:buSzPct val="122000"/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посещение уроков и мероприятий и др.</a:t>
            </a:r>
          </a:p>
          <a:p>
            <a:pPr algn="ctr">
              <a:buClrTx/>
              <a:buSzPct val="122000"/>
              <a:buFont typeface="Arial" pitchFamily="34" charset="0"/>
              <a:buChar char="•"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SzPct val="122000"/>
              <a:buFont typeface="Arial" pitchFamily="34" charset="0"/>
              <a:buChar char="•"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857232"/>
          </a:xfrm>
        </p:spPr>
        <p:txBody>
          <a:bodyPr>
            <a:normAutofit/>
          </a:bodyPr>
          <a:lstStyle/>
          <a:p>
            <a:pPr algn="ctr"/>
            <a:r>
              <a:rPr lang="ru-RU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МБОУ гимназия № 53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643050"/>
            <a:ext cx="8458200" cy="4857784"/>
          </a:xfrm>
        </p:spPr>
        <p:txBody>
          <a:bodyPr>
            <a:normAutofit/>
          </a:bodyPr>
          <a:lstStyle/>
          <a:p>
            <a:pPr algn="ctr"/>
            <a:endParaRPr lang="ru-RU" sz="4400" b="1" dirty="0" smtClean="0"/>
          </a:p>
          <a:p>
            <a:pPr algn="ctr"/>
            <a:endParaRPr lang="ru-RU" sz="4400" b="1" dirty="0" smtClean="0"/>
          </a:p>
          <a:p>
            <a:pPr algn="ctr"/>
            <a:endParaRPr lang="ru-RU" sz="4400" b="1" dirty="0" smtClean="0"/>
          </a:p>
          <a:p>
            <a:pPr algn="ctr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По результатам мониторинга готовятся отчёты, справки, доклады,  принимаются административные управленческие решения на уровне гимназии.</a:t>
            </a:r>
          </a:p>
          <a:p>
            <a:pPr algn="ctr"/>
            <a:endParaRPr lang="ru-RU" sz="4400" b="1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14546" y="1428736"/>
            <a:ext cx="4572032" cy="12858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реализации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внутреннего мониторинга 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143248"/>
            <a:ext cx="2000264" cy="13573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Подготовительный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3143248"/>
            <a:ext cx="1928826" cy="13573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Практический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3143248"/>
            <a:ext cx="1857388" cy="13573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Аналитический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9123313">
            <a:off x="6854225" y="2649725"/>
            <a:ext cx="208189" cy="50006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572000" y="2714620"/>
            <a:ext cx="142876" cy="42862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798799">
            <a:off x="1971629" y="2649567"/>
            <a:ext cx="159457" cy="50006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МБОУ гимназия № 53</a:t>
            </a:r>
            <a:br>
              <a:rPr lang="ru-RU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Направления </a:t>
            </a:r>
            <a:br>
              <a:rPr lang="ru-RU" sz="36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внутреннего мониторинга</a:t>
            </a:r>
            <a:br>
              <a:rPr lang="ru-RU" sz="36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качества образования</a:t>
            </a:r>
            <a:endParaRPr lang="ru-RU" sz="3600" b="0" u="sng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496"/>
            <a:ext cx="8786842" cy="3214710"/>
          </a:xfrm>
        </p:spPr>
        <p:txBody>
          <a:bodyPr lIns="0">
            <a:normAutofit fontScale="40000" lnSpcReduction="20000"/>
          </a:bodyPr>
          <a:lstStyle/>
          <a:p>
            <a:pPr algn="l">
              <a:buClrTx/>
              <a:buSzPct val="120000"/>
              <a:buFont typeface="Arial" pitchFamily="34" charset="0"/>
              <a:buChar char="•"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 деятельность по повышению качества владения обучающимися        иностранным языком;</a:t>
            </a:r>
          </a:p>
          <a:p>
            <a:pPr algn="l">
              <a:buClrTx/>
              <a:buSzPct val="120000"/>
              <a:buFont typeface="Arial" pitchFamily="34" charset="0"/>
              <a:buChar char="•"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 работа с одарёнными детьми;</a:t>
            </a:r>
          </a:p>
          <a:p>
            <a:pPr algn="l">
              <a:buClrTx/>
              <a:buSzPct val="120000"/>
              <a:buFont typeface="Arial" pitchFamily="34" charset="0"/>
              <a:buChar char="•"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 качество </a:t>
            </a:r>
            <a:r>
              <a:rPr lang="ru-RU" sz="6000" b="1" i="1" dirty="0" err="1" smtClean="0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гимназистов;</a:t>
            </a:r>
          </a:p>
          <a:p>
            <a:pPr algn="l">
              <a:buClrTx/>
              <a:buSzPct val="120000"/>
              <a:buFont typeface="Arial" pitchFamily="34" charset="0"/>
              <a:buChar char="•"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 кадровое обеспечение гимназии;</a:t>
            </a:r>
          </a:p>
          <a:p>
            <a:pPr algn="l">
              <a:buClrTx/>
              <a:buSzPct val="120000"/>
              <a:buFont typeface="Arial" pitchFamily="34" charset="0"/>
              <a:buChar char="•"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 эффективность воспитательной системы гимназии;</a:t>
            </a:r>
          </a:p>
          <a:p>
            <a:pPr algn="l">
              <a:buClrTx/>
              <a:buSzPct val="120000"/>
              <a:buFont typeface="Arial" pitchFamily="34" charset="0"/>
              <a:buChar char="•"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 реализация ФГОС в гимназии;</a:t>
            </a:r>
          </a:p>
          <a:p>
            <a:pPr algn="l">
              <a:buClrTx/>
              <a:buSzPct val="120000"/>
              <a:buFont typeface="Arial" pitchFamily="34" charset="0"/>
              <a:buChar char="•"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 деятельность по сохранению и укреплению здоровья обучающихся и др. </a:t>
            </a:r>
          </a:p>
          <a:p>
            <a:pPr algn="l"/>
            <a:endParaRPr lang="ru-RU" sz="2800" b="1" i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786874" cy="2714644"/>
          </a:xfrm>
        </p:spPr>
        <p:txBody>
          <a:bodyPr>
            <a:normAutofit/>
          </a:bodyPr>
          <a:lstStyle/>
          <a:p>
            <a:pPr algn="ctr"/>
            <a:endParaRPr lang="ru-RU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3714752"/>
            <a:ext cx="2928958" cy="207170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уровень 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индивидуальный, персональный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(осуществляется учителем, классным руководителем)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29256" y="3714752"/>
            <a:ext cx="2928958" cy="207170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Второй уровень 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внутригимназический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(осуществляется администрацией гимназии)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4282" y="357166"/>
            <a:ext cx="8786874" cy="25003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Уровни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внутреннего мониторинга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57158" y="6857998"/>
            <a:ext cx="8286808" cy="142901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 rot="981506">
            <a:off x="2393580" y="2690203"/>
            <a:ext cx="384429" cy="104849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20967536">
            <a:off x="6490772" y="2714620"/>
            <a:ext cx="377300" cy="10001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1056</TotalTime>
  <Words>554</Words>
  <Application>Microsoft Office PowerPoint</Application>
  <PresentationFormat>Экран (4:3)</PresentationFormat>
  <Paragraphs>153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      МБОУ гимназии № 53   Внутренний мониторинг  качества образования  </vt:lpstr>
      <vt:lpstr>  </vt:lpstr>
      <vt:lpstr>МБОУ гимназия № 53   Внутренний мониторинг  качества образования </vt:lpstr>
      <vt:lpstr>МБОУ гимназия № 53  Направления  внутреннего мониторинга качества образования</vt:lpstr>
      <vt:lpstr>МБОУ гимназия № 53 </vt:lpstr>
      <vt:lpstr>МБОУ гимназия № 53</vt:lpstr>
      <vt:lpstr>МБОУ гимназия № 53</vt:lpstr>
      <vt:lpstr>МБОУ гимназия № 53  Направления  внутреннего мониторинга качества образования</vt:lpstr>
      <vt:lpstr>Слайд 9</vt:lpstr>
      <vt:lpstr>             Мониторинг сформированности УУД </vt:lpstr>
      <vt:lpstr>Слайд 11</vt:lpstr>
      <vt:lpstr>Слайд 12</vt:lpstr>
      <vt:lpstr>Дидактический мониторинг</vt:lpstr>
      <vt:lpstr>Воспитательный мониторинг</vt:lpstr>
      <vt:lpstr>Психолого-педагогический мониторинг</vt:lpstr>
      <vt:lpstr>Медицинский мониторинг</vt:lpstr>
      <vt:lpstr>Социологический мониторинг</vt:lpstr>
    </vt:vector>
  </TitlesOfParts>
  <Company>Гимназия № 53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Гимназия № 53</dc:creator>
  <cp:lastModifiedBy>user7</cp:lastModifiedBy>
  <cp:revision>104</cp:revision>
  <dcterms:created xsi:type="dcterms:W3CDTF">2012-01-14T14:42:55Z</dcterms:created>
  <dcterms:modified xsi:type="dcterms:W3CDTF">2015-11-12T15:45:37Z</dcterms:modified>
</cp:coreProperties>
</file>