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3" r:id="rId3"/>
    <p:sldId id="258" r:id="rId4"/>
    <p:sldId id="261" r:id="rId5"/>
    <p:sldId id="264" r:id="rId6"/>
    <p:sldId id="265" r:id="rId7"/>
    <p:sldId id="266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7800-9CCC-4C91-8F7D-9F04416FC6D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8ECA-C05F-4F75-B788-56D8CDBF5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7800-9CCC-4C91-8F7D-9F04416FC6D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8ECA-C05F-4F75-B788-56D8CDBF5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7800-9CCC-4C91-8F7D-9F04416FC6D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8ECA-C05F-4F75-B788-56D8CDBF5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7800-9CCC-4C91-8F7D-9F04416FC6D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8ECA-C05F-4F75-B788-56D8CDBF5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7800-9CCC-4C91-8F7D-9F04416FC6D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8ECA-C05F-4F75-B788-56D8CDBF5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7800-9CCC-4C91-8F7D-9F04416FC6D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8ECA-C05F-4F75-B788-56D8CDBF5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7800-9CCC-4C91-8F7D-9F04416FC6D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8ECA-C05F-4F75-B788-56D8CDBF5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7800-9CCC-4C91-8F7D-9F04416FC6D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8ECA-C05F-4F75-B788-56D8CDBF5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7800-9CCC-4C91-8F7D-9F04416FC6D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8ECA-C05F-4F75-B788-56D8CDBF5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7800-9CCC-4C91-8F7D-9F04416FC6D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8ECA-C05F-4F75-B788-56D8CDBF5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7800-9CCC-4C91-8F7D-9F04416FC6D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128ECA-C05F-4F75-B788-56D8CDBF5D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C27800-9CCC-4C91-8F7D-9F04416FC6D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128ECA-C05F-4F75-B788-56D8CDBF5D4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Autofit/>
          </a:bodyPr>
          <a:lstStyle/>
          <a:p>
            <a:pPr algn="ctr"/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Координатная плоскость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Устно: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None/>
            </a:pPr>
            <a:endParaRPr lang="ru-RU" sz="3200" dirty="0" smtClean="0">
              <a:solidFill>
                <a:srgbClr val="0070C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Что называют координатной плоскостью?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Как называют пару чисел, определяющих положение точки на плоскости?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Как называются координатные оси?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157592" cy="5517232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Рене Декарт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(1596-1650г.г.)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французский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математик </a:t>
            </a:r>
            <a:r>
              <a:rPr lang="ru-RU" sz="3600" dirty="0" smtClean="0">
                <a:latin typeface="Lucida Sans" pitchFamily="34" charset="0"/>
              </a:rPr>
              <a:t/>
            </a:r>
            <a:br>
              <a:rPr lang="ru-RU" sz="3600" dirty="0" smtClean="0">
                <a:latin typeface="Lucida Sans" pitchFamily="34" charset="0"/>
              </a:rPr>
            </a:br>
            <a:endParaRPr lang="ru-RU" sz="3600" dirty="0"/>
          </a:p>
        </p:txBody>
      </p:sp>
      <p:pic>
        <p:nvPicPr>
          <p:cNvPr id="4" name="Содержимое 3" descr="Рисунок1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556792"/>
            <a:ext cx="394934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Назовите: а)координаты точек, отмеченных на рисунке; б)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расположенные: выше оси абсцисс; ниже оси абсцисс.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pSp>
        <p:nvGrpSpPr>
          <p:cNvPr id="4" name="Группа 86"/>
          <p:cNvGrpSpPr>
            <a:grpSpLocks noGrp="1"/>
          </p:cNvGrpSpPr>
          <p:nvPr>
            <p:ph idx="1"/>
          </p:nvPr>
        </p:nvGrpSpPr>
        <p:grpSpPr bwMode="auto">
          <a:xfrm>
            <a:off x="467544" y="1988840"/>
            <a:ext cx="8229600" cy="4404650"/>
            <a:chOff x="304800" y="1084263"/>
            <a:chExt cx="7210425" cy="5663121"/>
          </a:xfrm>
        </p:grpSpPr>
        <p:cxnSp>
          <p:nvCxnSpPr>
            <p:cNvPr id="5" name="Прямая со стрелкой 4"/>
            <p:cNvCxnSpPr/>
            <p:nvPr/>
          </p:nvCxnSpPr>
          <p:spPr>
            <a:xfrm rot="5400000" flipH="1" flipV="1">
              <a:off x="166687" y="3905251"/>
              <a:ext cx="56419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4"/>
            <p:cNvCxnSpPr>
              <a:cxnSpLocks noChangeShapeType="1"/>
            </p:cNvCxnSpPr>
            <p:nvPr/>
          </p:nvCxnSpPr>
          <p:spPr bwMode="auto">
            <a:xfrm flipV="1">
              <a:off x="304800" y="4014788"/>
              <a:ext cx="7210425" cy="23812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1246188" y="3940175"/>
              <a:ext cx="5572125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1944688" y="3940175"/>
              <a:ext cx="5570538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898525" y="3940175"/>
              <a:ext cx="557053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1595438" y="3940175"/>
              <a:ext cx="5570538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2292350" y="3940175"/>
              <a:ext cx="557053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2640013" y="3940175"/>
              <a:ext cx="5570538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2989263" y="3940175"/>
              <a:ext cx="5570538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3336925" y="3940175"/>
              <a:ext cx="557053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3686175" y="3940175"/>
              <a:ext cx="557053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4033838" y="3940175"/>
              <a:ext cx="5570538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4383088" y="3940175"/>
              <a:ext cx="5570538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550863" y="3940175"/>
              <a:ext cx="5570538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-145333" y="3961321"/>
              <a:ext cx="5570539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-493712" y="3940175"/>
              <a:ext cx="5570538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-842962" y="3940175"/>
              <a:ext cx="5570538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-1190625" y="3940175"/>
              <a:ext cx="557053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-1539875" y="3940175"/>
              <a:ext cx="557053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-1887537" y="3940175"/>
              <a:ext cx="5570538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-2235200" y="3940175"/>
              <a:ext cx="557053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434975" y="3654425"/>
              <a:ext cx="672941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434975" y="3297238"/>
              <a:ext cx="6729413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431800" y="2936875"/>
              <a:ext cx="672941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35"/>
            <p:cNvCxnSpPr>
              <a:cxnSpLocks noChangeShapeType="1"/>
            </p:cNvCxnSpPr>
            <p:nvPr/>
          </p:nvCxnSpPr>
          <p:spPr bwMode="auto">
            <a:xfrm rot="10800000" flipV="1">
              <a:off x="457200" y="2586038"/>
              <a:ext cx="6710363" cy="4762"/>
            </a:xfrm>
            <a:prstGeom prst="line">
              <a:avLst/>
            </a:prstGeom>
            <a:noFill/>
            <a:ln w="9525" algn="ctr">
              <a:solidFill>
                <a:srgbClr val="4A7EBB"/>
              </a:solidFill>
              <a:round/>
              <a:headEnd/>
              <a:tailEnd/>
            </a:ln>
          </p:spPr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436563" y="2208213"/>
              <a:ext cx="6729412" cy="190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7"/>
            <p:cNvCxnSpPr>
              <a:cxnSpLocks noChangeShapeType="1"/>
            </p:cNvCxnSpPr>
            <p:nvPr/>
          </p:nvCxnSpPr>
          <p:spPr bwMode="auto">
            <a:xfrm rot="10800000" flipV="1">
              <a:off x="457200" y="1828800"/>
              <a:ext cx="6710363" cy="33338"/>
            </a:xfrm>
            <a:prstGeom prst="line">
              <a:avLst/>
            </a:prstGeom>
            <a:noFill/>
            <a:ln w="9525" algn="ctr">
              <a:solidFill>
                <a:srgbClr val="4A7EBB"/>
              </a:solidFill>
              <a:round/>
              <a:headEnd/>
              <a:tailEnd/>
            </a:ln>
          </p:spPr>
        </p:cxnSp>
        <p:cxnSp>
          <p:nvCxnSpPr>
            <p:cNvPr id="32" name="Прямая соединительная линия 38"/>
            <p:cNvCxnSpPr>
              <a:cxnSpLocks noChangeShapeType="1"/>
            </p:cNvCxnSpPr>
            <p:nvPr/>
          </p:nvCxnSpPr>
          <p:spPr bwMode="auto">
            <a:xfrm rot="10800000" flipV="1">
              <a:off x="436563" y="1512888"/>
              <a:ext cx="6729412" cy="9525"/>
            </a:xfrm>
            <a:prstGeom prst="line">
              <a:avLst/>
            </a:prstGeom>
            <a:noFill/>
            <a:ln w="9525" algn="ctr">
              <a:solidFill>
                <a:srgbClr val="4A7EBB"/>
              </a:solidFill>
              <a:round/>
              <a:headEnd/>
              <a:tailEnd/>
            </a:ln>
          </p:spPr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434975" y="4368800"/>
              <a:ext cx="672941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434975" y="4725988"/>
              <a:ext cx="6729413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434975" y="5083175"/>
              <a:ext cx="672941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434975" y="5440363"/>
              <a:ext cx="6729413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434975" y="5797550"/>
              <a:ext cx="672941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434975" y="6154738"/>
              <a:ext cx="6729413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0800000">
              <a:off x="440044" y="6523016"/>
              <a:ext cx="6729413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47"/>
            <p:cNvSpPr txBox="1">
              <a:spLocks noChangeArrowheads="1"/>
            </p:cNvSpPr>
            <p:nvPr/>
          </p:nvSpPr>
          <p:spPr bwMode="auto">
            <a:xfrm>
              <a:off x="7305675" y="3656013"/>
              <a:ext cx="209550" cy="368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Х</a:t>
              </a:r>
            </a:p>
          </p:txBody>
        </p:sp>
        <p:sp>
          <p:nvSpPr>
            <p:cNvPr id="41" name="TextBox 48"/>
            <p:cNvSpPr txBox="1">
              <a:spLocks noChangeArrowheads="1"/>
            </p:cNvSpPr>
            <p:nvPr/>
          </p:nvSpPr>
          <p:spPr bwMode="auto">
            <a:xfrm>
              <a:off x="2895600" y="3733800"/>
              <a:ext cx="207963" cy="368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0</a:t>
              </a:r>
            </a:p>
          </p:txBody>
        </p:sp>
        <p:sp>
          <p:nvSpPr>
            <p:cNvPr id="48" name="TextBox 57"/>
            <p:cNvSpPr txBox="1">
              <a:spLocks noChangeArrowheads="1"/>
            </p:cNvSpPr>
            <p:nvPr/>
          </p:nvSpPr>
          <p:spPr bwMode="auto">
            <a:xfrm>
              <a:off x="6324600" y="1285875"/>
              <a:ext cx="428625" cy="514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000" b="1" dirty="0">
                <a:latin typeface="Calibri" pitchFamily="34" charset="0"/>
              </a:endParaRPr>
            </a:p>
          </p:txBody>
        </p:sp>
        <p:sp>
          <p:nvSpPr>
            <p:cNvPr id="49" name="TextBox 58"/>
            <p:cNvSpPr txBox="1">
              <a:spLocks noChangeArrowheads="1"/>
            </p:cNvSpPr>
            <p:nvPr/>
          </p:nvSpPr>
          <p:spPr bwMode="auto">
            <a:xfrm>
              <a:off x="4784214" y="1824917"/>
              <a:ext cx="693994" cy="593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Constantia" pitchFamily="18" charset="0"/>
                </a:rPr>
                <a:t>  Р</a:t>
              </a:r>
              <a:endParaRPr lang="ru-RU" sz="2400" b="1" dirty="0">
                <a:solidFill>
                  <a:srgbClr val="FF0000"/>
                </a:solidFill>
                <a:latin typeface="Constantia" pitchFamily="18" charset="0"/>
              </a:endParaRPr>
            </a:p>
          </p:txBody>
        </p:sp>
        <p:sp>
          <p:nvSpPr>
            <p:cNvPr id="50" name="TextBox 59"/>
            <p:cNvSpPr txBox="1">
              <a:spLocks noChangeArrowheads="1"/>
            </p:cNvSpPr>
            <p:nvPr/>
          </p:nvSpPr>
          <p:spPr bwMode="auto">
            <a:xfrm>
              <a:off x="4905375" y="4857750"/>
              <a:ext cx="428625" cy="514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000" b="1" dirty="0">
                <a:latin typeface="Calibri" pitchFamily="34" charset="0"/>
              </a:endParaRPr>
            </a:p>
          </p:txBody>
        </p:sp>
        <p:sp>
          <p:nvSpPr>
            <p:cNvPr id="51" name="TextBox 60"/>
            <p:cNvSpPr txBox="1">
              <a:spLocks noChangeArrowheads="1"/>
            </p:cNvSpPr>
            <p:nvPr/>
          </p:nvSpPr>
          <p:spPr bwMode="auto">
            <a:xfrm>
              <a:off x="1447800" y="1285875"/>
              <a:ext cx="428625" cy="514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000" b="1" dirty="0">
                <a:latin typeface="Calibri" pitchFamily="34" charset="0"/>
              </a:endParaRPr>
            </a:p>
          </p:txBody>
        </p:sp>
        <p:sp>
          <p:nvSpPr>
            <p:cNvPr id="52" name="TextBox 61"/>
            <p:cNvSpPr txBox="1">
              <a:spLocks noChangeArrowheads="1"/>
            </p:cNvSpPr>
            <p:nvPr/>
          </p:nvSpPr>
          <p:spPr bwMode="auto">
            <a:xfrm>
              <a:off x="2133600" y="2565572"/>
              <a:ext cx="428625" cy="593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Constantia" pitchFamily="18" charset="0"/>
                </a:rPr>
                <a:t>Е</a:t>
              </a:r>
              <a:endParaRPr lang="ru-RU" sz="2400" b="1" dirty="0">
                <a:solidFill>
                  <a:srgbClr val="FF0000"/>
                </a:solidFill>
                <a:latin typeface="Constantia" pitchFamily="18" charset="0"/>
              </a:endParaRPr>
            </a:p>
          </p:txBody>
        </p:sp>
        <p:sp>
          <p:nvSpPr>
            <p:cNvPr id="53" name="TextBox 62"/>
            <p:cNvSpPr txBox="1">
              <a:spLocks noChangeArrowheads="1"/>
            </p:cNvSpPr>
            <p:nvPr/>
          </p:nvSpPr>
          <p:spPr bwMode="auto">
            <a:xfrm>
              <a:off x="714375" y="4786313"/>
              <a:ext cx="428625" cy="514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000" b="1" dirty="0">
                <a:latin typeface="Calibri" pitchFamily="34" charset="0"/>
              </a:endParaRPr>
            </a:p>
          </p:txBody>
        </p:sp>
        <p:sp>
          <p:nvSpPr>
            <p:cNvPr id="54" name="TextBox 50"/>
            <p:cNvSpPr txBox="1">
              <a:spLocks noChangeArrowheads="1"/>
            </p:cNvSpPr>
            <p:nvPr/>
          </p:nvSpPr>
          <p:spPr bwMode="auto">
            <a:xfrm>
              <a:off x="2057400" y="3571874"/>
              <a:ext cx="4286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-1</a:t>
              </a:r>
            </a:p>
          </p:txBody>
        </p:sp>
        <p:sp>
          <p:nvSpPr>
            <p:cNvPr id="55" name="TextBox 50"/>
            <p:cNvSpPr txBox="1">
              <a:spLocks noChangeArrowheads="1"/>
            </p:cNvSpPr>
            <p:nvPr/>
          </p:nvSpPr>
          <p:spPr bwMode="auto">
            <a:xfrm>
              <a:off x="1371600" y="3571874"/>
              <a:ext cx="4286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-2</a:t>
              </a:r>
            </a:p>
          </p:txBody>
        </p:sp>
        <p:sp>
          <p:nvSpPr>
            <p:cNvPr id="56" name="TextBox 50"/>
            <p:cNvSpPr txBox="1">
              <a:spLocks noChangeArrowheads="1"/>
            </p:cNvSpPr>
            <p:nvPr/>
          </p:nvSpPr>
          <p:spPr bwMode="auto">
            <a:xfrm>
              <a:off x="685800" y="3571874"/>
              <a:ext cx="4286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-3</a:t>
              </a:r>
            </a:p>
          </p:txBody>
        </p:sp>
        <p:sp>
          <p:nvSpPr>
            <p:cNvPr id="57" name="TextBox 50"/>
            <p:cNvSpPr txBox="1">
              <a:spLocks noChangeArrowheads="1"/>
            </p:cNvSpPr>
            <p:nvPr/>
          </p:nvSpPr>
          <p:spPr bwMode="auto">
            <a:xfrm>
              <a:off x="3643313" y="3071813"/>
              <a:ext cx="142875" cy="474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58" name="TextBox 50"/>
            <p:cNvSpPr txBox="1">
              <a:spLocks noChangeArrowheads="1"/>
            </p:cNvSpPr>
            <p:nvPr/>
          </p:nvSpPr>
          <p:spPr bwMode="auto">
            <a:xfrm>
              <a:off x="3643313" y="2428875"/>
              <a:ext cx="142875" cy="474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59" name="TextBox 50"/>
            <p:cNvSpPr txBox="1">
              <a:spLocks noChangeArrowheads="1"/>
            </p:cNvSpPr>
            <p:nvPr/>
          </p:nvSpPr>
          <p:spPr bwMode="auto">
            <a:xfrm>
              <a:off x="3643313" y="1714500"/>
              <a:ext cx="142875" cy="474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60" name="TextBox 50"/>
            <p:cNvSpPr txBox="1">
              <a:spLocks noChangeArrowheads="1"/>
            </p:cNvSpPr>
            <p:nvPr/>
          </p:nvSpPr>
          <p:spPr bwMode="auto">
            <a:xfrm>
              <a:off x="2971800" y="4487863"/>
              <a:ext cx="428625" cy="366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-1</a:t>
              </a:r>
            </a:p>
          </p:txBody>
        </p:sp>
        <p:sp>
          <p:nvSpPr>
            <p:cNvPr id="61" name="TextBox 50"/>
            <p:cNvSpPr txBox="1">
              <a:spLocks noChangeArrowheads="1"/>
            </p:cNvSpPr>
            <p:nvPr/>
          </p:nvSpPr>
          <p:spPr bwMode="auto">
            <a:xfrm>
              <a:off x="2971800" y="5214937"/>
              <a:ext cx="500063" cy="366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-2</a:t>
              </a:r>
            </a:p>
          </p:txBody>
        </p:sp>
        <p:sp>
          <p:nvSpPr>
            <p:cNvPr id="62" name="TextBox 50"/>
            <p:cNvSpPr txBox="1">
              <a:spLocks noChangeArrowheads="1"/>
            </p:cNvSpPr>
            <p:nvPr/>
          </p:nvSpPr>
          <p:spPr bwMode="auto">
            <a:xfrm>
              <a:off x="3000375" y="3124200"/>
              <a:ext cx="4286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1</a:t>
              </a:r>
            </a:p>
          </p:txBody>
        </p:sp>
        <p:sp>
          <p:nvSpPr>
            <p:cNvPr id="63" name="TextBox 50"/>
            <p:cNvSpPr txBox="1">
              <a:spLocks noChangeArrowheads="1"/>
            </p:cNvSpPr>
            <p:nvPr/>
          </p:nvSpPr>
          <p:spPr bwMode="auto">
            <a:xfrm>
              <a:off x="3000375" y="2376488"/>
              <a:ext cx="428625" cy="366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4" name="TextBox 50"/>
            <p:cNvSpPr txBox="1">
              <a:spLocks noChangeArrowheads="1"/>
            </p:cNvSpPr>
            <p:nvPr/>
          </p:nvSpPr>
          <p:spPr bwMode="auto">
            <a:xfrm>
              <a:off x="2971800" y="1614488"/>
              <a:ext cx="428625" cy="366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5" name="TextBox 50"/>
            <p:cNvSpPr txBox="1">
              <a:spLocks noChangeArrowheads="1"/>
            </p:cNvSpPr>
            <p:nvPr/>
          </p:nvSpPr>
          <p:spPr bwMode="auto">
            <a:xfrm>
              <a:off x="3585498" y="3491387"/>
              <a:ext cx="428625" cy="474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6" name="TextBox 50"/>
            <p:cNvSpPr txBox="1">
              <a:spLocks noChangeArrowheads="1"/>
            </p:cNvSpPr>
            <p:nvPr/>
          </p:nvSpPr>
          <p:spPr bwMode="auto">
            <a:xfrm>
              <a:off x="4214810" y="3571876"/>
              <a:ext cx="428625" cy="366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7" name="TextBox 50"/>
            <p:cNvSpPr txBox="1">
              <a:spLocks noChangeArrowheads="1"/>
            </p:cNvSpPr>
            <p:nvPr/>
          </p:nvSpPr>
          <p:spPr bwMode="auto">
            <a:xfrm>
              <a:off x="4929190" y="3571876"/>
              <a:ext cx="428625" cy="366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8" name="TextBox 50"/>
            <p:cNvSpPr txBox="1">
              <a:spLocks noChangeArrowheads="1"/>
            </p:cNvSpPr>
            <p:nvPr/>
          </p:nvSpPr>
          <p:spPr bwMode="auto">
            <a:xfrm>
              <a:off x="5624530" y="3571876"/>
              <a:ext cx="44766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9" name="TextBox 50"/>
            <p:cNvSpPr txBox="1">
              <a:spLocks noChangeArrowheads="1"/>
            </p:cNvSpPr>
            <p:nvPr/>
          </p:nvSpPr>
          <p:spPr bwMode="auto">
            <a:xfrm>
              <a:off x="6357953" y="3571876"/>
              <a:ext cx="428625" cy="366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70" name="Овал 69"/>
          <p:cNvSpPr/>
          <p:nvPr/>
        </p:nvSpPr>
        <p:spPr>
          <a:xfrm flipH="1" flipV="1">
            <a:off x="1835696" y="30689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1835696" y="256490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2" name="Овал 71"/>
          <p:cNvSpPr/>
          <p:nvPr/>
        </p:nvSpPr>
        <p:spPr>
          <a:xfrm flipH="1" flipV="1">
            <a:off x="2699791" y="3645022"/>
            <a:ext cx="144016" cy="1440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 flipV="1">
            <a:off x="3446161" y="4725144"/>
            <a:ext cx="117727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4283968" y="42210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 flipH="1">
            <a:off x="5868144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 flipH="1">
            <a:off x="6660232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TextBox 76"/>
          <p:cNvSpPr txBox="1"/>
          <p:nvPr/>
        </p:nvSpPr>
        <p:spPr>
          <a:xfrm>
            <a:off x="2987824" y="4653136"/>
            <a:ext cx="472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К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139952" y="4437112"/>
            <a:ext cx="400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588224" y="4797152"/>
            <a:ext cx="328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81" name="Прямая соединительная линия 80"/>
          <p:cNvCxnSpPr>
            <a:endCxn id="62" idx="1"/>
          </p:cNvCxnSpPr>
          <p:nvPr/>
        </p:nvCxnSpPr>
        <p:spPr>
          <a:xfrm>
            <a:off x="3419872" y="3717032"/>
            <a:ext cx="124260" cy="10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endCxn id="63" idx="1"/>
          </p:cNvCxnSpPr>
          <p:nvPr/>
        </p:nvCxnSpPr>
        <p:spPr>
          <a:xfrm flipV="1">
            <a:off x="3491880" y="3136514"/>
            <a:ext cx="52252" cy="44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282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координатной плоскости построить точки по заданным координатам и последовательно соединить их отрезками.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039616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(-5; 1), (-8; 1), (-8; 4), (-5; 4), (-3; 6),  (-1;-3),(3;-1), (3; 5), (5; 5), (5; -6),  (3; -6),(3;-4),(-3;-4), (-3; -6),(-5;-6), (-5; 1).   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Какая фигура при этом получилась?</a:t>
            </a:r>
          </a:p>
          <a:p>
            <a:pPr lvl="0">
              <a:buNone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Ответ: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festival.1september.ru/articles/576167/img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484784"/>
            <a:ext cx="360040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Домашнее здание: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	Вариант </a:t>
            </a:r>
            <a:r>
              <a:rPr lang="ru-RU" sz="3600" b="1" dirty="0" smtClean="0">
                <a:solidFill>
                  <a:srgbClr val="0070C0"/>
                </a:solidFill>
              </a:rPr>
              <a:t>1</a:t>
            </a:r>
          </a:p>
          <a:p>
            <a:pPr lvl="0"/>
            <a:r>
              <a:rPr lang="ru-RU" sz="3600" dirty="0" smtClean="0"/>
              <a:t>   (6; 6</a:t>
            </a:r>
            <a:r>
              <a:rPr lang="ru-RU" sz="3600" dirty="0" smtClean="0"/>
              <a:t>),(</a:t>
            </a:r>
            <a:r>
              <a:rPr lang="ru-RU" sz="3600" dirty="0" smtClean="0"/>
              <a:t>3; 7</a:t>
            </a:r>
            <a:r>
              <a:rPr lang="ru-RU" sz="3600" dirty="0" smtClean="0"/>
              <a:t>),(</a:t>
            </a:r>
            <a:r>
              <a:rPr lang="ru-RU" sz="3600" dirty="0" smtClean="0"/>
              <a:t>0; 8), </a:t>
            </a:r>
            <a:r>
              <a:rPr lang="ru-RU" sz="3600" dirty="0" smtClean="0"/>
              <a:t>(-</a:t>
            </a:r>
            <a:r>
              <a:rPr lang="ru-RU" sz="3600" dirty="0" smtClean="0"/>
              <a:t>3; 5), </a:t>
            </a:r>
            <a:r>
              <a:rPr lang="ru-RU" sz="3600" dirty="0" smtClean="0"/>
              <a:t>(–</a:t>
            </a:r>
            <a:r>
              <a:rPr lang="ru-RU" sz="3600" dirty="0" smtClean="0"/>
              <a:t>5; 7</a:t>
            </a:r>
            <a:r>
              <a:rPr lang="ru-RU" sz="3600" dirty="0" smtClean="0"/>
              <a:t>),(-</a:t>
            </a:r>
            <a:r>
              <a:rPr lang="ru-RU" sz="3600" dirty="0" smtClean="0"/>
              <a:t>8; 5</a:t>
            </a:r>
            <a:r>
              <a:rPr lang="ru-RU" sz="3600" dirty="0" smtClean="0"/>
              <a:t>),(-</a:t>
            </a:r>
            <a:r>
              <a:rPr lang="ru-RU" sz="3600" dirty="0" smtClean="0"/>
              <a:t>6; 3</a:t>
            </a:r>
            <a:r>
              <a:rPr lang="ru-RU" sz="3600" dirty="0" smtClean="0"/>
              <a:t>),(-</a:t>
            </a:r>
            <a:r>
              <a:rPr lang="ru-RU" sz="3600" dirty="0" smtClean="0"/>
              <a:t>3; 5)</a:t>
            </a:r>
          </a:p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	В</a:t>
            </a:r>
            <a:r>
              <a:rPr lang="ru-RU" sz="3600" b="1" dirty="0" smtClean="0">
                <a:solidFill>
                  <a:srgbClr val="0070C0"/>
                </a:solidFill>
              </a:rPr>
              <a:t>ариант </a:t>
            </a:r>
            <a:r>
              <a:rPr lang="ru-RU" sz="3600" b="1" dirty="0" smtClean="0">
                <a:solidFill>
                  <a:srgbClr val="0070C0"/>
                </a:solidFill>
              </a:rPr>
              <a:t>2</a:t>
            </a:r>
          </a:p>
          <a:p>
            <a:pPr lvl="0"/>
            <a:r>
              <a:rPr lang="ru-RU" sz="3600" dirty="0" smtClean="0"/>
              <a:t>(– 15; – 7), </a:t>
            </a:r>
            <a:r>
              <a:rPr lang="ru-RU" sz="3600" dirty="0" smtClean="0"/>
              <a:t>(– </a:t>
            </a:r>
            <a:r>
              <a:rPr lang="ru-RU" sz="3600" dirty="0" smtClean="0"/>
              <a:t>10; – 5), </a:t>
            </a:r>
            <a:r>
              <a:rPr lang="ru-RU" sz="3600" dirty="0" smtClean="0"/>
              <a:t>(- </a:t>
            </a:r>
            <a:r>
              <a:rPr lang="ru-RU" sz="3600" dirty="0" smtClean="0"/>
              <a:t>6; – 5), </a:t>
            </a:r>
            <a:r>
              <a:rPr lang="ru-RU" sz="3600" dirty="0" smtClean="0"/>
              <a:t>(– </a:t>
            </a:r>
            <a:r>
              <a:rPr lang="ru-RU" sz="3600" dirty="0" smtClean="0"/>
              <a:t>3; – 6), </a:t>
            </a:r>
            <a:r>
              <a:rPr lang="ru-RU" sz="3600" dirty="0" smtClean="0"/>
              <a:t>(– </a:t>
            </a:r>
            <a:r>
              <a:rPr lang="ru-RU" sz="3600" dirty="0" smtClean="0"/>
              <a:t>1; – 10), </a:t>
            </a:r>
            <a:r>
              <a:rPr lang="ru-RU" sz="3600" dirty="0" smtClean="0"/>
              <a:t>(</a:t>
            </a:r>
            <a:r>
              <a:rPr lang="ru-RU" sz="3600" dirty="0" smtClean="0"/>
              <a:t>5; – 10), </a:t>
            </a:r>
            <a:r>
              <a:rPr lang="ru-RU" sz="3600" dirty="0" smtClean="0"/>
              <a:t>(</a:t>
            </a:r>
            <a:r>
              <a:rPr lang="ru-RU" sz="3600" dirty="0" smtClean="0"/>
              <a:t>6; – 6</a:t>
            </a:r>
            <a:r>
              <a:rPr lang="ru-RU" sz="3600" dirty="0" smtClean="0"/>
              <a:t>),( </a:t>
            </a:r>
            <a:r>
              <a:rPr lang="ru-RU" sz="3600" dirty="0" smtClean="0"/>
              <a:t>-3; -6).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solidFill>
                  <a:srgbClr val="FF0000"/>
                </a:solidFill>
              </a:rPr>
              <a:t>Успехов в изучении математики!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448</TotalTime>
  <Words>185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Устно:</vt:lpstr>
      <vt:lpstr>Рене Декарт (1596-1650г.г.) французский  математик  </vt:lpstr>
      <vt:lpstr>Назовите: а)координаты точек, отмеченных на рисунке; б) расположенные: выше оси абсцисс; ниже оси абсцисс.</vt:lpstr>
      <vt:lpstr>На координатной плоскости построить точки по заданным координатам и последовательно соединить их отрезками.</vt:lpstr>
      <vt:lpstr>Ответ:</vt:lpstr>
      <vt:lpstr>Домашнее здание: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Координатная плоскость</dc:title>
  <dc:creator>Ирина</dc:creator>
  <cp:lastModifiedBy>Ирина</cp:lastModifiedBy>
  <cp:revision>47</cp:revision>
  <dcterms:created xsi:type="dcterms:W3CDTF">2013-04-08T16:43:37Z</dcterms:created>
  <dcterms:modified xsi:type="dcterms:W3CDTF">2015-11-08T18:08:03Z</dcterms:modified>
</cp:coreProperties>
</file>