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МБОУ «СОШ №119» </a:t>
            </a:r>
            <a:r>
              <a:rPr lang="ru-RU" sz="2000" dirty="0" err="1" smtClean="0"/>
              <a:t>Ахметзянова</a:t>
            </a:r>
            <a:r>
              <a:rPr lang="ru-RU" sz="2000" dirty="0" smtClean="0"/>
              <a:t> Резеда </a:t>
            </a:r>
            <a:r>
              <a:rPr lang="ru-RU" sz="2000" dirty="0" err="1" smtClean="0"/>
              <a:t>Рашатовна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Ш</a:t>
            </a:r>
            <a:r>
              <a:rPr lang="tt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әхси гигиена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7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032448" cy="6192688"/>
          </a:xfrm>
        </p:spPr>
      </p:pic>
      <p:sp>
        <p:nvSpPr>
          <p:cNvPr id="6" name="TextBox 5"/>
          <p:cNvSpPr txBox="1"/>
          <p:nvPr/>
        </p:nvSpPr>
        <p:spPr>
          <a:xfrm>
            <a:off x="5220072" y="114693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solidFill>
                  <a:srgbClr val="FF0000"/>
                </a:solidFill>
              </a:rPr>
              <a:t>Нишли</a:t>
            </a:r>
            <a:r>
              <a:rPr lang="ru-RU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9" y="2274565"/>
            <a:ext cx="42835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tt-RU" sz="4400" b="1" dirty="0" smtClean="0">
                <a:solidFill>
                  <a:schemeClr val="accent6">
                    <a:lumMod val="50000"/>
                  </a:schemeClr>
                </a:solidFill>
              </a:rPr>
              <a:t>өлге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белән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бит </a:t>
            </a:r>
          </a:p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ru-RU" sz="4400" b="1" dirty="0" err="1" smtClean="0">
                <a:solidFill>
                  <a:srgbClr val="FF0000"/>
                </a:solidFill>
              </a:rPr>
              <a:t>сөртә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744416" cy="6120680"/>
          </a:xfrm>
        </p:spPr>
      </p:pic>
      <p:sp>
        <p:nvSpPr>
          <p:cNvPr id="5" name="TextBox 4"/>
          <p:cNvSpPr txBox="1"/>
          <p:nvPr/>
        </p:nvSpPr>
        <p:spPr>
          <a:xfrm>
            <a:off x="5076056" y="87015"/>
            <a:ext cx="2553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5400" b="1" dirty="0" smtClean="0">
                <a:solidFill>
                  <a:srgbClr val="FF0000"/>
                </a:solidFill>
              </a:rPr>
              <a:t>Нишли?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916832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b="1" dirty="0" smtClean="0">
                <a:solidFill>
                  <a:schemeClr val="accent6">
                    <a:lumMod val="50000"/>
                  </a:schemeClr>
                </a:solidFill>
              </a:rPr>
              <a:t>Тарак белән                             чәч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тарый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8" y="0"/>
            <a:ext cx="4392488" cy="24928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8" y="1988840"/>
            <a:ext cx="848544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2" y="3212976"/>
            <a:ext cx="997843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1209"/>
            <a:ext cx="896136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8" y="4191700"/>
            <a:ext cx="997844" cy="893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348381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белән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2048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</a:rPr>
              <a:t>чәч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тарый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436" y="328585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</a:rPr>
              <a:t>кул юа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443885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</a:rPr>
              <a:t>теш чистарта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5440745"/>
            <a:ext cx="265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</a:rPr>
              <a:t>бит сөртә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91671" y="2492896"/>
            <a:ext cx="1552137" cy="13448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47664" y="3609020"/>
            <a:ext cx="1296144" cy="3231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547664" y="4005064"/>
            <a:ext cx="1296144" cy="6333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342525" y="4005064"/>
            <a:ext cx="1501283" cy="17588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3"/>
            <a:endCxn id="10" idx="1"/>
          </p:cNvCxnSpPr>
          <p:nvPr/>
        </p:nvCxnSpPr>
        <p:spPr>
          <a:xfrm flipV="1">
            <a:off x="4932040" y="2528030"/>
            <a:ext cx="1080120" cy="13097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3"/>
          </p:cNvCxnSpPr>
          <p:nvPr/>
        </p:nvCxnSpPr>
        <p:spPr>
          <a:xfrm flipV="1">
            <a:off x="4932040" y="3609020"/>
            <a:ext cx="1008112" cy="2287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3"/>
            <a:endCxn id="12" idx="1"/>
          </p:cNvCxnSpPr>
          <p:nvPr/>
        </p:nvCxnSpPr>
        <p:spPr>
          <a:xfrm>
            <a:off x="4932040" y="3837757"/>
            <a:ext cx="1008112" cy="9242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9" idx="3"/>
            <a:endCxn id="13" idx="1"/>
          </p:cNvCxnSpPr>
          <p:nvPr/>
        </p:nvCxnSpPr>
        <p:spPr>
          <a:xfrm>
            <a:off x="4932040" y="3837757"/>
            <a:ext cx="1080120" cy="192615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2520280" cy="230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1224136" cy="1080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1224136" cy="93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9634" y="2431258"/>
            <a:ext cx="419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/>
              <a:t>белән бит сөртә.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79634" y="3717032"/>
            <a:ext cx="311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/>
              <a:t>белән кул юа.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56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156 0.01388 -0.0026 0.02916 -0.00608 0.04235 C -0.00781 0.06226 -0.00868 0.08356 -0.01198 0.103 C -0.00989 0.14282 -0.00608 0.1787 -0.00608 0.21805 " pathEditMode="relative" ptsTypes="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7037E-7 C 0.0019 -0.04329 0.0059 -0.08496 -0.00296 -0.12732 C -0.00452 -0.15371 -0.00608 -0.16621 -0.00608 -0.19398 " pathEditMode="relative" ptsTypes="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12088" cy="792088"/>
          </a:xfrm>
        </p:spPr>
        <p:txBody>
          <a:bodyPr>
            <a:noAutofit/>
          </a:bodyPr>
          <a:lstStyle/>
          <a:p>
            <a:r>
              <a:rPr lang="tt-RU" sz="5400" dirty="0" smtClean="0">
                <a:solidFill>
                  <a:srgbClr val="FF0000"/>
                </a:solidFill>
              </a:rPr>
              <a:t>Нинди?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830602"/>
            <a:ext cx="2448271" cy="16992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1" y="3826054"/>
            <a:ext cx="2319963" cy="154664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97" y="1163359"/>
            <a:ext cx="2381250" cy="1617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79" y="1163359"/>
            <a:ext cx="2633246" cy="1844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1" y="1144446"/>
            <a:ext cx="2591771" cy="1844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5010" y="5984910"/>
            <a:ext cx="1046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зур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319" y="5984910"/>
            <a:ext cx="214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кечкенә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1272" y="5984910"/>
            <a:ext cx="196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пычрак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5996061"/>
            <a:ext cx="221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йомшак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584" y="592626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чиста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866" y="116335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4049" y="126661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8362" y="123016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527" y="334779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3073" y="340935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0023 -0.01493 -0.00046 -0.01962 -0.00416 C -0.0257 -0.00903 -0.02969 -0.01782 -0.03629 -0.02222 C -0.04011 -0.02477 -0.04462 -0.02569 -0.04844 -0.02824 C -0.05417 -0.03981 -0.0717 -0.0544 -0.08177 -0.05856 C -0.08959 -0.06898 -0.1 -0.07315 -0.10903 -0.08078 C -0.11962 -0.08958 -0.11059 -0.08518 -0.11962 -0.08889 C -0.13212 -0.10555 -0.15261 -0.11065 -0.16511 -0.12731 C -0.17066 -0.13449 -0.17674 -0.13912 -0.18334 -0.14352 C -0.19184 -0.1493 -0.18368 -0.14606 -0.19393 -0.1537 C -0.20382 -0.16111 -0.21563 -0.16528 -0.2257 -0.17176 C -0.24115 -0.18148 -0.25608 -0.19236 -0.27275 -0.19815 C -0.28177 -0.20717 -0.29271 -0.21018 -0.30295 -0.2162 C -0.3158 -0.22384 -0.329 -0.23078 -0.34236 -0.23634 C -0.34688 -0.23819 -0.354 -0.23981 -0.35903 -0.24259 C -0.36268 -0.24467 -0.36598 -0.24838 -0.36962 -0.25046 C -0.38125 -0.25694 -0.39323 -0.26134 -0.40452 -0.26875 C -0.40903 -0.27176 -0.41823 -0.27685 -0.41823 -0.27685 C -0.42309 -0.2868 -0.42813 -0.28426 -0.43629 -0.28703 C -0.44879 -0.29722 -0.46181 -0.30671 -0.4757 -0.31319 C -0.48802 -0.32546 -0.50261 -0.32847 -0.51667 -0.33541 C -0.529 -0.34143 -0.53646 -0.34861 -0.55 -0.35162 C -0.55868 -0.35717 -0.56788 -0.35926 -0.57726 -0.36157 C -0.58733 -0.36852 -0.59306 -0.37361 -0.60452 -0.37592 C -0.61111 -0.38426 -0.62014 -0.38634 -0.62882 -0.38796 C -0.6342 -0.39514 -0.64115 -0.40092 -0.64844 -0.40416 C -0.65157 -0.40555 -0.65764 -0.4081 -0.65764 -0.4081 C -0.66598 -0.41921 -0.67848 -0.41921 -0.68941 -0.4243 C -0.69098 -0.42639 -0.69393 -0.43032 -0.69393 -0.43032 " pathEditMode="relative" ptsTypes="ffffffffffffffffffffffffffff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-0.01342 0.0165 -0.02847 0.02587 -0.04027 C 0.0283 -0.05115 0.03386 -0.05416 0.04098 -0.06041 C 0.04844 -0.07546 0.0448 -0.06875 0.05157 -0.08078 C 0.05278 -0.0831 0.05487 -0.08449 0.05608 -0.0868 C 0.05851 -0.09189 0.06007 -0.09768 0.06216 -0.10301 C 0.06337 -0.10648 0.06632 -0.1081 0.06823 -0.11111 C 0.07639 -0.12384 0.08403 -0.1368 0.09393 -0.14745 C 0.09584 -0.15717 0.09705 -0.1581 0.10313 -0.16365 C 0.10504 -0.17476 0.11059 -0.17662 0.11528 -0.18588 C 0.11823 -0.19189 0.12032 -0.19884 0.12431 -0.20393 C 0.13212 -0.21412 0.1408 -0.22384 0.14862 -0.23426 C 0.1625 -0.25277 0.14445 -0.2331 0.15764 -0.24838 C 0.16007 -0.25115 0.16303 -0.25347 0.16528 -0.25648 C 0.1665 -0.2581 0.16684 -0.26088 0.16823 -0.2625 C 0.17952 -0.27523 0.17275 -0.26111 0.18334 -0.27662 C 0.19167 -0.28889 0.19983 -0.30416 0.20764 -0.31713 C 0.21337 -0.32662 0.21841 -0.33726 0.22726 -0.34143 C 0.23195 -0.34745 0.23803 -0.35115 0.24254 -0.3574 C 0.2448 -0.36064 0.24618 -0.36481 0.24862 -0.36759 C 0.25035 -0.36944 0.25278 -0.36967 0.25452 -0.37152 C 0.26285 -0.38032 0.26841 -0.38958 0.27726 -0.39791 C 0.28021 -0.40069 0.2816 -0.40601 0.2849 -0.4081 C 0.28889 -0.41064 0.29202 -0.41226 0.29549 -0.41597 C 0.30296 -0.42384 0.30643 -0.43634 0.31528 -0.44236 " pathEditMode="relative" ptsTypes="ffffffffffffffffffffffff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-0.00439 0.00885 -0.00972 0.01371 -0.01435 C 0.01475 -0.01643 0.0158 -0.01828 0.01666 -0.02037 C 0.01736 -0.02222 0.01736 -0.02453 0.01823 -0.02639 C 0.02048 -0.03125 0.02535 -0.03541 0.02882 -0.03842 C 0.03594 -0.05208 0.0441 -0.06551 0.05312 -0.07685 C 0.05972 -0.09467 0.06979 -0.10717 0.08038 -0.12129 C 0.08281 -0.12453 0.08298 -0.12963 0.08489 -0.13333 C 0.08646 -0.13657 0.08889 -0.13865 0.09097 -0.14143 C 0.09566 -0.16018 0.08802 -0.13171 0.09705 -0.15555 C 0.09791 -0.1581 0.09757 -0.16134 0.09861 -0.16365 C 0.09965 -0.1662 0.10191 -0.16759 0.10312 -0.1699 C 0.10434 -0.17222 0.10486 -0.17523 0.10607 -0.17777 C 0.10798 -0.18194 0.11007 -0.18588 0.11215 -0.19004 C 0.11319 -0.19213 0.11528 -0.19606 0.11528 -0.19606 C 0.11805 -0.20764 0.12465 -0.21527 0.13038 -0.2243 C 0.13559 -0.2324 0.13958 -0.24189 0.14392 -0.25069 C 0.14826 -0.25926 0.1533 -0.2662 0.15764 -0.27476 C 0.15903 -0.27754 0.16059 -0.28032 0.16215 -0.28287 C 0.16302 -0.28449 0.16441 -0.28541 0.16528 -0.28703 C 0.171 -0.29768 0.16805 -0.29583 0.1743 -0.30509 C 0.17673 -0.30879 0.18194 -0.31527 0.18194 -0.31527 C 0.18385 -0.32361 0.18698 -0.32662 0.19097 -0.33333 C 0.19357 -0.3375 0.19444 -0.34351 0.19705 -0.34768 C 0.19826 -0.34953 0.20017 -0.35023 0.20156 -0.35162 C 0.20278 -0.35277 0.20382 -0.35416 0.20469 -0.35555 C 0.21041 -0.36527 0.21354 -0.37708 0.22135 -0.38402 C 0.22604 -0.39421 0.23212 -0.40555 0.23941 -0.41226 C 0.24774 -0.42824 0.25694 -0.42847 0.26979 -0.43449 C 0.27673 -0.4331 0.28316 -0.4324 0.28941 -0.42847 " pathEditMode="relative" ptsTypes="fffffffffffffffffffffffffffff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169 0.00174 0.0037 -0.00451 -0.01019 C -0.00816 -0.01829 -0.0033 -0.01991 -0.01215 -0.02824 C -0.02552 -0.04051 -0.03993 -0.04583 -0.05607 -0.04838 C -0.06649 -0.05301 -0.07725 -0.05648 -0.08784 -0.06065 C -0.10156 -0.05995 -0.12882 -0.05857 -0.12882 -0.05857 " pathEditMode="relative" ptsTypes="fffff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-0.0037 -0.01615 -0.00949 -0.02431 -0.01226 C -0.0316 -0.02199 -0.04323 -0.02639 -0.05313 -0.03032 C -0.06493 -0.03495 -0.07639 -0.04027 -0.08785 -0.04652 C -0.09045 -0.04791 -0.09271 -0.05069 -0.09549 -0.05069 C -0.10556 -0.05069 -0.11563 -0.05069 -0.1257 -0.05069 " pathEditMode="relative" ptsTypes="fffff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FF0000"/>
                </a:solidFill>
              </a:rPr>
              <a:t>                          минем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3"/>
            <a:ext cx="8686800" cy="50405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700808"/>
            <a:ext cx="68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-м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7706" y="1723728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dirty="0" smtClean="0">
                <a:solidFill>
                  <a:srgbClr val="FF0000"/>
                </a:solidFill>
              </a:rPr>
              <a:t>-</a:t>
            </a:r>
            <a:r>
              <a:rPr lang="tt-RU" sz="4000" b="1" dirty="0" smtClean="0">
                <a:solidFill>
                  <a:srgbClr val="FF0000"/>
                </a:solidFill>
              </a:rPr>
              <a:t>ым, -ем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915816" y="1268760"/>
            <a:ext cx="1224136" cy="4549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39952" y="1268760"/>
            <a:ext cx="1224136" cy="4549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2780928"/>
            <a:ext cx="1758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Сумка</a:t>
            </a:r>
            <a:r>
              <a:rPr lang="ru-RU" sz="3600" b="1" dirty="0" smtClean="0">
                <a:solidFill>
                  <a:srgbClr val="FF0000"/>
                </a:solidFill>
              </a:rPr>
              <a:t>м</a:t>
            </a:r>
          </a:p>
          <a:p>
            <a:r>
              <a:rPr lang="tt-RU" sz="3600" b="1" dirty="0" smtClean="0"/>
              <a:t>сөлге</a:t>
            </a:r>
            <a:r>
              <a:rPr lang="tt-RU" sz="3600" b="1" dirty="0" smtClean="0">
                <a:solidFill>
                  <a:srgbClr val="FF0000"/>
                </a:solidFill>
              </a:rPr>
              <a:t>м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27706" y="2924944"/>
            <a:ext cx="232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/>
              <a:t>Баш</a:t>
            </a:r>
            <a:r>
              <a:rPr lang="tt-RU" sz="3600" b="1" dirty="0" smtClean="0">
                <a:solidFill>
                  <a:srgbClr val="FF0000"/>
                </a:solidFill>
              </a:rPr>
              <a:t>ым</a:t>
            </a:r>
          </a:p>
          <a:p>
            <a:r>
              <a:rPr lang="tt-RU" sz="3600" b="1" dirty="0" smtClean="0"/>
              <a:t>күз</a:t>
            </a:r>
            <a:r>
              <a:rPr lang="tt-RU" sz="3600" b="1" dirty="0" smtClean="0">
                <a:solidFill>
                  <a:srgbClr val="FF0000"/>
                </a:solidFill>
              </a:rPr>
              <a:t>ем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234951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rgbClr val="0070C0"/>
                </a:solidFill>
              </a:rPr>
              <a:t>к - </a:t>
            </a:r>
            <a:r>
              <a:rPr lang="tt-RU" sz="4000" b="1" dirty="0" smtClean="0">
                <a:solidFill>
                  <a:srgbClr val="FF0000"/>
                </a:solidFill>
              </a:rPr>
              <a:t>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42965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/>
              <a:t>ая</a:t>
            </a:r>
            <a:r>
              <a:rPr lang="tt-RU" sz="3600" b="1" dirty="0" smtClean="0">
                <a:solidFill>
                  <a:srgbClr val="0070C0"/>
                </a:solidFill>
              </a:rPr>
              <a:t>к - </a:t>
            </a:r>
            <a:r>
              <a:rPr lang="tt-RU" sz="3600" b="1" dirty="0" smtClean="0"/>
              <a:t>ая</a:t>
            </a:r>
            <a:r>
              <a:rPr lang="tt-RU" sz="3600" b="1" dirty="0" smtClean="0">
                <a:solidFill>
                  <a:srgbClr val="FF0000"/>
                </a:solidFill>
              </a:rPr>
              <a:t>г</a:t>
            </a:r>
            <a:r>
              <a:rPr lang="tt-RU" sz="3600" b="1" dirty="0" smtClean="0"/>
              <a:t>ым</a:t>
            </a:r>
            <a:r>
              <a:rPr lang="tt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2273" y="5229200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70C0"/>
                </a:solidFill>
              </a:rPr>
              <a:t>п - </a:t>
            </a:r>
            <a:r>
              <a:rPr lang="tt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4392" y="5229199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/>
              <a:t>ту</a:t>
            </a:r>
            <a:r>
              <a:rPr lang="tt-RU" sz="3600" b="1" dirty="0" smtClean="0">
                <a:solidFill>
                  <a:srgbClr val="0070C0"/>
                </a:solidFill>
              </a:rPr>
              <a:t>п</a:t>
            </a:r>
            <a:r>
              <a:rPr lang="tt-RU" sz="3600" b="1" dirty="0" smtClean="0"/>
              <a:t> - ту</a:t>
            </a:r>
            <a:r>
              <a:rPr lang="tt-RU" sz="3600" b="1" dirty="0" smtClean="0">
                <a:solidFill>
                  <a:srgbClr val="FF0000"/>
                </a:solidFill>
              </a:rPr>
              <a:t>б</a:t>
            </a:r>
            <a:r>
              <a:rPr lang="tt-RU" sz="3600" b="1" dirty="0" smtClean="0"/>
              <a:t>ым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277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485" y="380707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Дөрес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әйт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140968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Минем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56" y="1218907"/>
            <a:ext cx="2376264" cy="1561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24159"/>
            <a:ext cx="1981666" cy="1828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69" y="4437112"/>
            <a:ext cx="2088232" cy="175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64704"/>
            <a:ext cx="1584176" cy="1746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20154"/>
            <a:ext cx="1653559" cy="1742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206044"/>
            <a:ext cx="1893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dirty="0" smtClean="0"/>
              <a:t>САБЫ</a:t>
            </a:r>
            <a:r>
              <a:rPr lang="ru-RU" sz="2800" dirty="0" smtClean="0"/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ЫМ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1" y="805339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38495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Сине</a:t>
            </a:r>
            <a:r>
              <a:rPr lang="tt-RU" dirty="0" smtClean="0">
                <a:solidFill>
                  <a:srgbClr val="FF0000"/>
                </a:solidFill>
              </a:rPr>
              <a:t>ң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04800" y="1295401"/>
            <a:ext cx="8686800" cy="25876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2"/>
          </p:cNvCxnSpPr>
          <p:nvPr/>
        </p:nvCxnSpPr>
        <p:spPr>
          <a:xfrm flipH="1">
            <a:off x="2483768" y="1295400"/>
            <a:ext cx="2164432" cy="5494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2"/>
          </p:cNvCxnSpPr>
          <p:nvPr/>
        </p:nvCxnSpPr>
        <p:spPr>
          <a:xfrm>
            <a:off x="4648200" y="1295400"/>
            <a:ext cx="1940024" cy="5494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6258" y="1922929"/>
            <a:ext cx="49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ң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632450"/>
            <a:ext cx="1734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/>
              <a:t>Сумка</a:t>
            </a:r>
            <a:r>
              <a:rPr lang="tt-RU" sz="3600" b="1" dirty="0" smtClean="0">
                <a:solidFill>
                  <a:srgbClr val="FF0000"/>
                </a:solidFill>
              </a:rPr>
              <a:t>ң</a:t>
            </a:r>
          </a:p>
          <a:p>
            <a:r>
              <a:rPr lang="tt-RU" sz="3600" b="1" dirty="0" smtClean="0"/>
              <a:t>сөлге</a:t>
            </a:r>
            <a:r>
              <a:rPr lang="tt-RU" sz="3600" b="1" dirty="0" smtClean="0">
                <a:solidFill>
                  <a:srgbClr val="FF0000"/>
                </a:solidFill>
              </a:rPr>
              <a:t>ң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1996928"/>
            <a:ext cx="193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-ың, -ең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212" y="2704814"/>
            <a:ext cx="248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/>
              <a:t>Баш</a:t>
            </a:r>
            <a:r>
              <a:rPr lang="tt-RU" sz="3600" b="1" dirty="0" smtClean="0">
                <a:solidFill>
                  <a:srgbClr val="FF0000"/>
                </a:solidFill>
              </a:rPr>
              <a:t>ың</a:t>
            </a:r>
          </a:p>
          <a:p>
            <a:r>
              <a:rPr lang="tt-RU" sz="3600" b="1" dirty="0" smtClean="0"/>
              <a:t>күз</a:t>
            </a:r>
            <a:r>
              <a:rPr lang="tt-RU" sz="3600" b="1" dirty="0" smtClean="0">
                <a:solidFill>
                  <a:srgbClr val="FF0000"/>
                </a:solidFill>
              </a:rPr>
              <a:t>ең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3905143"/>
            <a:ext cx="995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>
                <a:solidFill>
                  <a:srgbClr val="0070C0"/>
                </a:solidFill>
              </a:rPr>
              <a:t>к - </a:t>
            </a:r>
            <a:r>
              <a:rPr lang="tt-RU" sz="4000" b="1" dirty="0">
                <a:solidFill>
                  <a:srgbClr val="FF0000"/>
                </a:solidFill>
              </a:rPr>
              <a:t>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9666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/>
              <a:t>ая</a:t>
            </a:r>
            <a:r>
              <a:rPr lang="tt-RU" sz="3600" b="1" dirty="0" smtClean="0">
                <a:solidFill>
                  <a:srgbClr val="0070C0"/>
                </a:solidFill>
              </a:rPr>
              <a:t>к - </a:t>
            </a:r>
            <a:r>
              <a:rPr lang="tt-RU" sz="3600" b="1" dirty="0" smtClean="0"/>
              <a:t>ая</a:t>
            </a:r>
            <a:r>
              <a:rPr lang="tt-RU" sz="3600" b="1" dirty="0" smtClean="0">
                <a:solidFill>
                  <a:srgbClr val="FF0000"/>
                </a:solidFill>
              </a:rPr>
              <a:t>г</a:t>
            </a:r>
            <a:r>
              <a:rPr lang="tt-RU" sz="3600" b="1" dirty="0" smtClean="0"/>
              <a:t>ың</a:t>
            </a:r>
            <a:r>
              <a:rPr lang="tt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906034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70C0"/>
                </a:solidFill>
              </a:rPr>
              <a:t>п - </a:t>
            </a:r>
            <a:r>
              <a:rPr lang="tt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0095" y="4906034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/>
              <a:t>ту</a:t>
            </a:r>
            <a:r>
              <a:rPr lang="tt-RU" sz="3600" b="1" dirty="0" smtClean="0">
                <a:solidFill>
                  <a:srgbClr val="0070C0"/>
                </a:solidFill>
              </a:rPr>
              <a:t>п</a:t>
            </a:r>
            <a:r>
              <a:rPr lang="tt-RU" sz="3600" b="1" dirty="0" smtClean="0"/>
              <a:t> - ту</a:t>
            </a:r>
            <a:r>
              <a:rPr lang="tt-RU" sz="3600" b="1" dirty="0" smtClean="0">
                <a:solidFill>
                  <a:srgbClr val="FF0000"/>
                </a:solidFill>
              </a:rPr>
              <a:t>б</a:t>
            </a:r>
            <a:r>
              <a:rPr lang="tt-RU" sz="3600" b="1" dirty="0" smtClean="0"/>
              <a:t>ың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247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Дөрес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әйт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2466975" cy="18478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56" y="1218907"/>
            <a:ext cx="2376264" cy="1561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64704"/>
            <a:ext cx="1584176" cy="1746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24159"/>
            <a:ext cx="1981666" cy="1828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69" y="4437112"/>
            <a:ext cx="2088232" cy="175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67358"/>
            <a:ext cx="1653559" cy="1742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7824" y="2996952"/>
            <a:ext cx="266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    Синең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                          </a:t>
            </a:r>
            <a:r>
              <a:rPr lang="tt-RU" dirty="0" smtClean="0">
                <a:solidFill>
                  <a:srgbClr val="FF0000"/>
                </a:solidFill>
              </a:rPr>
              <a:t>аның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6267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2" idx="2"/>
          </p:cNvCxnSpPr>
          <p:nvPr/>
        </p:nvCxnSpPr>
        <p:spPr>
          <a:xfrm flipH="1">
            <a:off x="2195736" y="1295400"/>
            <a:ext cx="2452464" cy="7654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2"/>
          </p:cNvCxnSpPr>
          <p:nvPr/>
        </p:nvCxnSpPr>
        <p:spPr>
          <a:xfrm>
            <a:off x="4648200" y="1295400"/>
            <a:ext cx="1940024" cy="7654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616" y="2096467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-сы, се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882" y="2822400"/>
            <a:ext cx="1969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/>
              <a:t>Сумка</a:t>
            </a:r>
            <a:r>
              <a:rPr lang="tt-RU" sz="3600" b="1" dirty="0" smtClean="0">
                <a:solidFill>
                  <a:srgbClr val="FF0000"/>
                </a:solidFill>
              </a:rPr>
              <a:t>сы</a:t>
            </a:r>
          </a:p>
          <a:p>
            <a:r>
              <a:rPr lang="tt-RU" sz="3600" b="1" dirty="0" smtClean="0"/>
              <a:t>сөлге</a:t>
            </a:r>
            <a:r>
              <a:rPr lang="tt-RU" sz="3600" b="1" dirty="0" smtClean="0">
                <a:solidFill>
                  <a:srgbClr val="FF0000"/>
                </a:solidFill>
              </a:rPr>
              <a:t>се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20486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rgbClr val="FF0000"/>
                </a:solidFill>
              </a:rPr>
              <a:t>-ы, -е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2881027"/>
            <a:ext cx="1366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/>
              <a:t>Баш</a:t>
            </a:r>
            <a:r>
              <a:rPr lang="tt-RU" sz="3600" b="1" dirty="0" smtClean="0">
                <a:solidFill>
                  <a:srgbClr val="FF0000"/>
                </a:solidFill>
              </a:rPr>
              <a:t>ы</a:t>
            </a:r>
          </a:p>
          <a:p>
            <a:r>
              <a:rPr lang="tt-RU" sz="3600" b="1" dirty="0" smtClean="0"/>
              <a:t>күз</a:t>
            </a:r>
            <a:r>
              <a:rPr lang="tt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905143"/>
            <a:ext cx="995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>
                <a:solidFill>
                  <a:srgbClr val="0070C0"/>
                </a:solidFill>
              </a:rPr>
              <a:t>к - </a:t>
            </a:r>
            <a:r>
              <a:rPr lang="tt-RU" sz="4000" b="1" dirty="0">
                <a:solidFill>
                  <a:srgbClr val="FF0000"/>
                </a:solidFill>
              </a:rPr>
              <a:t>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4906034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70C0"/>
                </a:solidFill>
              </a:rPr>
              <a:t>п - </a:t>
            </a:r>
            <a:r>
              <a:rPr lang="tt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7200"/>
            <a:ext cx="6795864" cy="838200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rgbClr val="FF0000"/>
                </a:solidFill>
              </a:rPr>
              <a:t>Бүген</a:t>
            </a:r>
            <a:r>
              <a:rPr lang="ru-RU" sz="5400" dirty="0">
                <a:solidFill>
                  <a:srgbClr val="FF0000"/>
                </a:solidFill>
              </a:rPr>
              <a:t> </a:t>
            </a:r>
            <a:r>
              <a:rPr lang="ru-RU" sz="5400" dirty="0" err="1">
                <a:solidFill>
                  <a:srgbClr val="FF0000"/>
                </a:solidFill>
              </a:rPr>
              <a:t>көн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2089026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175"/>
            <a:ext cx="2400858" cy="183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8" y="4767329"/>
            <a:ext cx="4968552" cy="2088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997838"/>
            <a:ext cx="8280920" cy="402344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Кояшлы       </a:t>
            </a: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Болытлы</a:t>
            </a: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Салкын</a:t>
            </a: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Җылы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Җил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Җилсез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Яңгыр ява</a:t>
            </a: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Яңгыр яумый</a:t>
            </a: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 ява</a:t>
            </a:r>
          </a:p>
          <a:p>
            <a:r>
              <a:rPr lang="tt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 яумый</a:t>
            </a:r>
          </a:p>
        </p:txBody>
      </p:sp>
    </p:spTree>
    <p:extLst>
      <p:ext uri="{BB962C8B-B14F-4D97-AF65-F5344CB8AC3E}">
        <p14:creationId xmlns:p14="http://schemas.microsoft.com/office/powerpoint/2010/main" val="21056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032447" cy="6048672"/>
          </a:xfrm>
        </p:spPr>
      </p:pic>
      <p:sp>
        <p:nvSpPr>
          <p:cNvPr id="5" name="TextBox 4"/>
          <p:cNvSpPr txBox="1"/>
          <p:nvPr/>
        </p:nvSpPr>
        <p:spPr>
          <a:xfrm>
            <a:off x="251520" y="1628800"/>
            <a:ext cx="1050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400" b="1" dirty="0" smtClean="0"/>
              <a:t>чәч</a:t>
            </a:r>
            <a:endParaRPr lang="ru-RU" sz="4400" b="1" dirty="0"/>
          </a:p>
        </p:txBody>
      </p:sp>
      <p:cxnSp>
        <p:nvCxnSpPr>
          <p:cNvPr id="7" name="Прямая соединительная линия 6"/>
          <p:cNvCxnSpPr>
            <a:stCxn id="5" idx="3"/>
          </p:cNvCxnSpPr>
          <p:nvPr/>
        </p:nvCxnSpPr>
        <p:spPr>
          <a:xfrm flipV="1">
            <a:off x="1301808" y="2013520"/>
            <a:ext cx="197404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2564904"/>
            <a:ext cx="1424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колак</a:t>
            </a:r>
            <a:endParaRPr lang="ru-RU" sz="4000" b="1" dirty="0"/>
          </a:p>
        </p:txBody>
      </p:sp>
      <p:cxnSp>
        <p:nvCxnSpPr>
          <p:cNvPr id="10" name="Прямая соединительная линия 9"/>
          <p:cNvCxnSpPr>
            <a:stCxn id="8" idx="3"/>
          </p:cNvCxnSpPr>
          <p:nvPr/>
        </p:nvCxnSpPr>
        <p:spPr>
          <a:xfrm flipV="1">
            <a:off x="1675821" y="2398241"/>
            <a:ext cx="1744051" cy="5206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1628800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күз</a:t>
            </a:r>
            <a:endParaRPr lang="ru-RU" sz="4000" b="1" dirty="0"/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 flipV="1">
            <a:off x="4644008" y="1982743"/>
            <a:ext cx="2304256" cy="3539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4288" y="2398241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борын</a:t>
            </a:r>
            <a:endParaRPr lang="ru-RU" sz="4000" b="1" dirty="0"/>
          </a:p>
        </p:txBody>
      </p:sp>
      <p:cxnSp>
        <p:nvCxnSpPr>
          <p:cNvPr id="16" name="Прямая соединительная линия 15"/>
          <p:cNvCxnSpPr>
            <a:endCxn id="14" idx="1"/>
          </p:cNvCxnSpPr>
          <p:nvPr/>
        </p:nvCxnSpPr>
        <p:spPr>
          <a:xfrm>
            <a:off x="4427984" y="2398241"/>
            <a:ext cx="2736304" cy="3539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08304" y="3272790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авыз</a:t>
            </a:r>
            <a:endParaRPr lang="ru-RU" sz="4000" b="1" dirty="0"/>
          </a:p>
        </p:txBody>
      </p:sp>
      <p:cxnSp>
        <p:nvCxnSpPr>
          <p:cNvPr id="19" name="Прямая соединительная линия 18"/>
          <p:cNvCxnSpPr>
            <a:endCxn id="17" idx="1"/>
          </p:cNvCxnSpPr>
          <p:nvPr/>
        </p:nvCxnSpPr>
        <p:spPr>
          <a:xfrm>
            <a:off x="4427984" y="2752184"/>
            <a:ext cx="2880320" cy="874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3861048"/>
            <a:ext cx="858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кул</a:t>
            </a:r>
            <a:endParaRPr lang="ru-RU" sz="4000" b="1" dirty="0"/>
          </a:p>
        </p:txBody>
      </p:sp>
      <p:cxnSp>
        <p:nvCxnSpPr>
          <p:cNvPr id="22" name="Прямая соединительная линия 21"/>
          <p:cNvCxnSpPr>
            <a:stCxn id="20" idx="3"/>
          </p:cNvCxnSpPr>
          <p:nvPr/>
        </p:nvCxnSpPr>
        <p:spPr>
          <a:xfrm flipV="1">
            <a:off x="1109704" y="3626733"/>
            <a:ext cx="2022136" cy="5882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20" y="4797152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бармак</a:t>
            </a:r>
            <a:endParaRPr lang="ru-RU" sz="4000" b="1" dirty="0"/>
          </a:p>
        </p:txBody>
      </p:sp>
      <p:cxnSp>
        <p:nvCxnSpPr>
          <p:cNvPr id="25" name="Прямая соединительная линия 24"/>
          <p:cNvCxnSpPr>
            <a:stCxn id="23" idx="3"/>
          </p:cNvCxnSpPr>
          <p:nvPr/>
        </p:nvCxnSpPr>
        <p:spPr>
          <a:xfrm flipV="1">
            <a:off x="2120943" y="3980676"/>
            <a:ext cx="578849" cy="11704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4288" y="4437112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тән</a:t>
            </a:r>
            <a:endParaRPr lang="ru-RU" sz="4000" b="1" dirty="0"/>
          </a:p>
        </p:txBody>
      </p:sp>
      <p:cxnSp>
        <p:nvCxnSpPr>
          <p:cNvPr id="28" name="Прямая соединительная линия 27"/>
          <p:cNvCxnSpPr>
            <a:endCxn id="26" idx="1"/>
          </p:cNvCxnSpPr>
          <p:nvPr/>
        </p:nvCxnSpPr>
        <p:spPr>
          <a:xfrm>
            <a:off x="4788024" y="3861048"/>
            <a:ext cx="2376264" cy="9300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04248" y="5505038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аяк</a:t>
            </a:r>
            <a:endParaRPr lang="ru-RU" sz="4000" b="1" dirty="0"/>
          </a:p>
        </p:txBody>
      </p:sp>
      <p:cxnSp>
        <p:nvCxnSpPr>
          <p:cNvPr id="31" name="Прямая соединительная линия 30"/>
          <p:cNvCxnSpPr>
            <a:endCxn id="29" idx="1"/>
          </p:cNvCxnSpPr>
          <p:nvPr/>
        </p:nvCxnSpPr>
        <p:spPr>
          <a:xfrm>
            <a:off x="5004048" y="5373216"/>
            <a:ext cx="1800200" cy="485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04248" y="548680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/>
              <a:t>баш</a:t>
            </a:r>
            <a:endParaRPr lang="ru-RU" sz="40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427984" y="902623"/>
            <a:ext cx="23762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17" grpId="0"/>
      <p:bldP spid="20" grpId="0"/>
      <p:bldP spid="23" grpId="0"/>
      <p:bldP spid="26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192688" cy="4117727"/>
          </a:xfrm>
        </p:spPr>
      </p:pic>
      <p:sp>
        <p:nvSpPr>
          <p:cNvPr id="5" name="TextBox 4"/>
          <p:cNvSpPr txBox="1"/>
          <p:nvPr/>
        </p:nvSpPr>
        <p:spPr>
          <a:xfrm>
            <a:off x="3002391" y="33148"/>
            <a:ext cx="235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5400" b="1" dirty="0" smtClean="0">
                <a:solidFill>
                  <a:schemeClr val="accent6">
                    <a:lumMod val="50000"/>
                  </a:schemeClr>
                </a:solidFill>
              </a:rPr>
              <a:t>САБЫН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52728" cy="4104456"/>
          </a:xfrm>
        </p:spPr>
      </p:pic>
      <p:sp>
        <p:nvSpPr>
          <p:cNvPr id="6" name="TextBox 5"/>
          <p:cNvSpPr txBox="1"/>
          <p:nvPr/>
        </p:nvSpPr>
        <p:spPr>
          <a:xfrm>
            <a:off x="3203848" y="59924"/>
            <a:ext cx="233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ЩЁТКА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120680" cy="4392488"/>
          </a:xfrm>
        </p:spPr>
      </p:pic>
      <p:sp>
        <p:nvSpPr>
          <p:cNvPr id="5" name="TextBox 4"/>
          <p:cNvSpPr txBox="1"/>
          <p:nvPr/>
        </p:nvSpPr>
        <p:spPr>
          <a:xfrm>
            <a:off x="3059832" y="57398"/>
            <a:ext cx="2186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tt-RU" sz="5400" b="1" dirty="0" smtClean="0">
                <a:solidFill>
                  <a:schemeClr val="accent6">
                    <a:lumMod val="50000"/>
                  </a:schemeClr>
                </a:solidFill>
              </a:rPr>
              <a:t>ӨЛГЕ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616624" cy="3816424"/>
          </a:xfrm>
        </p:spPr>
      </p:pic>
      <p:sp>
        <p:nvSpPr>
          <p:cNvPr id="5" name="TextBox 4"/>
          <p:cNvSpPr txBox="1"/>
          <p:nvPr/>
        </p:nvSpPr>
        <p:spPr>
          <a:xfrm>
            <a:off x="3419872" y="116632"/>
            <a:ext cx="2018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ТАРАК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721603" cy="6408712"/>
          </a:xfrm>
        </p:spPr>
      </p:pic>
      <p:sp>
        <p:nvSpPr>
          <p:cNvPr id="5" name="TextBox 4"/>
          <p:cNvSpPr txBox="1"/>
          <p:nvPr/>
        </p:nvSpPr>
        <p:spPr>
          <a:xfrm>
            <a:off x="5580112" y="1166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</a:rPr>
              <a:t>Нишли</a:t>
            </a:r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98884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accent6">
                    <a:lumMod val="50000"/>
                  </a:schemeClr>
                </a:solidFill>
              </a:rPr>
              <a:t>Йокыдан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 тора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816424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8104" y="260648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</a:rPr>
              <a:t>Нишли</a:t>
            </a:r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315407"/>
            <a:ext cx="462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1.Сабын б</a:t>
            </a:r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</a:rPr>
              <a:t>елән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кул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юа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260" y="2020225"/>
            <a:ext cx="4517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Щётка бел</a:t>
            </a:r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</a:rPr>
              <a:t>ә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 теш 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чистарта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194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МБОУ «СОШ №119» Ахметзянова Резеда Рашатовна</vt:lpstr>
      <vt:lpstr>Бүген көн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Нинди?</vt:lpstr>
      <vt:lpstr>                          минем</vt:lpstr>
      <vt:lpstr>                        Дөрес әйт</vt:lpstr>
      <vt:lpstr>                               Синең</vt:lpstr>
      <vt:lpstr>                        Дөрес әйт</vt:lpstr>
      <vt:lpstr>                               аның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Шәхси гигиена</dc:title>
  <dc:creator>резеда</dc:creator>
  <cp:lastModifiedBy>резеда</cp:lastModifiedBy>
  <cp:revision>19</cp:revision>
  <dcterms:created xsi:type="dcterms:W3CDTF">2013-11-13T17:45:54Z</dcterms:created>
  <dcterms:modified xsi:type="dcterms:W3CDTF">2015-11-06T10:37:43Z</dcterms:modified>
</cp:coreProperties>
</file>