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9" r:id="rId3"/>
    <p:sldId id="260" r:id="rId4"/>
    <p:sldId id="263" r:id="rId5"/>
    <p:sldId id="261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0540-DDFB-4901-BFC1-835D6D54D39E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1015-BF04-43F3-8A3E-C008FA2C1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0540-DDFB-4901-BFC1-835D6D54D39E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1015-BF04-43F3-8A3E-C008FA2C1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0540-DDFB-4901-BFC1-835D6D54D39E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1015-BF04-43F3-8A3E-C008FA2C1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0540-DDFB-4901-BFC1-835D6D54D39E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1015-BF04-43F3-8A3E-C008FA2C1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0540-DDFB-4901-BFC1-835D6D54D39E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1015-BF04-43F3-8A3E-C008FA2C1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0540-DDFB-4901-BFC1-835D6D54D39E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1015-BF04-43F3-8A3E-C008FA2C1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0540-DDFB-4901-BFC1-835D6D54D39E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1015-BF04-43F3-8A3E-C008FA2C1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0540-DDFB-4901-BFC1-835D6D54D39E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1015-BF04-43F3-8A3E-C008FA2C1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0540-DDFB-4901-BFC1-835D6D54D39E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1015-BF04-43F3-8A3E-C008FA2C1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0540-DDFB-4901-BFC1-835D6D54D39E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1015-BF04-43F3-8A3E-C008FA2C1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0540-DDFB-4901-BFC1-835D6D54D39E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EA51015-BF04-43F3-8A3E-C008FA2C1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D70540-DDFB-4901-BFC1-835D6D54D39E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51015-BF04-43F3-8A3E-C008FA2C1BC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851648" cy="57864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solidFill>
                  <a:srgbClr val="FFFF00"/>
                </a:solidFill>
              </a:rPr>
              <a:t>Организация исследовательской </a:t>
            </a:r>
            <a:br>
              <a:rPr lang="ru-RU" sz="4000" dirty="0" smtClean="0">
                <a:solidFill>
                  <a:srgbClr val="FFFF00"/>
                </a:solidFill>
              </a:rPr>
            </a:br>
            <a:r>
              <a:rPr lang="ru-RU" sz="4000" dirty="0" smtClean="0">
                <a:solidFill>
                  <a:srgbClr val="FFFF00"/>
                </a:solidFill>
              </a:rPr>
              <a:t>деятельности обучающихся на уроках математики.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2700" dirty="0" smtClean="0">
                <a:solidFill>
                  <a:schemeClr val="tx1"/>
                </a:solidFill>
              </a:rPr>
              <a:t>Хоть выйди ты не в белый свет,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А в поле за околицей, —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Пока идешь за кем-то вслед,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Дорога не запомнится.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Зато, куда б ты ни попал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И по какой распутице,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Дорога та, что сам искал,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Вовек не позабудется.    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(</a:t>
            </a:r>
            <a:r>
              <a:rPr lang="ru-RU" sz="2700" dirty="0" err="1" smtClean="0">
                <a:solidFill>
                  <a:schemeClr val="tx1"/>
                </a:solidFill>
              </a:rPr>
              <a:t>Н.Рыленков</a:t>
            </a:r>
            <a:r>
              <a:rPr lang="ru-RU" sz="2700" dirty="0" smtClean="0">
                <a:solidFill>
                  <a:schemeClr val="tx1"/>
                </a:solidFill>
              </a:rPr>
              <a:t>)</a:t>
            </a:r>
            <a:endParaRPr lang="ru-RU" sz="27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500174"/>
            <a:ext cx="7851648" cy="35719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1214422"/>
            <a:ext cx="77153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>
                <a:solidFill>
                  <a:srgbClr val="FFFF00"/>
                </a:solidFill>
              </a:rPr>
              <a:t>Цель исследовательского метода </a:t>
            </a:r>
            <a:r>
              <a:rPr lang="ru-RU" sz="3200" dirty="0" smtClean="0">
                <a:solidFill>
                  <a:srgbClr val="FFFF00"/>
                </a:solidFill>
              </a:rPr>
              <a:t>–</a:t>
            </a:r>
          </a:p>
          <a:p>
            <a:pPr algn="ctr"/>
            <a:endParaRPr lang="ru-RU" sz="3200" dirty="0">
              <a:solidFill>
                <a:srgbClr val="FFFF00"/>
              </a:solidFill>
            </a:endParaRPr>
          </a:p>
          <a:p>
            <a:pPr algn="ctr"/>
            <a:r>
              <a:rPr lang="ru-RU" sz="3200" dirty="0" smtClean="0"/>
              <a:t> </a:t>
            </a:r>
            <a:r>
              <a:rPr lang="ru-RU" sz="3200" dirty="0"/>
              <a:t>«вызвать» в уме ученика тот самый мыслительный процесс, который переживает творец и изобретатель данного открытия или </a:t>
            </a:r>
            <a:r>
              <a:rPr lang="ru-RU" sz="3200" dirty="0" smtClean="0"/>
              <a:t>изобретения.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500174"/>
            <a:ext cx="7851648" cy="35719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1214422"/>
            <a:ext cx="792961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>
                <a:solidFill>
                  <a:srgbClr val="00B050"/>
                </a:solidFill>
              </a:rPr>
              <a:t>Основные этапы учебного </a:t>
            </a:r>
            <a:r>
              <a:rPr lang="ru-RU" sz="2800" b="1" u="sng" dirty="0" smtClean="0">
                <a:solidFill>
                  <a:srgbClr val="00B050"/>
                </a:solidFill>
              </a:rPr>
              <a:t>исследования:</a:t>
            </a:r>
            <a:endParaRPr lang="ru-RU" sz="2800" dirty="0">
              <a:solidFill>
                <a:srgbClr val="00B050"/>
              </a:solidFill>
            </a:endParaRPr>
          </a:p>
          <a:p>
            <a:r>
              <a:rPr lang="ru-RU" sz="2800" dirty="0"/>
              <a:t>1)  </a:t>
            </a:r>
            <a:r>
              <a:rPr lang="ru-RU" sz="2800" dirty="0" smtClean="0"/>
              <a:t>Мотивация </a:t>
            </a:r>
            <a:r>
              <a:rPr lang="ru-RU" sz="2800" dirty="0"/>
              <a:t>исследовательской деятельности</a:t>
            </a:r>
          </a:p>
          <a:p>
            <a:r>
              <a:rPr lang="ru-RU" sz="2800" dirty="0" smtClean="0"/>
              <a:t>2) Формулирование </a:t>
            </a:r>
            <a:r>
              <a:rPr lang="ru-RU" sz="2800" dirty="0"/>
              <a:t>проблемы</a:t>
            </a:r>
          </a:p>
          <a:p>
            <a:r>
              <a:rPr lang="ru-RU" sz="2800" dirty="0" smtClean="0"/>
              <a:t>3) Сбор</a:t>
            </a:r>
            <a:r>
              <a:rPr lang="ru-RU" sz="2800" dirty="0"/>
              <a:t>, систематизация и анализ фактического материала</a:t>
            </a:r>
          </a:p>
          <a:p>
            <a:r>
              <a:rPr lang="ru-RU" sz="2800" dirty="0" smtClean="0"/>
              <a:t>4) Выдвижение </a:t>
            </a:r>
            <a:r>
              <a:rPr lang="ru-RU" sz="2800" dirty="0"/>
              <a:t>гипотез</a:t>
            </a:r>
          </a:p>
          <a:p>
            <a:r>
              <a:rPr lang="ru-RU" sz="2800" dirty="0" smtClean="0"/>
              <a:t>5) Проверка </a:t>
            </a:r>
            <a:r>
              <a:rPr lang="ru-RU" sz="2800" dirty="0"/>
              <a:t>гипотез</a:t>
            </a:r>
          </a:p>
          <a:p>
            <a:r>
              <a:rPr lang="ru-RU" sz="2800" dirty="0" smtClean="0"/>
              <a:t>6) Доказательство </a:t>
            </a:r>
            <a:r>
              <a:rPr lang="ru-RU" sz="2800" dirty="0"/>
              <a:t>или опровержение </a:t>
            </a:r>
            <a:r>
              <a:rPr lang="ru-RU" sz="2800" dirty="0" smtClean="0"/>
              <a:t>гипотез.</a:t>
            </a:r>
            <a:endParaRPr lang="ru-RU" sz="2800" dirty="0"/>
          </a:p>
          <a:p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7851648" cy="6000792"/>
          </a:xfrm>
        </p:spPr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ru-RU" sz="4000" u="sng" dirty="0" smtClean="0"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4000" u="sng" dirty="0" smtClean="0"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4000" u="sng" dirty="0" smtClean="0"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4000" u="sng" dirty="0" smtClean="0"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857232"/>
            <a:ext cx="864399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Этапы формирования проектно-исследовательских умений. </a:t>
            </a:r>
            <a:r>
              <a:rPr lang="ru-RU" sz="2800" dirty="0" smtClean="0"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1-й этап</a:t>
            </a:r>
            <a:r>
              <a:rPr lang="ru-RU" sz="2800" b="0" dirty="0" smtClean="0"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2800" b="0" dirty="0" smtClean="0">
                <a:solidFill>
                  <a:srgbClr val="FFFF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Диагностический.</a:t>
            </a:r>
            <a:r>
              <a:rPr lang="ru-RU" sz="2800" b="0" dirty="0" smtClean="0"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Цель первого этапа – это ориентация ребенка на успех.</a:t>
            </a:r>
            <a:br>
              <a:rPr lang="ru-RU" sz="2800" b="0" dirty="0" smtClean="0"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2-й этап. </a:t>
            </a:r>
            <a:r>
              <a:rPr lang="ru-RU" sz="2800" dirty="0" smtClean="0">
                <a:solidFill>
                  <a:srgbClr val="FFFF00"/>
                </a:solidFill>
              </a:rPr>
              <a:t>Практический. </a:t>
            </a:r>
            <a:r>
              <a:rPr lang="ru-RU" sz="2800" dirty="0" smtClean="0">
                <a:solidFill>
                  <a:schemeClr val="tx1"/>
                </a:solidFill>
              </a:rPr>
              <a:t>Непосредственный выход учащихся на проектный уровень.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3-й этап. </a:t>
            </a:r>
            <a:r>
              <a:rPr lang="ru-RU" sz="2800" dirty="0" smtClean="0">
                <a:solidFill>
                  <a:srgbClr val="FFFF00"/>
                </a:solidFill>
              </a:rPr>
              <a:t>Заключительный.</a:t>
            </a:r>
            <a:r>
              <a:rPr lang="ru-RU" sz="2800" dirty="0" smtClean="0">
                <a:solidFill>
                  <a:schemeClr val="tx1"/>
                </a:solidFill>
              </a:rPr>
              <a:t> Цель этапа – анализ деятельности, мониторинг результатов. На этом этапе выявляем, что дает проектно-исследовательская деятельность ученику и учителю.</a:t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500174"/>
            <a:ext cx="7851648" cy="35719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714356"/>
            <a:ext cx="785818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/>
              <a:t>«Теорема Пифагора».</a:t>
            </a:r>
            <a:r>
              <a:rPr lang="ru-RU" sz="2000" dirty="0"/>
              <a:t> </a:t>
            </a:r>
          </a:p>
          <a:p>
            <a:r>
              <a:rPr lang="ru-RU" sz="1600" dirty="0" smtClean="0">
                <a:solidFill>
                  <a:srgbClr val="00B0F0"/>
                </a:solidFill>
              </a:rPr>
              <a:t>Мотивирующая задача </a:t>
            </a:r>
          </a:p>
          <a:p>
            <a:r>
              <a:rPr lang="ru-RU" sz="1600" dirty="0" smtClean="0">
                <a:solidFill>
                  <a:srgbClr val="00B0F0"/>
                </a:solidFill>
              </a:rPr>
              <a:t>«</a:t>
            </a:r>
            <a:r>
              <a:rPr lang="ru-RU" sz="1600" dirty="0">
                <a:solidFill>
                  <a:srgbClr val="00B0F0"/>
                </a:solidFill>
              </a:rPr>
              <a:t>Для крепления мачты нужно установить 4 троса. Один конец каждого троса должен крепиться на высоте 12 м, другой на земле на расстоянии 5 м от мачты. Хватит ли 50 м троса для крепления мачты?» </a:t>
            </a:r>
          </a:p>
          <a:p>
            <a:r>
              <a:rPr lang="ru-RU" sz="1600" dirty="0" smtClean="0"/>
              <a:t>1. Проблема –найти </a:t>
            </a:r>
            <a:r>
              <a:rPr lang="ru-RU" sz="1600" dirty="0"/>
              <a:t>гипотенузу прямоугольного треугольника по двум известным катетам.</a:t>
            </a:r>
          </a:p>
          <a:p>
            <a:r>
              <a:rPr lang="ru-RU" sz="1600" dirty="0" smtClean="0"/>
              <a:t>2. Организация практической работы : </a:t>
            </a:r>
            <a:r>
              <a:rPr lang="ru-RU" sz="1600" dirty="0"/>
              <a:t>построить прямоугольные треугольники с катетами 12 и 5; 6 и 8; 8 и 15 см и измерить гипотенузу.</a:t>
            </a:r>
          </a:p>
          <a:p>
            <a:r>
              <a:rPr lang="ru-RU" sz="1600" dirty="0"/>
              <a:t>Результаты заносятся в таблицу. </a:t>
            </a:r>
          </a:p>
          <a:p>
            <a:r>
              <a:rPr lang="ru-RU" sz="1600" dirty="0"/>
              <a:t>а 	12	6	8</a:t>
            </a:r>
          </a:p>
          <a:p>
            <a:r>
              <a:rPr lang="ru-RU" sz="1600" dirty="0" err="1"/>
              <a:t>b</a:t>
            </a:r>
            <a:r>
              <a:rPr lang="ru-RU" sz="1600" dirty="0"/>
              <a:t> 	5	8	15</a:t>
            </a:r>
          </a:p>
          <a:p>
            <a:r>
              <a:rPr lang="ru-RU" sz="1600" dirty="0"/>
              <a:t>с 	13	10	17</a:t>
            </a:r>
          </a:p>
          <a:p>
            <a:r>
              <a:rPr lang="ru-RU" sz="1600" dirty="0" smtClean="0"/>
              <a:t>3. Формула зависимости </a:t>
            </a:r>
            <a:r>
              <a:rPr lang="ru-RU" sz="1600" dirty="0"/>
              <a:t>между длинами катетов и гипотенузой в прямоугольных треугольниках. Школьники выдвигают свои гипотезы, которые обсуждаются. </a:t>
            </a:r>
          </a:p>
          <a:p>
            <a:r>
              <a:rPr lang="ru-RU" sz="1600" dirty="0" smtClean="0"/>
              <a:t>4. Доказательство теоремы </a:t>
            </a:r>
            <a:r>
              <a:rPr lang="ru-RU" sz="1600" dirty="0"/>
              <a:t>Пифагора. </a:t>
            </a:r>
          </a:p>
          <a:p>
            <a:r>
              <a:rPr lang="ru-RU" sz="1600" dirty="0" smtClean="0"/>
              <a:t>5. Домашнее задание со </a:t>
            </a:r>
            <a:r>
              <a:rPr lang="ru-RU" sz="1600" dirty="0"/>
              <a:t>следующей мотивирующей задачей: «Кто же на самом деле открыл теорему Пифагора? Почему она долгое время называлась «теоремой невесты»? Существуют ли другие доказательства теоремы?»</a:t>
            </a:r>
          </a:p>
          <a:p>
            <a:r>
              <a:rPr lang="ru-RU" sz="1600" dirty="0"/>
              <a:t>Целью этой исследовательской работы – научить учеников использовать дополнительную литературу, применять Интернет в собственной образовательной деятельности. 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500174"/>
            <a:ext cx="7851648" cy="35719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642918"/>
            <a:ext cx="90011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dirty="0" smtClean="0">
                <a:solidFill>
                  <a:srgbClr val="00B050"/>
                </a:solidFill>
              </a:rPr>
              <a:t>Использование  элементов исследовательской деятельности учащихся при изучении тем:</a:t>
            </a:r>
          </a:p>
          <a:p>
            <a:endParaRPr lang="ru-RU" sz="3600" b="1" u="sng" dirty="0" smtClean="0"/>
          </a:p>
          <a:p>
            <a:r>
              <a:rPr lang="ru-RU" sz="2000" b="1" dirty="0" smtClean="0"/>
              <a:t> </a:t>
            </a:r>
            <a:r>
              <a:rPr lang="ru-RU" sz="2800" b="1" dirty="0"/>
              <a:t>«Сумма внутренних углов </a:t>
            </a:r>
            <a:r>
              <a:rPr lang="ru-RU" sz="2800" b="1" dirty="0" smtClean="0"/>
              <a:t>треугольника» (7 </a:t>
            </a:r>
            <a:r>
              <a:rPr lang="ru-RU" sz="2800" b="1" dirty="0" err="1" smtClean="0"/>
              <a:t>кл</a:t>
            </a:r>
            <a:r>
              <a:rPr lang="ru-RU" sz="2800" b="1" dirty="0" smtClean="0"/>
              <a:t>)</a:t>
            </a:r>
          </a:p>
          <a:p>
            <a:r>
              <a:rPr lang="ru-RU" sz="2800" b="1" dirty="0"/>
              <a:t>«Вычисление объемов тел с </a:t>
            </a:r>
            <a:r>
              <a:rPr lang="ru-RU" sz="2800" b="1" dirty="0" smtClean="0"/>
              <a:t>помощью интеграла</a:t>
            </a:r>
            <a:r>
              <a:rPr lang="ru-RU" sz="2800" dirty="0" smtClean="0"/>
              <a:t>» </a:t>
            </a:r>
          </a:p>
          <a:p>
            <a:r>
              <a:rPr lang="ru-RU" sz="2800" b="1" dirty="0" smtClean="0"/>
              <a:t>«Многогранники» (11 </a:t>
            </a:r>
            <a:r>
              <a:rPr lang="ru-RU" sz="2800" b="1" dirty="0" err="1" smtClean="0"/>
              <a:t>кл</a:t>
            </a:r>
            <a:r>
              <a:rPr lang="ru-RU" sz="2800" b="1" dirty="0" smtClean="0"/>
              <a:t>)</a:t>
            </a:r>
          </a:p>
          <a:p>
            <a:r>
              <a:rPr lang="ru-RU" sz="2800" b="1" dirty="0"/>
              <a:t>«Свойства квадратного корня</a:t>
            </a:r>
            <a:r>
              <a:rPr lang="ru-RU" sz="2800" b="1" dirty="0" smtClean="0"/>
              <a:t>» (8 </a:t>
            </a:r>
            <a:r>
              <a:rPr lang="ru-RU" sz="2800" b="1" dirty="0" err="1" smtClean="0"/>
              <a:t>кл</a:t>
            </a:r>
            <a:r>
              <a:rPr lang="ru-RU" sz="2800" b="1" dirty="0" smtClean="0"/>
              <a:t>)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500174"/>
            <a:ext cx="7851648" cy="35719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571480"/>
            <a:ext cx="671517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>
                <a:solidFill>
                  <a:srgbClr val="00B050"/>
                </a:solidFill>
              </a:rPr>
              <a:t>Выводы.</a:t>
            </a:r>
            <a:endParaRPr lang="ru-RU" sz="3200" dirty="0">
              <a:solidFill>
                <a:srgbClr val="00B050"/>
              </a:solidFill>
            </a:endParaRPr>
          </a:p>
          <a:p>
            <a:r>
              <a:rPr lang="ru-RU" dirty="0"/>
              <a:t>Проектно-исследовательская </a:t>
            </a:r>
            <a:r>
              <a:rPr lang="ru-RU" dirty="0" smtClean="0"/>
              <a:t>деятельность позволяет учащимся  </a:t>
            </a:r>
            <a:r>
              <a:rPr lang="ru-RU" dirty="0"/>
              <a:t>проявить себя, попробовать свои силы, приложить свои знания, принести пользу и публично показать результат, самоутвердиться. </a:t>
            </a:r>
          </a:p>
          <a:p>
            <a:r>
              <a:rPr lang="ru-RU" dirty="0" smtClean="0"/>
              <a:t>Приводит к развитию проектно-исследовательских умений. </a:t>
            </a:r>
            <a:r>
              <a:rPr lang="ru-RU" dirty="0"/>
              <a:t>Это: постановка задач, выдвижение гипотез, выбор методов решения, построение обобщений и выводов, анализ результата.</a:t>
            </a:r>
          </a:p>
          <a:p>
            <a:r>
              <a:rPr lang="ru-RU" dirty="0" smtClean="0"/>
              <a:t>Учащиеся видят </a:t>
            </a:r>
            <a:r>
              <a:rPr lang="ru-RU" dirty="0"/>
              <a:t>определенный результат своей деятельности в виде конечного продукта: наглядное пособие, тематический справочник, электронная презентация.</a:t>
            </a:r>
          </a:p>
          <a:p>
            <a:r>
              <a:rPr lang="ru-RU" dirty="0" smtClean="0"/>
              <a:t>Уроки </a:t>
            </a:r>
            <a:r>
              <a:rPr lang="ru-RU" dirty="0"/>
              <a:t>с применением проектов детей более интересны и познавательны для учащихся.</a:t>
            </a:r>
          </a:p>
          <a:p>
            <a:r>
              <a:rPr lang="ru-RU" dirty="0" smtClean="0"/>
              <a:t>Реализация </a:t>
            </a:r>
            <a:r>
              <a:rPr lang="ru-RU" dirty="0"/>
              <a:t>проекта позволяет систематизировать знания учащихся по важным темам курса.</a:t>
            </a:r>
          </a:p>
          <a:p>
            <a:r>
              <a:rPr lang="ru-RU" dirty="0" smtClean="0"/>
              <a:t>Проектно-исследовательская </a:t>
            </a:r>
            <a:r>
              <a:rPr lang="ru-RU" dirty="0"/>
              <a:t>деятельность позволяет выявить творческие способности учащихся, их деловые качества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500174"/>
            <a:ext cx="7851648" cy="35719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928670"/>
            <a:ext cx="757242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00B0F0"/>
                </a:solidFill>
              </a:rPr>
              <a:t>“Мало знать, надо и применять. Мало очень хотеть, надо и делать!”.</a:t>
            </a:r>
          </a:p>
          <a:p>
            <a:r>
              <a:rPr lang="ru-RU" sz="2800" dirty="0" smtClean="0">
                <a:solidFill>
                  <a:srgbClr val="00B0F0"/>
                </a:solidFill>
              </a:rPr>
              <a:t> </a:t>
            </a:r>
            <a:r>
              <a:rPr lang="ru-RU" dirty="0" smtClean="0"/>
              <a:t>Я думаю, что эти слова писателя Кларка можно считать девизом проектной деятельности в школе.</a:t>
            </a:r>
          </a:p>
          <a:p>
            <a:r>
              <a:rPr lang="ru-RU" dirty="0" smtClean="0"/>
              <a:t>Использование исследований на уроках способствует формированию у школьников таких качеств, как </a:t>
            </a:r>
            <a:r>
              <a:rPr lang="ru-RU" sz="3200" u="sng" dirty="0" smtClean="0">
                <a:solidFill>
                  <a:srgbClr val="00B050"/>
                </a:solidFill>
              </a:rPr>
              <a:t>вдумчивость, терпеливость, настойчивость, выдержка, аккуратность, сообразительность; развивают исследовательский подход</a:t>
            </a:r>
            <a:r>
              <a:rPr lang="ru-RU" sz="3200" u="sng" dirty="0" smtClean="0"/>
              <a:t> </a:t>
            </a:r>
          </a:p>
          <a:p>
            <a:r>
              <a:rPr lang="ru-RU" dirty="0" smtClean="0"/>
              <a:t>к изучаемым технологическим процессам.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500174"/>
            <a:ext cx="7851648" cy="35719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1857364"/>
            <a:ext cx="8286808" cy="2862322"/>
          </a:xfrm>
          <a:prstGeom prst="rect">
            <a:avLst/>
          </a:prstGeom>
          <a:noFill/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     ЗА</a:t>
            </a:r>
          </a:p>
          <a:p>
            <a:pPr algn="ctr"/>
            <a:r>
              <a:rPr lang="ru-RU" sz="5400" b="1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5400" b="1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ВНИМАНИЕ  !</a:t>
            </a:r>
            <a:endParaRPr lang="ru-RU" sz="5400" b="1" cap="none" spc="0" dirty="0" smtClean="0">
              <a:ln w="11430"/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</TotalTime>
  <Words>383</Words>
  <Application>Microsoft Office PowerPoint</Application>
  <PresentationFormat>Экран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           Организация исследовательской  деятельности обучающихся на уроках математики.   Хоть выйди ты не в белый свет, А в поле за околицей, — Пока идешь за кем-то вслед, Дорога не запомнится. Зато, куда б ты ни попал И по какой распутице, Дорога та, что сам искал, Вовек не позабудется.     (Н.Рыленков)</vt:lpstr>
      <vt:lpstr>    </vt:lpstr>
      <vt:lpstr>    </vt:lpstr>
      <vt:lpstr>      </vt:lpstr>
      <vt:lpstr>    </vt:lpstr>
      <vt:lpstr>    </vt:lpstr>
      <vt:lpstr>    </vt:lpstr>
      <vt:lpstr>    </vt:lpstr>
      <vt:lpstr>  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исследовательской  деятельности обучающихся на уроках математики.</dc:title>
  <dc:creator>User</dc:creator>
  <cp:lastModifiedBy>User</cp:lastModifiedBy>
  <cp:revision>9</cp:revision>
  <dcterms:created xsi:type="dcterms:W3CDTF">2013-02-11T18:40:56Z</dcterms:created>
  <dcterms:modified xsi:type="dcterms:W3CDTF">2013-02-11T20:18:58Z</dcterms:modified>
</cp:coreProperties>
</file>