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6" r:id="rId3"/>
    <p:sldId id="272" r:id="rId4"/>
    <p:sldId id="271" r:id="rId5"/>
    <p:sldId id="273" r:id="rId6"/>
    <p:sldId id="274" r:id="rId7"/>
    <p:sldId id="275" r:id="rId8"/>
    <p:sldId id="279" r:id="rId9"/>
    <p:sldId id="260" r:id="rId10"/>
    <p:sldId id="256" r:id="rId11"/>
    <p:sldId id="264" r:id="rId12"/>
    <p:sldId id="258" r:id="rId13"/>
    <p:sldId id="268" r:id="rId14"/>
    <p:sldId id="265" r:id="rId15"/>
    <p:sldId id="284" r:id="rId16"/>
    <p:sldId id="269" r:id="rId17"/>
    <p:sldId id="281" r:id="rId18"/>
    <p:sldId id="278" r:id="rId19"/>
    <p:sldId id="277" r:id="rId20"/>
    <p:sldId id="282" r:id="rId21"/>
    <p:sldId id="28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D689742-4FF7-4F5E-BB9F-F042D7FEC851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95CA042-7576-4247-BB90-137A8135C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060D0E-0650-49CC-8800-C3B11775C32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C8666-A1A7-4E3A-968E-6FF1819F8C9A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382BB-A653-4804-91C7-59A50D69D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7E07A-7145-40A6-BB93-7285A811C51B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FCECA-19C0-4F02-91DF-CC556E132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E305B-B79C-4DDB-84B5-43CDBD49F54D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F47DA-E85E-4979-A5DC-EB40B3328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4E3F5-9DE4-4A7E-9554-D99CF3C99A72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1D420-BFE2-41AC-B64A-98934C0DB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2422C-6C3F-428B-9260-3E24F32AD7EB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C169B-FE0F-450F-9540-7B7495DCA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8B0BA-AC72-46B8-8638-AA15A8415B20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C9D68-0725-4C69-AA98-B3CE279FD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0E4ED-19DF-48BD-875D-7D2C1A132360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AF246-C2CD-4979-A747-EAFE55137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AA682-6DE5-4C7D-BAFA-0EE952EED84B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9ACA2-A5B7-44C5-AD4B-36C23004E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BA619-1841-472B-8C71-8CA3CA73F8C3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63112-9ECD-4179-BFEA-5F4DACA1E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973E8-88BA-4259-9F70-E4B055BFB0B7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3E3B8-9B15-4753-B74E-AB88E61E4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3775C-745B-4591-B41D-5FE14ECDCB03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875A1-B5FE-4ADD-B3E5-650E82806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2C106A-03BF-4F0E-AD08-393788B79575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EB60AD-88A6-4FB2-B76E-E7D51A09A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L:\&#1087;&#1088;&#1077;&#1079;&#1080;&#1085;&#1090;&#1072;&#1094;&#1080;&#1103;%20&#1043;&#1086;&#1085;&#1095;&#1072;&#1088;%204%20&#1082;&#1083;&#1072;&#1089;&#1089;\2bcd44028cd4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4.wav"/><Relationship Id="rId7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4.png"/><Relationship Id="rId7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2928938"/>
            <a:ext cx="7772400" cy="150812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dirty="0" smtClean="0">
                <a:latin typeface="Monotype Corsiva" pitchFamily="66" charset="0"/>
              </a:rPr>
              <a:t>«Умники и умницы»</a:t>
            </a:r>
            <a:endParaRPr lang="ru-RU" sz="9600" dirty="0">
              <a:latin typeface="Monotype Corsiva" pitchFamily="66" charset="0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9264" y="35884"/>
            <a:ext cx="2848745" cy="2714644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19806140" lon="43709" rev="20936865"/>
            </a:camera>
            <a:lightRig rig="flat" dir="t"/>
          </a:scene3d>
          <a:sp3d prstMaterial="metal">
            <a:bevelT w="203200" h="50800" prst="softRound"/>
          </a:sp3d>
        </p:spPr>
      </p:pic>
      <p:sp>
        <p:nvSpPr>
          <p:cNvPr id="8" name="Прямоугольник 7"/>
          <p:cNvSpPr/>
          <p:nvPr/>
        </p:nvSpPr>
        <p:spPr>
          <a:xfrm>
            <a:off x="2339752" y="4293096"/>
            <a:ext cx="473206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В 1  классе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9" name="2bcd44028cd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8" presetClass="entr" presetSubtype="0" accel="10000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625" y="357188"/>
            <a:ext cx="85010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40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Сколько лепестков у цветка?</a:t>
            </a:r>
          </a:p>
          <a:p>
            <a:pPr algn="just" eaLnBrk="0" hangingPunct="0">
              <a:lnSpc>
                <a:spcPct val="150000"/>
              </a:lnSpc>
            </a:pPr>
            <a:r>
              <a:rPr lang="ru-RU" sz="40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Какой предмет изображен под номером 3?</a:t>
            </a:r>
          </a:p>
          <a:p>
            <a:pPr algn="just" eaLnBrk="0" hangingPunct="0">
              <a:lnSpc>
                <a:spcPct val="150000"/>
              </a:lnSpc>
            </a:pPr>
            <a:r>
              <a:rPr lang="ru-RU" sz="4000" i="1">
                <a:latin typeface="Times New Roman" pitchFamily="18" charset="0"/>
                <a:ea typeface="Calibri" pitchFamily="34" charset="0"/>
              </a:rPr>
              <a:t>3) Есть ли ручка на двери дома?</a:t>
            </a:r>
            <a:endParaRPr lang="ru-RU" sz="4000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ru-RU" sz="4000" i="1">
                <a:latin typeface="Times New Roman" pitchFamily="18" charset="0"/>
                <a:ea typeface="Calibri" pitchFamily="34" charset="0"/>
              </a:rPr>
              <a:t>4) В какую сторону едет машина?</a:t>
            </a:r>
            <a:endParaRPr lang="ru-RU" sz="4000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ru-RU" sz="4000" i="1">
                <a:latin typeface="Times New Roman" pitchFamily="18" charset="0"/>
                <a:ea typeface="Calibri" pitchFamily="34" charset="0"/>
              </a:rPr>
              <a:t>5) Есть ли в чашке вода?</a:t>
            </a:r>
            <a:endParaRPr lang="ru-RU" sz="4000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9350" y="1206500"/>
            <a:ext cx="7645399" cy="2178050"/>
          </a:xfrm>
          <a:prstGeom prst="rect">
            <a:avLst/>
          </a:prstGeom>
        </p:spPr>
        <p:txBody>
          <a:bodyPr>
            <a:prstTxWarp prst="textCascade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i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Молодцы</a:t>
            </a:r>
          </a:p>
        </p:txBody>
      </p:sp>
      <p:pic>
        <p:nvPicPr>
          <p:cNvPr id="26626" name="Picture 5" descr="5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0750" y="3028950"/>
            <a:ext cx="25717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500134" y="571480"/>
            <a:ext cx="7643866" cy="563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056" tIns="457056" rIns="457056" bIns="457056" numCol="2" anchor="ctr">
            <a:spAutoFit/>
          </a:bodyPr>
          <a:lstStyle/>
          <a:p>
            <a:pPr>
              <a:defRPr/>
            </a:pPr>
            <a:r>
              <a:rPr lang="ru-RU" sz="4800" b="1" dirty="0">
                <a:latin typeface="Gabriola" pitchFamily="82" charset="0"/>
                <a:ea typeface="Calibri" pitchFamily="34" charset="0"/>
                <a:cs typeface="Times New Roman" pitchFamily="18" charset="0"/>
              </a:rPr>
              <a:t>Б</a:t>
            </a:r>
            <a:r>
              <a:rPr lang="ru-RU" sz="4800" b="1" u="sng" dirty="0">
                <a:solidFill>
                  <a:srgbClr val="FF0000"/>
                </a:solidFill>
                <a:latin typeface="Gabriola" pitchFamily="82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4800" b="1" dirty="0">
                <a:latin typeface="Gabriola" pitchFamily="82" charset="0"/>
                <a:ea typeface="Calibri" pitchFamily="34" charset="0"/>
                <a:cs typeface="Times New Roman" pitchFamily="18" charset="0"/>
              </a:rPr>
              <a:t>лет </a:t>
            </a:r>
            <a:r>
              <a:rPr lang="ru-RU" sz="4800" b="1" dirty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4800" b="1" dirty="0">
                <a:latin typeface="Gabriola" pitchFamily="82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8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4800" b="1" dirty="0">
                <a:latin typeface="Gabriola" pitchFamily="82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4800" b="1" u="sng" dirty="0">
                <a:solidFill>
                  <a:srgbClr val="FF0000"/>
                </a:solidFill>
                <a:latin typeface="Gabriola" pitchFamily="82" charset="0"/>
                <a:ea typeface="Calibri" pitchFamily="34" charset="0"/>
                <a:cs typeface="Times New Roman" pitchFamily="18" charset="0"/>
              </a:rPr>
              <a:t>л</a:t>
            </a:r>
            <a:r>
              <a:rPr lang="ru-RU" sz="4800" b="1" dirty="0">
                <a:latin typeface="Gabriola" pitchFamily="82" charset="0"/>
                <a:ea typeface="Calibri" pitchFamily="34" charset="0"/>
                <a:cs typeface="Times New Roman" pitchFamily="18" charset="0"/>
              </a:rPr>
              <a:t>ень </a:t>
            </a:r>
            <a:r>
              <a:rPr lang="ru-RU" sz="4800" b="1" dirty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4800" b="1" dirty="0">
                <a:latin typeface="Gabriola" pitchFamily="82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8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4800" b="1" dirty="0">
                <a:latin typeface="Gabriola" pitchFamily="82" charset="0"/>
                <a:ea typeface="Calibri" pitchFamily="34" charset="0"/>
                <a:cs typeface="Times New Roman" pitchFamily="18" charset="0"/>
              </a:rPr>
              <a:t>Ма</a:t>
            </a:r>
            <a:r>
              <a:rPr lang="ru-RU" sz="4800" b="1" u="sng" dirty="0">
                <a:solidFill>
                  <a:srgbClr val="FF0000"/>
                </a:solidFill>
                <a:latin typeface="Gabriola" pitchFamily="82" charset="0"/>
                <a:ea typeface="Calibri" pitchFamily="34" charset="0"/>
                <a:cs typeface="Times New Roman" pitchFamily="18" charset="0"/>
              </a:rPr>
              <a:t>ш</a:t>
            </a:r>
            <a:r>
              <a:rPr lang="ru-RU" sz="4800" b="1" dirty="0">
                <a:latin typeface="Gabriola" pitchFamily="82" charset="0"/>
                <a:ea typeface="Calibri" pitchFamily="34" charset="0"/>
                <a:cs typeface="Times New Roman" pitchFamily="18" charset="0"/>
              </a:rPr>
              <a:t>ина </a:t>
            </a:r>
            <a:r>
              <a:rPr lang="ru-RU" sz="4800" b="1" dirty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4800" b="1" dirty="0">
                <a:latin typeface="Gabriola" pitchFamily="82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8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4800" b="1" u="sng" dirty="0">
                <a:solidFill>
                  <a:srgbClr val="FF0000"/>
                </a:solidFill>
                <a:latin typeface="Gabriola" pitchFamily="82" charset="0"/>
                <a:ea typeface="Calibri" pitchFamily="34" charset="0"/>
                <a:cs typeface="Times New Roman" pitchFamily="18" charset="0"/>
              </a:rPr>
              <a:t>Т</a:t>
            </a:r>
            <a:r>
              <a:rPr lang="ru-RU" sz="4800" b="1" dirty="0">
                <a:latin typeface="Gabriola" pitchFamily="82" charset="0"/>
                <a:ea typeface="Calibri" pitchFamily="34" charset="0"/>
                <a:cs typeface="Times New Roman" pitchFamily="18" charset="0"/>
              </a:rPr>
              <a:t>оля </a:t>
            </a:r>
            <a:r>
              <a:rPr lang="ru-RU" sz="4800" b="1" dirty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4800" b="1" dirty="0">
                <a:latin typeface="Gabriola" pitchFamily="82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8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4800" b="1" u="sng" dirty="0">
                <a:solidFill>
                  <a:srgbClr val="FF0000"/>
                </a:solidFill>
                <a:latin typeface="Gabriola" pitchFamily="82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ru-RU" sz="4800" b="1" dirty="0">
                <a:latin typeface="Gabriola" pitchFamily="82" charset="0"/>
                <a:ea typeface="Calibri" pitchFamily="34" charset="0"/>
                <a:cs typeface="Times New Roman" pitchFamily="18" charset="0"/>
              </a:rPr>
              <a:t>аша </a:t>
            </a:r>
            <a:r>
              <a:rPr lang="ru-RU" sz="4800" b="1" dirty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4800" b="1" dirty="0">
                <a:latin typeface="Gabriola" pitchFamily="82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8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4800" b="1" u="sng" dirty="0">
                <a:solidFill>
                  <a:srgbClr val="FF0000"/>
                </a:solidFill>
                <a:latin typeface="Gabriola" pitchFamily="82" charset="0"/>
                <a:ea typeface="Calibri" pitchFamily="34" charset="0"/>
                <a:cs typeface="Times New Roman" pitchFamily="18" charset="0"/>
              </a:rPr>
              <a:t>Т</a:t>
            </a:r>
            <a:r>
              <a:rPr lang="ru-RU" sz="4800" b="1" dirty="0">
                <a:latin typeface="Gabriola" pitchFamily="82" charset="0"/>
                <a:ea typeface="Calibri" pitchFamily="34" charset="0"/>
                <a:cs typeface="Times New Roman" pitchFamily="18" charset="0"/>
              </a:rPr>
              <a:t>аня </a:t>
            </a:r>
            <a:r>
              <a:rPr lang="ru-RU" sz="4800" b="1" dirty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4800" b="1" dirty="0">
                <a:latin typeface="Gabriola" pitchFamily="82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ru-RU" sz="4800" b="1" dirty="0">
                <a:latin typeface="Gabriola" pitchFamily="82" charset="0"/>
                <a:ea typeface="Calibri" pitchFamily="34" charset="0"/>
                <a:cs typeface="Times New Roman" pitchFamily="18" charset="0"/>
              </a:rPr>
              <a:t>Б</a:t>
            </a:r>
            <a:r>
              <a:rPr lang="ru-RU" sz="4800" b="1" u="sng" dirty="0">
                <a:solidFill>
                  <a:srgbClr val="FF0000"/>
                </a:solidFill>
                <a:latin typeface="Gabriola" pitchFamily="82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ru-RU" sz="4800" b="1" dirty="0">
                <a:latin typeface="Gabriola" pitchFamily="82" charset="0"/>
                <a:ea typeface="Calibri" pitchFamily="34" charset="0"/>
                <a:cs typeface="Times New Roman" pitchFamily="18" charset="0"/>
              </a:rPr>
              <a:t>лка </a:t>
            </a:r>
            <a:r>
              <a:rPr lang="ru-RU" sz="4800" b="1" dirty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4800" b="1" dirty="0">
                <a:latin typeface="Gabriola" pitchFamily="82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8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4800" b="1" dirty="0">
                <a:latin typeface="Gabriola" pitchFamily="82" charset="0"/>
                <a:ea typeface="Calibri" pitchFamily="34" charset="0"/>
                <a:cs typeface="Times New Roman" pitchFamily="18" charset="0"/>
              </a:rPr>
              <a:t>Сал</a:t>
            </a:r>
            <a:r>
              <a:rPr lang="ru-RU" sz="4800" b="1" u="sng" dirty="0">
                <a:solidFill>
                  <a:srgbClr val="FF0000"/>
                </a:solidFill>
                <a:latin typeface="Gabriola" pitchFamily="82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4800" b="1" dirty="0">
                <a:latin typeface="Gabriola" pitchFamily="82" charset="0"/>
                <a:ea typeface="Calibri" pitchFamily="34" charset="0"/>
                <a:cs typeface="Times New Roman" pitchFamily="18" charset="0"/>
              </a:rPr>
              <a:t>т </a:t>
            </a:r>
            <a:r>
              <a:rPr lang="ru-RU" sz="4800" b="1" dirty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4800" b="1" dirty="0">
                <a:latin typeface="Gabriola" pitchFamily="82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8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4800" b="1" dirty="0">
                <a:latin typeface="Gabriola" pitchFamily="82" charset="0"/>
                <a:ea typeface="Calibri" pitchFamily="34" charset="0"/>
                <a:cs typeface="Times New Roman" pitchFamily="18" charset="0"/>
              </a:rPr>
              <a:t>Р</a:t>
            </a:r>
            <a:r>
              <a:rPr lang="ru-RU" sz="4800" b="1" u="sng" dirty="0">
                <a:solidFill>
                  <a:srgbClr val="FF0000"/>
                </a:solidFill>
                <a:latin typeface="Gabriola" pitchFamily="82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ru-RU" sz="4800" b="1" dirty="0">
                <a:latin typeface="Gabriola" pitchFamily="82" charset="0"/>
                <a:ea typeface="Calibri" pitchFamily="34" charset="0"/>
                <a:cs typeface="Times New Roman" pitchFamily="18" charset="0"/>
              </a:rPr>
              <a:t>чка </a:t>
            </a:r>
            <a:r>
              <a:rPr lang="ru-RU" sz="4800" b="1" dirty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4800" b="1" dirty="0">
                <a:latin typeface="Gabriola" pitchFamily="82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8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4800" b="1" dirty="0">
                <a:latin typeface="Gabriola" pitchFamily="82" charset="0"/>
                <a:ea typeface="Calibri" pitchFamily="34" charset="0"/>
                <a:cs typeface="Times New Roman" pitchFamily="18" charset="0"/>
              </a:rPr>
              <a:t>Ст</a:t>
            </a:r>
            <a:r>
              <a:rPr lang="ru-RU" sz="4800" b="1" u="sng" dirty="0">
                <a:solidFill>
                  <a:srgbClr val="FF0000"/>
                </a:solidFill>
                <a:latin typeface="Gabriola" pitchFamily="82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4800" b="1" dirty="0">
                <a:latin typeface="Gabriola" pitchFamily="82" charset="0"/>
                <a:ea typeface="Calibri" pitchFamily="34" charset="0"/>
                <a:cs typeface="Times New Roman" pitchFamily="18" charset="0"/>
              </a:rPr>
              <a:t>л </a:t>
            </a:r>
            <a:r>
              <a:rPr lang="ru-RU" sz="4800" b="1" dirty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4800" b="1" dirty="0">
                <a:latin typeface="Gabriola" pitchFamily="82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8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4800" b="1" u="sng" dirty="0">
                <a:solidFill>
                  <a:srgbClr val="FF0000"/>
                </a:solidFill>
                <a:latin typeface="Gabriola" pitchFamily="82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ru-RU" sz="4800" b="1" dirty="0">
                <a:latin typeface="Gabriola" pitchFamily="82" charset="0"/>
                <a:ea typeface="Calibri" pitchFamily="34" charset="0"/>
                <a:cs typeface="Times New Roman" pitchFamily="18" charset="0"/>
              </a:rPr>
              <a:t>етка </a:t>
            </a:r>
            <a:r>
              <a:rPr lang="ru-RU" sz="4800" b="1" dirty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4800" b="1" dirty="0">
                <a:latin typeface="Gabriola" pitchFamily="82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8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4800" b="1" u="sng" dirty="0">
                <a:solidFill>
                  <a:srgbClr val="FF0000"/>
                </a:solidFill>
                <a:latin typeface="Gabriola" pitchFamily="82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ru-RU" sz="4800" b="1" dirty="0">
                <a:latin typeface="Gabriola" pitchFamily="82" charset="0"/>
                <a:ea typeface="Calibri" pitchFamily="34" charset="0"/>
                <a:cs typeface="Times New Roman" pitchFamily="18" charset="0"/>
              </a:rPr>
              <a:t>орка </a:t>
            </a:r>
            <a:r>
              <a:rPr lang="ru-RU" sz="4800" b="1" dirty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4800" b="1" dirty="0">
                <a:latin typeface="Gabriola" pitchFamily="82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4" name="AutoShape 38"/>
          <p:cNvSpPr>
            <a:spLocks noChangeArrowheads="1"/>
          </p:cNvSpPr>
          <p:nvPr/>
        </p:nvSpPr>
        <p:spPr bwMode="auto">
          <a:xfrm rot="510243">
            <a:off x="465138" y="1665288"/>
            <a:ext cx="2663825" cy="1504950"/>
          </a:xfrm>
          <a:prstGeom prst="cloudCallout">
            <a:avLst>
              <a:gd name="adj1" fmla="val -16060"/>
              <a:gd name="adj2" fmla="val 2074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4376" name="AutoShape 40"/>
          <p:cNvSpPr>
            <a:spLocks noChangeArrowheads="1"/>
          </p:cNvSpPr>
          <p:nvPr/>
        </p:nvSpPr>
        <p:spPr bwMode="auto">
          <a:xfrm rot="510243">
            <a:off x="2263775" y="4487863"/>
            <a:ext cx="3024188" cy="1612900"/>
          </a:xfrm>
          <a:prstGeom prst="cloudCallout">
            <a:avLst>
              <a:gd name="adj1" fmla="val -91597"/>
              <a:gd name="adj2" fmla="val 4464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9685338" y="260350"/>
            <a:ext cx="2951162" cy="1873250"/>
          </a:xfrm>
          <a:prstGeom prst="cloudCallout">
            <a:avLst>
              <a:gd name="adj1" fmla="val -51722"/>
              <a:gd name="adj2" fmla="val 2898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14358" name="Picture 22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5938" y="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23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98107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24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06057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25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99720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Picture 26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860800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Picture 27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479742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28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Picture 29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859607">
            <a:off x="813593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Picture 30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049210">
            <a:off x="6732588" y="494188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Picture 31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05796">
            <a:off x="5364162" y="3860801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32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61115">
            <a:off x="4284662" y="292417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9" name="Picture 33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81524">
            <a:off x="2916237" y="206057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0" name="Picture 34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26024">
            <a:off x="1619251" y="1125537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1" name="Picture 35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25289">
            <a:off x="323851" y="188912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-2700338" y="4149725"/>
            <a:ext cx="2374900" cy="1800225"/>
          </a:xfrm>
          <a:prstGeom prst="cloudCallout">
            <a:avLst>
              <a:gd name="adj1" fmla="val -67648"/>
              <a:gd name="adj2" fmla="val 318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 rot="510243">
            <a:off x="3630613" y="230188"/>
            <a:ext cx="2736850" cy="1504950"/>
          </a:xfrm>
          <a:prstGeom prst="cloudCallout">
            <a:avLst>
              <a:gd name="adj1" fmla="val -103481"/>
              <a:gd name="adj2" fmla="val -170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4377" name="AutoShape 41"/>
          <p:cNvSpPr>
            <a:spLocks noChangeArrowheads="1"/>
          </p:cNvSpPr>
          <p:nvPr/>
        </p:nvSpPr>
        <p:spPr bwMode="auto">
          <a:xfrm rot="510243">
            <a:off x="5797550" y="2738438"/>
            <a:ext cx="2376488" cy="1144587"/>
          </a:xfrm>
          <a:prstGeom prst="cloudCallout">
            <a:avLst>
              <a:gd name="adj1" fmla="val -127273"/>
              <a:gd name="adj2" fmla="val 4209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6804025" y="476250"/>
            <a:ext cx="165735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3779838" y="2420938"/>
            <a:ext cx="1728787" cy="17272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4381" name="Picture 45" descr="мед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9388" y="260350"/>
            <a:ext cx="16192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2" name="Picture 46" descr="ёж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-1981200" y="4149725"/>
            <a:ext cx="134143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84" name="AutoShape 48"/>
          <p:cNvSpPr>
            <a:spLocks noChangeArrowheads="1"/>
          </p:cNvSpPr>
          <p:nvPr/>
        </p:nvSpPr>
        <p:spPr bwMode="auto">
          <a:xfrm>
            <a:off x="2700338" y="2205038"/>
            <a:ext cx="4764087" cy="2876550"/>
          </a:xfrm>
          <a:prstGeom prst="cloudCallout">
            <a:avLst>
              <a:gd name="adj1" fmla="val -95833"/>
              <a:gd name="adj2" fmla="val 2325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14383" name="Picture 47" descr="ёж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483351">
            <a:off x="3492500" y="2781300"/>
            <a:ext cx="134143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5" name="Picture 49" descr="мед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2349500"/>
            <a:ext cx="19558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6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бл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1643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3" name="Picture 57" descr="2493def5ff67"/>
          <p:cNvPicPr>
            <a:picLocks noChangeAspect="1" noChangeArrowheads="1"/>
          </p:cNvPicPr>
          <p:nvPr/>
        </p:nvPicPr>
        <p:blipFill>
          <a:blip r:embed="rId7"/>
          <a:srcRect b="14920"/>
          <a:stretch>
            <a:fillRect/>
          </a:stretch>
        </p:blipFill>
        <p:spPr bwMode="auto">
          <a:xfrm rot="-1167255">
            <a:off x="1747838" y="2579688"/>
            <a:ext cx="216217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4" name="Picture 58" descr="2493def5ff67"/>
          <p:cNvPicPr>
            <a:picLocks noChangeAspect="1" noChangeArrowheads="1"/>
          </p:cNvPicPr>
          <p:nvPr/>
        </p:nvPicPr>
        <p:blipFill>
          <a:blip r:embed="rId8"/>
          <a:srcRect b="15352"/>
          <a:stretch>
            <a:fillRect/>
          </a:stretch>
        </p:blipFill>
        <p:spPr bwMode="auto">
          <a:xfrm rot="-1167255">
            <a:off x="3135313" y="4232275"/>
            <a:ext cx="16446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5" name="Picture 59" descr="2493def5ff67"/>
          <p:cNvPicPr>
            <a:picLocks noChangeAspect="1" noChangeArrowheads="1"/>
          </p:cNvPicPr>
          <p:nvPr/>
        </p:nvPicPr>
        <p:blipFill>
          <a:blip r:embed="rId9"/>
          <a:srcRect b="12643"/>
          <a:stretch>
            <a:fillRect/>
          </a:stretch>
        </p:blipFill>
        <p:spPr bwMode="auto">
          <a:xfrm rot="1368888" flipH="1">
            <a:off x="4059238" y="4233863"/>
            <a:ext cx="17145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6" name="Picture 60" descr="2493def5ff67"/>
          <p:cNvPicPr>
            <a:picLocks noChangeAspect="1" noChangeArrowheads="1"/>
          </p:cNvPicPr>
          <p:nvPr/>
        </p:nvPicPr>
        <p:blipFill>
          <a:blip r:embed="rId10"/>
          <a:srcRect b="12990"/>
          <a:stretch>
            <a:fillRect/>
          </a:stretch>
        </p:blipFill>
        <p:spPr bwMode="auto">
          <a:xfrm rot="1491115">
            <a:off x="5830888" y="2205038"/>
            <a:ext cx="24765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7" name="Picture 61" descr="2493def5ff67"/>
          <p:cNvPicPr>
            <a:picLocks noChangeAspect="1" noChangeArrowheads="1"/>
          </p:cNvPicPr>
          <p:nvPr/>
        </p:nvPicPr>
        <p:blipFill>
          <a:blip r:embed="rId11"/>
          <a:srcRect b="7747"/>
          <a:stretch>
            <a:fillRect/>
          </a:stretch>
        </p:blipFill>
        <p:spPr bwMode="auto">
          <a:xfrm rot="538294">
            <a:off x="5662613" y="4437063"/>
            <a:ext cx="126523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8" name="Picture 62" descr="2493def5ff6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856815">
            <a:off x="4284663" y="1844675"/>
            <a:ext cx="1265237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7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54537 L -0.63369 0.54537 L -0.63369 -3.7037E-6 L 5E-6 -3.7037E-6 Z " pathEditMode="relative" rAng="5400000" ptsTypes="FFFFF">
                                      <p:cBhvr>
                                        <p:cTn id="123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00" y="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39 0.33587 L -0.17396 -0.06227 C -0.11093 -0.15186 -0.01701 -0.19954 0.08056 -0.19954 C 0.19236 -0.19954 0.28177 -0.15186 0.34479 -0.06227 L 0.64584 0.33587 " pathEditMode="relative" rAng="0" ptsTypes="FffFF">
                                      <p:cBhvr>
                                        <p:cTn id="137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0" y="-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7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871 L 0.13264 -0.01667 C 0.15799 -0.01482 0.18681 0.00162 0.21215 0.02778 C 0.2408 0.05741 0.25886 0.08935 0.26615 0.12153 L 0.30417 0.26898 " pathEditMode="relative" rAng="2270933" ptsTypes="FffFF">
                                      <p:cBhvr>
                                        <p:cTn id="158" dur="2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1065 L -0.03125 0.15347 C -0.04149 0.18333 -0.06441 0.2169 -0.09184 0.24305 C -0.12326 0.27338 -0.15243 0.28842 -0.17812 0.2919 L -0.29635 0.31088 " pathEditMode="relative" rAng="8679121" ptsTypes="FffFF">
                                      <p:cBhvr>
                                        <p:cTn id="161" dur="2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3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43 L -0.09878 -0.025 C -0.11875 -0.03264 -0.14028 -0.05324 -0.15885 -0.08078 C -0.18003 -0.11203 -0.19184 -0.1412 -0.19566 -0.16898 L -0.21319 -0.29629 " pathEditMode="relative" rAng="2888534" ptsTypes="FffFF">
                                      <p:cBhvr>
                                        <p:cTn id="164" dur="2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566 -0.1199 C 0.05521 -0.14652 0.07482 -0.17268 0.09896 -0.19236 C 0.12639 -0.21481 0.15191 -0.22546 0.17361 -0.22477 L 0.27448 -0.22662 " pathEditMode="relative" rAng="-1901190" ptsTypes="FffFF">
                                      <p:cBhvr>
                                        <p:cTn id="167" dur="2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86"/>
                </p:tgtEl>
              </p:cMediaNode>
            </p:audio>
          </p:childTnLst>
        </p:cTn>
      </p:par>
    </p:tnLst>
    <p:bldLst>
      <p:bldP spid="14374" grpId="0" animBg="1"/>
      <p:bldP spid="14374" grpId="1" animBg="1"/>
      <p:bldP spid="14376" grpId="0" animBg="1"/>
      <p:bldP spid="14376" grpId="1" animBg="1"/>
      <p:bldP spid="14349" grpId="0" animBg="1"/>
      <p:bldP spid="14372" grpId="0" animBg="1"/>
      <p:bldP spid="14375" grpId="0" animBg="1"/>
      <p:bldP spid="14375" grpId="1" animBg="1"/>
      <p:bldP spid="14377" grpId="0" animBg="1"/>
      <p:bldP spid="14377" grpId="1" animBg="1"/>
      <p:bldP spid="14350" grpId="0" animBg="1"/>
      <p:bldP spid="14350" grpId="1" animBg="1"/>
      <p:bldP spid="14350" grpId="2" animBg="1"/>
      <p:bldP spid="14351" grpId="0" animBg="1"/>
      <p:bldP spid="14351" grpId="1" animBg="1"/>
      <p:bldP spid="143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362950" cy="57213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9698" name="Picture 2" descr="F:\Умники и умницы\Нуф нуф.PNG"/>
          <p:cNvPicPr>
            <a:picLocks noChangeAspect="1" noChangeArrowheads="1"/>
          </p:cNvPicPr>
          <p:nvPr/>
        </p:nvPicPr>
        <p:blipFill>
          <a:blip r:embed="rId2"/>
          <a:srcRect l="6810"/>
          <a:stretch>
            <a:fillRect/>
          </a:stretch>
        </p:blipFill>
        <p:spPr bwMode="auto">
          <a:xfrm>
            <a:off x="179388" y="1484313"/>
            <a:ext cx="88868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F:\Умники и умницы\Наф наф.PNG"/>
          <p:cNvPicPr>
            <a:picLocks noChangeAspect="1" noChangeArrowheads="1"/>
          </p:cNvPicPr>
          <p:nvPr/>
        </p:nvPicPr>
        <p:blipFill>
          <a:blip r:embed="rId2"/>
          <a:srcRect l="4504" r="6995"/>
          <a:stretch>
            <a:fillRect/>
          </a:stretch>
        </p:blipFill>
        <p:spPr bwMode="auto">
          <a:xfrm>
            <a:off x="179388" y="1093788"/>
            <a:ext cx="8713787" cy="48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1692275" y="2565400"/>
            <a:ext cx="358775" cy="287338"/>
          </a:xfrm>
          <a:prstGeom prst="smileyFace">
            <a:avLst>
              <a:gd name="adj" fmla="val 4653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2 0.01157 C 0.03923 0.01504 0.04635 0.01828 0.05434 0.02105 C 0.05677 0.02198 0.0592 0.02314 0.06163 0.02429 C 0.06284 0.02475 0.06528 0.02591 0.06528 0.02591 C 0.07725 0.02545 0.08941 0.02522 0.10139 0.02429 C 0.1085 0.0236 0.12014 0.00625 0.12656 0.00023 C 0.12743 -0.00138 0.12778 -0.00347 0.12899 -0.00462 C 0.13003 -0.00578 0.13177 -0.00509 0.13264 -0.00624 C 0.1335 -0.0074 0.13316 -0.00948 0.13385 -0.01087 C 0.13576 -0.01457 0.13837 -0.01642 0.14114 -0.01896 C 0.14635 -0.02984 0.15173 -0.03724 0.16041 -0.04302 C 0.16805 -0.04811 0.17083 -0.05366 0.17969 -0.0576 C 0.18246 -0.05875 0.18437 -0.06176 0.1868 -0.06384 C 0.19253 -0.06893 0.19861 -0.07402 0.20503 -0.0768 C 0.2118 -0.07633 0.21857 -0.07633 0.22534 -0.07518 C 0.23541 -0.07333 0.24913 -0.06477 0.2592 -0.06083 C 0.27239 -0.04904 0.28455 -0.03539 0.29774 -0.02382 C 0.3026 -0.01943 0.30729 -0.01503 0.31215 -0.01087 C 0.31458 -0.00879 0.31944 -0.00462 0.31944 -0.00462 C 0.32239 0.00694 0.32048 0.00232 0.3243 0.00995 C 0.32621 0.01897 0.33246 0.01712 0.33871 0.01943 C 0.34409 0.02429 0.34392 0.03262 0.35069 0.03563 C 0.35434 0.0428 0.35885 0.04234 0.36406 0.04673 C 0.36441 0.05737 0.3585 0.0731 0.36528 0.07888 C 0.36719 0.0805 0.40642 0.07657 0.4158 0.07565 C 0.4335 0.07611 0.45121 0.07518 0.46875 0.07726 C 0.47361 0.07773 0.47847 0.09184 0.47847 0.09184 C 0.48194 0.19871 0.47882 0.09346 0.4809 0.32617 C 0.48159 0.4062 0.46354 0.39626 0.48559 0.40643 C 0.51528 0.40528 0.54514 0.40505 0.57482 0.4032 C 0.58212 0.40273 0.58923 0.40088 0.59653 0.39996 C 0.5993 0.39949 0.60503 0.39834 0.60503 0.39834 " pathEditMode="relative" ptsTypes="fffffffffffffffffffffffffffffffA">
                                      <p:cBhvr>
                                        <p:cTn id="11" dur="5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Documents and Settings\Admin\Рабочий стол\Новая папка\проект2\images\izobrajenie009.jpg"/>
          <p:cNvPicPr>
            <a:picLocks noChangeAspect="1" noChangeArrowheads="1"/>
          </p:cNvPicPr>
          <p:nvPr/>
        </p:nvPicPr>
        <p:blipFill>
          <a:blip r:embed="rId4"/>
          <a:srcRect b="49437"/>
          <a:stretch>
            <a:fillRect/>
          </a:stretch>
        </p:blipFill>
        <p:spPr bwMode="auto">
          <a:xfrm>
            <a:off x="2411413" y="1077913"/>
            <a:ext cx="3929062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17"/>
          <p:cNvSpPr txBox="1">
            <a:spLocks noChangeArrowheads="1"/>
          </p:cNvSpPr>
          <p:nvPr/>
        </p:nvSpPr>
        <p:spPr bwMode="auto">
          <a:xfrm>
            <a:off x="428625" y="357188"/>
            <a:ext cx="85010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Найди недостающую фигуру и объясни свой выбор. Нажми на выбранную  тобой фигуру.</a:t>
            </a:r>
          </a:p>
        </p:txBody>
      </p:sp>
      <p:pic>
        <p:nvPicPr>
          <p:cNvPr id="7183" name="Рисунок 19" descr="izobrajenie009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 l="39777" t="56264" r="40337" b="25163"/>
          <a:stretch>
            <a:fillRect/>
          </a:stretch>
        </p:blipFill>
        <p:spPr bwMode="auto">
          <a:xfrm>
            <a:off x="4071938" y="4143375"/>
            <a:ext cx="7810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Рисунок 16" descr="izobrajenie009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 l="59755" t="56879" r="15572" b="24432"/>
          <a:stretch>
            <a:fillRect/>
          </a:stretch>
        </p:blipFill>
        <p:spPr bwMode="auto">
          <a:xfrm>
            <a:off x="4929188" y="4214813"/>
            <a:ext cx="962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Рисунок 15" descr="izobrajenie009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 l="15257" t="74538" r="63087" b="7182"/>
          <a:stretch>
            <a:fillRect/>
          </a:stretch>
        </p:blipFill>
        <p:spPr bwMode="auto">
          <a:xfrm>
            <a:off x="3071813" y="5286375"/>
            <a:ext cx="8477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Рисунок 17" descr="izobrajenie009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 l="37959" t="74333" r="38295" b="6511"/>
          <a:stretch>
            <a:fillRect/>
          </a:stretch>
        </p:blipFill>
        <p:spPr bwMode="auto">
          <a:xfrm>
            <a:off x="4000500" y="5286375"/>
            <a:ext cx="9334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Рисунок 18" descr="izobrajenie009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 l="60361" t="75154" r="14368" b="6570"/>
          <a:stretch>
            <a:fillRect/>
          </a:stretch>
        </p:blipFill>
        <p:spPr bwMode="auto">
          <a:xfrm>
            <a:off x="5000625" y="5286375"/>
            <a:ext cx="9906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AutoShape 17"/>
          <p:cNvSpPr>
            <a:spLocks noChangeArrowheads="1"/>
          </p:cNvSpPr>
          <p:nvPr/>
        </p:nvSpPr>
        <p:spPr bwMode="auto">
          <a:xfrm>
            <a:off x="2500313" y="4214813"/>
            <a:ext cx="3752850" cy="24463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184" name="Рисунок 20" descr="izobrajenie009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 l="17072" t="56673" r="63405" b="25940"/>
          <a:stretch>
            <a:fillRect/>
          </a:stretch>
        </p:blipFill>
        <p:spPr bwMode="auto">
          <a:xfrm>
            <a:off x="3125788" y="4286250"/>
            <a:ext cx="7112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5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6" name="Rectangle 20"/>
          <p:cNvSpPr>
            <a:spLocks noChangeArrowheads="1"/>
          </p:cNvSpPr>
          <p:nvPr/>
        </p:nvSpPr>
        <p:spPr bwMode="auto">
          <a:xfrm>
            <a:off x="0" y="3067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95929E-6 L 0.1901 -0.16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-8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7"/>
          <p:cNvSpPr txBox="1">
            <a:spLocks noChangeArrowheads="1"/>
          </p:cNvSpPr>
          <p:nvPr/>
        </p:nvSpPr>
        <p:spPr bwMode="auto">
          <a:xfrm>
            <a:off x="428625" y="357188"/>
            <a:ext cx="85010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Найди недостающую фигуру и объясни свой выбор. Нажми на выбранную  тобой фигуру.</a:t>
            </a:r>
          </a:p>
        </p:txBody>
      </p:sp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1214438"/>
            <a:ext cx="36480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0" y="4214813"/>
            <a:ext cx="9048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8" y="4286250"/>
            <a:ext cx="8667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0" y="4214813"/>
            <a:ext cx="9906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0" y="5357813"/>
            <a:ext cx="847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00500" y="5357813"/>
            <a:ext cx="9429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Рисунок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3500" y="5286375"/>
            <a:ext cx="9620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78" name="Rectangle 9"/>
          <p:cNvSpPr>
            <a:spLocks noChangeArrowheads="1"/>
          </p:cNvSpPr>
          <p:nvPr/>
        </p:nvSpPr>
        <p:spPr bwMode="auto">
          <a:xfrm>
            <a:off x="0" y="3409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0111 L 0.12118 -0.346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16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Вычеркни лишнее слово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smtClean="0"/>
              <a:t>Автомобиль, лодка, губка, паром</a:t>
            </a:r>
          </a:p>
          <a:p>
            <a:r>
              <a:rPr lang="ru-RU" sz="3600" b="1" smtClean="0"/>
              <a:t>Лягушка, джемпер, свитер, пуловер</a:t>
            </a:r>
          </a:p>
          <a:p>
            <a:r>
              <a:rPr lang="ru-RU" sz="3600" b="1" smtClean="0"/>
              <a:t>Камбала, утка, щука, треска</a:t>
            </a:r>
          </a:p>
          <a:p>
            <a:r>
              <a:rPr lang="ru-RU" sz="3600" b="1" smtClean="0"/>
              <a:t>Кобра, скворец, зяблик, сорока</a:t>
            </a:r>
          </a:p>
          <a:p>
            <a:r>
              <a:rPr lang="ru-RU" sz="3600" b="1" smtClean="0"/>
              <a:t>Пешка, лодка, ладья, ферзь</a:t>
            </a:r>
          </a:p>
          <a:p>
            <a:r>
              <a:rPr lang="ru-RU" sz="3600" b="1" smtClean="0"/>
              <a:t>Книга, газета, телевидение, журнал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932363" y="1974850"/>
            <a:ext cx="119856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955675" y="2636838"/>
            <a:ext cx="167163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916238" y="3284538"/>
            <a:ext cx="8636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27088" y="3933825"/>
            <a:ext cx="1296987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411413" y="4581525"/>
            <a:ext cx="1223962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635375" y="5300663"/>
            <a:ext cx="266541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2303462" cy="4997450"/>
          </a:xfrm>
        </p:spPr>
        <p:txBody>
          <a:bodyPr rtlCol="0">
            <a:normAutofit fontScale="47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400" b="1" dirty="0" smtClean="0">
                <a:latin typeface="Times New Roman" pitchFamily="18" charset="0"/>
                <a:cs typeface="Times New Roman" pitchFamily="18" charset="0"/>
              </a:rPr>
              <a:t>курица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400" b="1" dirty="0" smtClean="0">
                <a:latin typeface="Times New Roman" pitchFamily="18" charset="0"/>
                <a:cs typeface="Times New Roman" pitchFamily="18" charset="0"/>
              </a:rPr>
              <a:t>корова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400" b="1" dirty="0" smtClean="0">
                <a:latin typeface="Times New Roman" pitchFamily="18" charset="0"/>
                <a:cs typeface="Times New Roman" pitchFamily="18" charset="0"/>
              </a:rPr>
              <a:t>овца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400" b="1" dirty="0" smtClean="0">
                <a:latin typeface="Times New Roman" pitchFamily="18" charset="0"/>
                <a:cs typeface="Times New Roman" pitchFamily="18" charset="0"/>
              </a:rPr>
              <a:t>пшеница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400" b="1" dirty="0" smtClean="0">
                <a:latin typeface="Times New Roman" pitchFamily="18" charset="0"/>
                <a:cs typeface="Times New Roman" pitchFamily="18" charset="0"/>
              </a:rPr>
              <a:t>мед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400" b="1" dirty="0" smtClean="0">
                <a:latin typeface="Times New Roman" pitchFamily="18" charset="0"/>
                <a:cs typeface="Times New Roman" pitchFamily="18" charset="0"/>
              </a:rPr>
              <a:t>грибы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400" b="1" dirty="0" smtClean="0">
                <a:latin typeface="Times New Roman" pitchFamily="18" charset="0"/>
                <a:cs typeface="Times New Roman" pitchFamily="18" charset="0"/>
              </a:rPr>
              <a:t>рыба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400" b="1" dirty="0" smtClean="0">
                <a:latin typeface="Times New Roman" pitchFamily="18" charset="0"/>
                <a:cs typeface="Times New Roman" pitchFamily="18" charset="0"/>
              </a:rPr>
              <a:t>океан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 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867400" y="1557338"/>
            <a:ext cx="2233613" cy="4525962"/>
          </a:xfrm>
        </p:spPr>
        <p:txBody>
          <a:bodyPr rtlCol="0">
            <a:normAutofit fontScale="47500" lnSpcReduction="20000"/>
          </a:bodyPr>
          <a:lstStyle/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7300" b="1" dirty="0" smtClean="0">
                <a:latin typeface="Times New Roman" pitchFamily="18" charset="0"/>
                <a:cs typeface="Times New Roman" pitchFamily="18" charset="0"/>
              </a:rPr>
              <a:t>озеро 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7300" b="1" dirty="0" smtClean="0">
                <a:latin typeface="Times New Roman" pitchFamily="18" charset="0"/>
                <a:cs typeface="Times New Roman" pitchFamily="18" charset="0"/>
              </a:rPr>
              <a:t>лес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7300" b="1" dirty="0" smtClean="0">
                <a:latin typeface="Times New Roman" pitchFamily="18" charset="0"/>
                <a:cs typeface="Times New Roman" pitchFamily="18" charset="0"/>
              </a:rPr>
              <a:t>поле 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7300" b="1" dirty="0" smtClean="0">
                <a:latin typeface="Times New Roman" pitchFamily="18" charset="0"/>
                <a:cs typeface="Times New Roman" pitchFamily="18" charset="0"/>
              </a:rPr>
              <a:t>пчела  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7300" b="1" dirty="0" smtClean="0">
                <a:latin typeface="Times New Roman" pitchFamily="18" charset="0"/>
                <a:cs typeface="Times New Roman" pitchFamily="18" charset="0"/>
              </a:rPr>
              <a:t>шерсть  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7300" b="1" dirty="0" smtClean="0">
                <a:latin typeface="Times New Roman" pitchFamily="18" charset="0"/>
                <a:cs typeface="Times New Roman" pitchFamily="18" charset="0"/>
              </a:rPr>
              <a:t>молоко  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7300" b="1" dirty="0" smtClean="0">
                <a:latin typeface="Times New Roman" pitchFamily="18" charset="0"/>
                <a:cs typeface="Times New Roman" pitchFamily="18" charset="0"/>
              </a:rPr>
              <a:t>яйцо </a:t>
            </a:r>
            <a:endParaRPr lang="ru-RU" sz="73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7300" b="1" dirty="0" smtClean="0">
                <a:latin typeface="Times New Roman" pitchFamily="18" charset="0"/>
                <a:cs typeface="Times New Roman" pitchFamily="18" charset="0"/>
              </a:rPr>
              <a:t>кит</a:t>
            </a:r>
            <a:endParaRPr lang="ru-RU" sz="73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30057"/>
            <a:ext cx="7539136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rgbClr val="FF0000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Объедините слова в </a:t>
            </a:r>
            <a:r>
              <a:rPr lang="ru-RU" sz="4000" b="1" u="sng" dirty="0">
                <a:ln w="12700">
                  <a:solidFill>
                    <a:srgbClr val="FF0000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пары</a:t>
            </a:r>
            <a:r>
              <a:rPr lang="ru-RU" sz="4000" b="1" dirty="0">
                <a:ln w="12700">
                  <a:solidFill>
                    <a:srgbClr val="FF0000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, объясняя принцип подбора:</a:t>
            </a:r>
            <a:endParaRPr lang="ru-RU" sz="1600" dirty="0">
              <a:latin typeface="+mn-lt"/>
              <a:cs typeface="+mn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55875" y="2060575"/>
            <a:ext cx="3311525" cy="30241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411413" y="2565400"/>
            <a:ext cx="3455987" cy="19431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24075" y="2978150"/>
            <a:ext cx="3743325" cy="102711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979613" y="3536950"/>
            <a:ext cx="3719512" cy="46831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482850" y="2420938"/>
            <a:ext cx="3314700" cy="208756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225675" y="1978025"/>
            <a:ext cx="3492500" cy="3025775"/>
          </a:xfrm>
          <a:prstGeom prst="line">
            <a:avLst/>
          </a:prstGeom>
          <a:ln w="57150"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384425" y="5589588"/>
            <a:ext cx="33147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995613" y="2978150"/>
            <a:ext cx="2871787" cy="48736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0" y="500063"/>
            <a:ext cx="9144000" cy="5500687"/>
          </a:xfrm>
          <a:prstGeom prst="cloud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6" name="Picture 4" descr="E:\21334ьид\backgrounds_100048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55721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E:\21334ьид\backgrounds_100048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521493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E:\21334ьид\backgrounds_1000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4000500"/>
            <a:ext cx="2236787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E:\21334ьид\backgrounds_1000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3786188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E:\21334ьид\backgrounds_1000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1071563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E:\21334ьид\backgrounds_1000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0" y="1285875"/>
            <a:ext cx="23844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0" descr="E:\21334ьид\backgrounds_1000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2000250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1" descr="E:\21334ьид\backgrounds_1000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1071563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2" descr="E:\21334ьид\backgrounds_1000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714625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3" descr="E:\21334ьид\backgrounds_1000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857500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4" descr="E:\21334ьид\backgrounds_1000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1785938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5" descr="E:\21334ьид\backgrounds_1000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3429000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6" descr="E:\21334ьид\backgrounds_1000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2643188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7" descr="E:\21334ьид\backgrounds_1000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538" y="2995613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18" descr="E:\21334ьид\backgrounds_1000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2786063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7" descr="E:\21334ьид\backgrounds_1000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4286250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7" descr="E:\21334ьид\backgrounds_1000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4572000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7" descr="E:\21334ьид\backgrounds_1000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8775" y="3938588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7" descr="E:\21334ьид\backgrounds_1000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4929188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7" descr="E:\21334ьид\backgrounds_1000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4071938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Picture 20" descr="E:\21334ьид\backgrounds_100034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0" y="55721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7" name="Picture 21" descr="E:\21334ьид\backgrounds_100034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25" y="428625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8" name="Picture 22" descr="E:\21334ьид\backgrounds_100034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5072063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9" name="Picture 23" descr="E:\21334ьид\sonne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8" y="-76200"/>
            <a:ext cx="284321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Picture 24" descr="E:\21334ьид\Новая папка (5)\063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25" y="5160963"/>
            <a:ext cx="1857375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0" y="500063"/>
            <a:ext cx="9144000" cy="5500687"/>
          </a:xfrm>
          <a:prstGeom prst="cloud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5842" name="Picture 4" descr="E:\21334ьид\backgrounds_100048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55721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5" descr="E:\21334ьид\backgrounds_100048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521493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 descr="E:\21334ьид\backgrounds_1000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4000500"/>
            <a:ext cx="2236787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7" descr="E:\21334ьид\backgrounds_1000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3786188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8" descr="E:\21334ьид\backgrounds_1000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1071563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9" descr="E:\21334ьид\backgrounds_1000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0" y="1285875"/>
            <a:ext cx="23844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10" descr="E:\21334ьид\backgrounds_1000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2000250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11" descr="E:\21334ьид\backgrounds_1000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1071563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2" descr="E:\21334ьид\backgrounds_1000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714625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3" descr="E:\21334ьид\backgrounds_1000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857500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4" descr="E:\21334ьид\backgrounds_1000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1785938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15" descr="E:\21334ьид\backgrounds_1000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3429000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Picture 16" descr="E:\21334ьид\backgrounds_1000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2643188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Picture 17" descr="E:\21334ьид\backgrounds_1000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538" y="2995613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6" name="Picture 18" descr="E:\21334ьид\backgrounds_1000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2786063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Picture 7" descr="E:\21334ьид\backgrounds_1000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4286250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8" name="Picture 7" descr="E:\21334ьид\backgrounds_1000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4572000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9" name="Picture 7" descr="E:\21334ьид\backgrounds_1000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8775" y="3938588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0" name="Picture 7" descr="E:\21334ьид\backgrounds_1000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4929188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1" name="Picture 7" descr="E:\21334ьид\backgrounds_1000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4071938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2" name="Picture 20" descr="E:\21334ьид\backgrounds_100034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0" y="55721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3" name="Picture 21" descr="E:\21334ьид\backgrounds_100034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25" y="428625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4" name="Picture 22" descr="E:\21334ьид\backgrounds_100034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5072063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5" name="Picture 23" descr="E:\21334ьид\sonne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8" y="-76200"/>
            <a:ext cx="284321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6" name="Picture 24" descr="E:\21334ьид\Новая папка (5)\063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25" y="5160963"/>
            <a:ext cx="1857375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628650"/>
            <a:ext cx="8534400" cy="4044950"/>
          </a:xfrm>
          <a:prstGeom prst="rect">
            <a:avLst/>
          </a:prstGeom>
        </p:spPr>
        <p:txBody>
          <a:bodyPr>
            <a:prstTxWarp prst="textWave1">
              <a:avLst>
                <a:gd name="adj1" fmla="val 12500"/>
                <a:gd name="adj2" fmla="val 35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i="1" kern="10" dirty="0">
                <a:ln w="9525">
                  <a:solidFill>
                    <a:schemeClr val="accent3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Спасибо за внимание</a:t>
            </a:r>
          </a:p>
        </p:txBody>
      </p:sp>
      <p:pic>
        <p:nvPicPr>
          <p:cNvPr id="36866" name="Picture 4" descr="C:\Documents and Settings\Администратор\Мои документы\Мои рисунки\Clipart1\AG00001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2388" y="3962400"/>
            <a:ext cx="178593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73151" y="4869160"/>
            <a:ext cx="1748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Крот</a:t>
            </a:r>
          </a:p>
        </p:txBody>
      </p:sp>
      <p:pic>
        <p:nvPicPr>
          <p:cNvPr id="17410" name="Picture 6" descr="http://kinder1.net/images_zagadki/kinder_part2/kinder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252413"/>
            <a:ext cx="8402638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63888" y="5157192"/>
            <a:ext cx="173156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Аист</a:t>
            </a:r>
          </a:p>
        </p:txBody>
      </p:sp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/>
          <a:srcRect l="3746" t="7454" r="4617" b="5272"/>
          <a:stretch>
            <a:fillRect/>
          </a:stretch>
        </p:blipFill>
        <p:spPr bwMode="auto">
          <a:xfrm>
            <a:off x="1042988" y="671513"/>
            <a:ext cx="7292975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76238" y="4653136"/>
            <a:ext cx="299152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Ярмарка</a:t>
            </a:r>
          </a:p>
        </p:txBody>
      </p:sp>
      <p:pic>
        <p:nvPicPr>
          <p:cNvPr id="19458" name="Picture 6" descr="http://kinder1.net/images_zagadki/kinder_part2/kinder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825" y="509588"/>
            <a:ext cx="7659688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971550" y="4652963"/>
            <a:ext cx="7186613" cy="8810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Две из этих форм идеально подходят друг другу. Какие?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Рисунок 2" descr="вв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013"/>
          <a:stretch>
            <a:fillRect/>
          </a:stretch>
        </p:blipFill>
        <p:spPr bwMode="auto">
          <a:xfrm>
            <a:off x="2500313" y="1071563"/>
            <a:ext cx="42386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3" descr="вв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959" b="57025"/>
          <a:stretch>
            <a:fillRect/>
          </a:stretch>
        </p:blipFill>
        <p:spPr bwMode="auto">
          <a:xfrm>
            <a:off x="2500313" y="214313"/>
            <a:ext cx="42386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5" descr="вв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891" b="40488"/>
          <a:stretch>
            <a:fillRect/>
          </a:stretch>
        </p:blipFill>
        <p:spPr bwMode="auto">
          <a:xfrm>
            <a:off x="2500313" y="1928813"/>
            <a:ext cx="42386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6" descr="вв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122" b="20570"/>
          <a:stretch>
            <a:fillRect/>
          </a:stretch>
        </p:blipFill>
        <p:spPr bwMode="auto">
          <a:xfrm>
            <a:off x="2500313" y="3643313"/>
            <a:ext cx="4238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8" descr="вв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054"/>
          <a:stretch>
            <a:fillRect/>
          </a:stretch>
        </p:blipFill>
        <p:spPr bwMode="auto">
          <a:xfrm>
            <a:off x="2428875" y="2714625"/>
            <a:ext cx="42386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0" y="13573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0" y="2495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928688" y="50720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0" y="474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5750" y="260350"/>
            <a:ext cx="5551488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Невероятная картина.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ты здесь видишь? </a:t>
            </a:r>
            <a:endParaRPr lang="ru-RU" sz="3600" dirty="0">
              <a:latin typeface="+mn-lt"/>
              <a:cs typeface="+mn-cs"/>
            </a:endParaRPr>
          </a:p>
        </p:txBody>
      </p:sp>
      <p:pic>
        <p:nvPicPr>
          <p:cNvPr id="22530" name="Picture 2" descr="C:\Users\Воспитатель\Desktop\скан\лица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FBE6"/>
              </a:clrFrom>
              <a:clrTo>
                <a:srgbClr val="EFFBE6">
                  <a:alpha val="0"/>
                </a:srgbClr>
              </a:clrTo>
            </a:clrChange>
          </a:blip>
          <a:srcRect l="-2"/>
          <a:stretch>
            <a:fillRect/>
          </a:stretch>
        </p:blipFill>
        <p:spPr bwMode="auto">
          <a:xfrm>
            <a:off x="2627313" y="1700213"/>
            <a:ext cx="3592512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0" y="500063"/>
            <a:ext cx="9144000" cy="5500687"/>
          </a:xfrm>
          <a:prstGeom prst="cloud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4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838" y="1895475"/>
            <a:ext cx="77851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E:\21334ьид\backgrounds_100048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63" y="55721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E:\21334ьид\backgrounds_100048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521493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E:\21334ьид\backgrounds_10005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4000500"/>
            <a:ext cx="2236787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E:\21334ьид\backgrounds_10005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3786188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 descr="E:\21334ьид\backgrounds_10005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5" y="1071563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9" descr="E:\21334ьид\backgrounds_10005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1250" y="1285875"/>
            <a:ext cx="23844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0" descr="E:\21334ьид\backgrounds_10005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5" y="2000250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1" descr="E:\21334ьид\backgrounds_10005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1071563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2" descr="E:\21334ьид\backgrounds_10005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2714625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3" descr="E:\21334ьид\backgrounds_10005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2857500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4" descr="E:\21334ьид\backgrounds_10005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1785938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5" descr="E:\21334ьид\backgrounds_10005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3429000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16" descr="E:\21334ьид\backgrounds_10005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38" y="2643188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17" descr="E:\21334ьид\backgrounds_10005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38538" y="2995613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18" descr="E:\21334ьид\backgrounds_10005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2786063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7" descr="E:\21334ьид\backgrounds_10005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75" y="2714625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7" descr="E:\21334ьид\backgrounds_10005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0" y="4286250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Picture 7" descr="E:\21334ьид\backgrounds_10005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38" y="4572000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3" name="Picture 7" descr="E:\21334ьид\backgrounds_10005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8775" y="3938588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4" name="Picture 7" descr="E:\21334ьид\backgrounds_10005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63" y="4929188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5" name="Picture 7" descr="E:\21334ьид\backgrounds_10005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4071938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6" name="Picture 20" descr="E:\21334ьид\backgrounds_100034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0" y="55721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7" name="Picture 21" descr="E:\21334ьид\backgrounds_100034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25" y="428625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8" name="Picture 22" descr="E:\21334ьид\backgrounds_100034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5072063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9" name="Picture 23" descr="E:\21334ьид\sonne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84321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0" name="Picture 24" descr="E:\21334ьид\Новая папка (5)\063[1]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25" y="5160963"/>
            <a:ext cx="1857375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114</Words>
  <Application>Microsoft Office PowerPoint</Application>
  <PresentationFormat>Экран (4:3)</PresentationFormat>
  <Paragraphs>35</Paragraphs>
  <Slides>21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Calibri</vt:lpstr>
      <vt:lpstr>Arial</vt:lpstr>
      <vt:lpstr>Monotype Corsiva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Ольга</cp:lastModifiedBy>
  <cp:revision>48</cp:revision>
  <dcterms:created xsi:type="dcterms:W3CDTF">2014-03-05T10:27:06Z</dcterms:created>
  <dcterms:modified xsi:type="dcterms:W3CDTF">2014-03-20T11:40:56Z</dcterms:modified>
</cp:coreProperties>
</file>