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1" r:id="rId3"/>
    <p:sldId id="257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hyperlink" Target="http://ru.wikipedia.org/wiki/%D0%91%D1%80%D0%BE%D0%BD%D0%B5%D1%82%D1%80%D0%B0%D0%BD%D1%81%D0%BF%D0%BE%D1%80%D1%82%D1%91%D1%80" TargetMode="External"/><Relationship Id="rId7" Type="http://schemas.openxmlformats.org/officeDocument/2006/relationships/hyperlink" Target="http://ru.wikipedia.org/wiki/1994_%D0%B3%D0%BE%D0%B4" TargetMode="External"/><Relationship Id="rId2" Type="http://schemas.openxmlformats.org/officeDocument/2006/relationships/hyperlink" Target="http://ru.wikipedia.org/wiki/%D0%A0%D0%BE%D1%81%D1%81%D0%B8%D1%8F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ru.wikipedia.org/wiki/%D0%A1%D1%83%D1%85%D0%BE%D0%BF%D1%83%D1%82%D0%BD%D1%8B%D0%B5_%D0%B2%D0%BE%D0%B9%D1%81%D0%BA%D0%B0" TargetMode="External"/><Relationship Id="rId5" Type="http://schemas.openxmlformats.org/officeDocument/2006/relationships/hyperlink" Target="http://ru.wikipedia.org/wiki/%D0%9C%D0%BE%D1%82%D0%BE%D1%81%D1%82%D1%80%D0%B5%D0%BB%D0%BA%D0%BE%D0%B2%D1%8B%D0%B5_%D0%B2%D0%BE%D0%B9%D1%81%D0%BA%D0%B0" TargetMode="External"/><Relationship Id="rId4" Type="http://schemas.openxmlformats.org/officeDocument/2006/relationships/hyperlink" Target="http://ru.wikipedia.org/wiki/%D0%91%D1%80%D0%BE%D0%BD%D0%B5%D0%BC%D0%B0%D1%88%D0%B8%D0%BD%D0%B0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2%D0%B5%D1%80%D1%82%D0%BE%D0%BB%D1%91%D1%82" TargetMode="External"/><Relationship Id="rId2" Type="http://schemas.openxmlformats.org/officeDocument/2006/relationships/hyperlink" Target="http://ru.wikipedia.org/wiki/%D0%A1%D0%A1%D0%A1%D0%A0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hyperlink" Target="http://ru.wikipedia.org/wiki/%D0%9C%D0%BE%D1%80%D1%81%D0%BA%D0%B0%D1%8F_%D0%BF%D0%B5%D1%85%D0%BE%D1%82%D0%B0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28670"/>
            <a:ext cx="7772400" cy="2214578"/>
          </a:xfrm>
        </p:spPr>
        <p:txBody>
          <a:bodyPr>
            <a:normAutofit/>
          </a:bodyPr>
          <a:lstStyle/>
          <a:p>
            <a:pPr algn="ctr"/>
            <a:r>
              <a:rPr lang="ru-RU" sz="6600" i="1" dirty="0" smtClean="0">
                <a:solidFill>
                  <a:srgbClr val="002060"/>
                </a:solidFill>
                <a:cs typeface="Aharoni" pitchFamily="2" charset="-79"/>
              </a:rPr>
              <a:t>Какие военные машины бывают?</a:t>
            </a:r>
            <a:endParaRPr lang="ru-RU" sz="6600" i="1" dirty="0">
              <a:solidFill>
                <a:srgbClr val="002060"/>
              </a:solidFill>
              <a:cs typeface="Aharoni" pitchFamily="2" charset="-79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 smtClean="0"/>
              <a:t>«Ночной охотник»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имеет особую систему </a:t>
            </a:r>
          </a:p>
          <a:p>
            <a:pPr>
              <a:buNone/>
            </a:pPr>
            <a:r>
              <a:rPr lang="ru-RU" dirty="0" smtClean="0"/>
              <a:t>защиты пилотов и </a:t>
            </a:r>
          </a:p>
          <a:p>
            <a:pPr>
              <a:buNone/>
            </a:pPr>
            <a:r>
              <a:rPr lang="ru-RU" dirty="0" smtClean="0"/>
              <a:t>может «видеть» врага </a:t>
            </a:r>
          </a:p>
          <a:p>
            <a:pPr>
              <a:buNone/>
            </a:pPr>
            <a:r>
              <a:rPr lang="ru-RU" dirty="0" smtClean="0"/>
              <a:t>на расстоянии 35 </a:t>
            </a:r>
          </a:p>
          <a:p>
            <a:pPr>
              <a:buNone/>
            </a:pPr>
            <a:r>
              <a:rPr lang="ru-RU" dirty="0" smtClean="0"/>
              <a:t>километров даже в </a:t>
            </a:r>
          </a:p>
          <a:p>
            <a:pPr>
              <a:buNone/>
            </a:pPr>
            <a:r>
              <a:rPr lang="ru-RU" dirty="0" smtClean="0"/>
              <a:t>темноте. Летчики-</a:t>
            </a:r>
          </a:p>
          <a:p>
            <a:pPr>
              <a:buNone/>
            </a:pPr>
            <a:r>
              <a:rPr lang="ru-RU" dirty="0" smtClean="0"/>
              <a:t>испытатели называют </a:t>
            </a:r>
          </a:p>
          <a:p>
            <a:pPr>
              <a:buNone/>
            </a:pPr>
            <a:r>
              <a:rPr lang="ru-RU" dirty="0" smtClean="0"/>
              <a:t>его «вертолет-боец», а </a:t>
            </a:r>
          </a:p>
          <a:p>
            <a:pPr>
              <a:buNone/>
            </a:pPr>
            <a:r>
              <a:rPr lang="ru-RU" dirty="0" smtClean="0"/>
              <a:t>в народе его уже </a:t>
            </a:r>
          </a:p>
          <a:p>
            <a:pPr>
              <a:buNone/>
            </a:pPr>
            <a:r>
              <a:rPr lang="ru-RU" dirty="0" smtClean="0"/>
              <a:t>окрестили «летающим </a:t>
            </a:r>
          </a:p>
          <a:p>
            <a:pPr>
              <a:buNone/>
            </a:pPr>
            <a:r>
              <a:rPr lang="ru-RU" dirty="0" smtClean="0"/>
              <a:t>танком».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i="1" dirty="0" smtClean="0">
                <a:solidFill>
                  <a:srgbClr val="0070C0"/>
                </a:solidFill>
                <a:latin typeface="Arial Black" pitchFamily="34" charset="0"/>
              </a:rPr>
              <a:t>Российский вертолёт Ми-28Н</a:t>
            </a:r>
            <a:endParaRPr lang="ru-RU" sz="4400" i="1" dirty="0">
              <a:solidFill>
                <a:srgbClr val="0070C0"/>
              </a:solidFill>
              <a:latin typeface="Arial Black" pitchFamily="34" charset="0"/>
            </a:endParaRPr>
          </a:p>
        </p:txBody>
      </p:sp>
      <p:pic>
        <p:nvPicPr>
          <p:cNvPr id="8194" name="Picture 2" descr="C:\Users\Пк1\Desktop\06.02.14\российский верталёт Ми -28Н Ночной охотник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571612"/>
            <a:ext cx="4329114" cy="41434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4786314" y="1481328"/>
            <a:ext cx="4143404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Является </a:t>
            </a:r>
          </a:p>
          <a:p>
            <a:pPr>
              <a:buNone/>
            </a:pPr>
            <a:r>
              <a:rPr lang="ru-RU" dirty="0" smtClean="0"/>
              <a:t>модернизированным  </a:t>
            </a:r>
          </a:p>
          <a:p>
            <a:pPr>
              <a:buNone/>
            </a:pPr>
            <a:r>
              <a:rPr lang="ru-RU" dirty="0" smtClean="0"/>
              <a:t>вариантом </a:t>
            </a:r>
          </a:p>
          <a:p>
            <a:pPr>
              <a:buNone/>
            </a:pPr>
            <a:r>
              <a:rPr lang="ru-RU" dirty="0" smtClean="0"/>
              <a:t>советского </a:t>
            </a:r>
          </a:p>
          <a:p>
            <a:pPr>
              <a:buNone/>
            </a:pPr>
            <a:r>
              <a:rPr lang="ru-RU" dirty="0" smtClean="0"/>
              <a:t>основного  танка</a:t>
            </a:r>
          </a:p>
          <a:p>
            <a:pPr>
              <a:buNone/>
            </a:pPr>
            <a:r>
              <a:rPr lang="ru-RU" dirty="0" smtClean="0"/>
              <a:t> Т – 80УД. Мощность двигателя 1000 л.с.</a:t>
            </a:r>
          </a:p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i="1" dirty="0" smtClean="0">
                <a:solidFill>
                  <a:srgbClr val="0070C0"/>
                </a:solidFill>
                <a:latin typeface="Arial Black" pitchFamily="34" charset="0"/>
              </a:rPr>
              <a:t>Т -84У «Оплот»</a:t>
            </a:r>
            <a:endParaRPr lang="ru-RU" sz="4400" i="1" dirty="0">
              <a:solidFill>
                <a:srgbClr val="0070C0"/>
              </a:solidFill>
              <a:latin typeface="Arial Black" pitchFamily="34" charset="0"/>
            </a:endParaRPr>
          </a:p>
        </p:txBody>
      </p:sp>
      <p:pic>
        <p:nvPicPr>
          <p:cNvPr id="9218" name="Picture 2" descr="C:\Users\Пк1\Desktop\06.02.14\Т -84У Оплот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736"/>
            <a:ext cx="4357718" cy="4286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4357686" y="1481328"/>
            <a:ext cx="4572032" cy="501950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i="1" dirty="0" smtClean="0">
                <a:solidFill>
                  <a:schemeClr val="bg1"/>
                </a:solidFill>
              </a:rPr>
              <a:t>Первый российский 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bg1"/>
                </a:solidFill>
              </a:rPr>
              <a:t>серийный истребитель-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bg1"/>
                </a:solidFill>
              </a:rPr>
              <a:t>перехватчик, способный 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bg1"/>
                </a:solidFill>
              </a:rPr>
              <a:t>поражать 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bg1"/>
                </a:solidFill>
              </a:rPr>
              <a:t>бомбардировщики 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bg1"/>
                </a:solidFill>
              </a:rPr>
              <a:t>противника на встречных 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bg1"/>
                </a:solidFill>
              </a:rPr>
              <a:t>курсах. Размах крыльев – 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bg1"/>
                </a:solidFill>
              </a:rPr>
              <a:t>17,53 м . Длина 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bg1"/>
                </a:solidFill>
              </a:rPr>
              <a:t>фюзеляжа - 30,06 м. 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bg1"/>
                </a:solidFill>
              </a:rPr>
              <a:t>Масса пустого самолета 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bg1"/>
                </a:solidFill>
              </a:rPr>
              <a:t>25960 кг . Максимальная 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bg1"/>
                </a:solidFill>
              </a:rPr>
              <a:t>скорость - 1910 км/ч </a:t>
            </a:r>
            <a:br>
              <a:rPr lang="ru-RU" b="1" i="1" dirty="0" smtClean="0">
                <a:solidFill>
                  <a:schemeClr val="bg1"/>
                </a:solidFill>
              </a:rPr>
            </a:br>
            <a:r>
              <a:rPr lang="ru-RU" b="1" i="1" dirty="0" smtClean="0">
                <a:solidFill>
                  <a:schemeClr val="bg1"/>
                </a:solidFill>
              </a:rPr>
              <a:t>  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i="1" dirty="0" smtClean="0">
                <a:solidFill>
                  <a:srgbClr val="0070C0"/>
                </a:solidFill>
                <a:latin typeface="Arial Black" pitchFamily="34" charset="0"/>
              </a:rPr>
              <a:t>Дальний истребитель – перехватчик ТУ - 128</a:t>
            </a:r>
            <a:endParaRPr lang="ru-RU" sz="4400" i="1" dirty="0">
              <a:solidFill>
                <a:srgbClr val="0070C0"/>
              </a:solidFill>
              <a:latin typeface="Arial Black" pitchFamily="34" charset="0"/>
            </a:endParaRPr>
          </a:p>
        </p:txBody>
      </p:sp>
      <p:pic>
        <p:nvPicPr>
          <p:cNvPr id="10242" name="Picture 2" descr="C:\Users\Пк1\Desktop\06.02.14\ТУ - 128 дальний истребитель - перехватчик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857364"/>
            <a:ext cx="4186238" cy="3571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4071934" y="1214422"/>
            <a:ext cx="4857784" cy="542928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/>
              <a:t>Является одним из </a:t>
            </a:r>
          </a:p>
          <a:p>
            <a:pPr>
              <a:buNone/>
            </a:pPr>
            <a:r>
              <a:rPr lang="ru-RU" sz="2000" dirty="0" smtClean="0"/>
              <a:t>самых защищенных </a:t>
            </a:r>
          </a:p>
          <a:p>
            <a:pPr>
              <a:buNone/>
            </a:pPr>
            <a:r>
              <a:rPr lang="ru-RU" sz="2000" dirty="0" smtClean="0"/>
              <a:t>танков в мире. Танк может </a:t>
            </a:r>
          </a:p>
          <a:p>
            <a:pPr>
              <a:buNone/>
            </a:pPr>
            <a:r>
              <a:rPr lang="ru-RU" sz="2000" dirty="0" smtClean="0"/>
              <a:t>стрелять различными 120-</a:t>
            </a:r>
          </a:p>
          <a:p>
            <a:pPr>
              <a:buNone/>
            </a:pPr>
            <a:r>
              <a:rPr lang="ru-RU" sz="2000" dirty="0" smtClean="0"/>
              <a:t>мм снарядами и ракетами. </a:t>
            </a:r>
          </a:p>
          <a:p>
            <a:pPr>
              <a:buNone/>
            </a:pPr>
            <a:r>
              <a:rPr lang="ru-RU" sz="2000" dirty="0" smtClean="0"/>
              <a:t>Каждый снаряд, храниться в </a:t>
            </a:r>
          </a:p>
          <a:p>
            <a:pPr>
              <a:buNone/>
            </a:pPr>
            <a:r>
              <a:rPr lang="ru-RU" sz="2000" dirty="0" smtClean="0"/>
              <a:t>защитном контейнере, для </a:t>
            </a:r>
          </a:p>
          <a:p>
            <a:pPr>
              <a:buNone/>
            </a:pPr>
            <a:r>
              <a:rPr lang="ru-RU" sz="2000" dirty="0" smtClean="0"/>
              <a:t>защиты экипажа в случае </a:t>
            </a:r>
          </a:p>
          <a:p>
            <a:pPr>
              <a:buNone/>
            </a:pPr>
            <a:r>
              <a:rPr lang="ru-RU" sz="2000" dirty="0" smtClean="0"/>
              <a:t>взрыва боеприпасов.  танк </a:t>
            </a:r>
          </a:p>
          <a:p>
            <a:pPr>
              <a:buNone/>
            </a:pPr>
            <a:r>
              <a:rPr lang="ru-RU" sz="2000" dirty="0" smtClean="0"/>
              <a:t>может перевозить восемь </a:t>
            </a:r>
          </a:p>
          <a:p>
            <a:pPr>
              <a:buNone/>
            </a:pPr>
            <a:r>
              <a:rPr lang="ru-RU" sz="2000" dirty="0" smtClean="0"/>
              <a:t>военнослужащих или трех </a:t>
            </a:r>
          </a:p>
          <a:p>
            <a:pPr>
              <a:buNone/>
            </a:pPr>
            <a:r>
              <a:rPr lang="ru-RU" sz="2000" dirty="0" smtClean="0"/>
              <a:t>раненных. Для мобильной </a:t>
            </a:r>
          </a:p>
          <a:p>
            <a:pPr>
              <a:buNone/>
            </a:pPr>
            <a:r>
              <a:rPr lang="ru-RU" sz="2000" dirty="0" smtClean="0"/>
              <a:t>загрузки и выгрузки </a:t>
            </a:r>
          </a:p>
          <a:p>
            <a:pPr>
              <a:buNone/>
            </a:pPr>
            <a:r>
              <a:rPr lang="ru-RU" sz="2000" dirty="0" smtClean="0"/>
              <a:t>приспособлен задний люк. </a:t>
            </a:r>
          </a:p>
          <a:p>
            <a:pPr>
              <a:buNone/>
            </a:pPr>
            <a:r>
              <a:rPr lang="ru-RU" sz="2000" dirty="0" smtClean="0"/>
              <a:t>Стоимость МЕРКАВА 5 000 000 $  </a:t>
            </a:r>
            <a:endParaRPr lang="ru-RU" sz="20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i="1" dirty="0" smtClean="0">
                <a:solidFill>
                  <a:srgbClr val="0070C0"/>
                </a:solidFill>
                <a:latin typeface="Arial Black" pitchFamily="34" charset="0"/>
              </a:rPr>
              <a:t>Танк «</a:t>
            </a:r>
            <a:r>
              <a:rPr lang="ru-RU" sz="4400" i="1" dirty="0" err="1" smtClean="0">
                <a:solidFill>
                  <a:srgbClr val="0070C0"/>
                </a:solidFill>
                <a:latin typeface="Arial Black" pitchFamily="34" charset="0"/>
              </a:rPr>
              <a:t>Меркава</a:t>
            </a:r>
            <a:r>
              <a:rPr lang="ru-RU" sz="4400" i="1" dirty="0" smtClean="0">
                <a:solidFill>
                  <a:srgbClr val="0070C0"/>
                </a:solidFill>
                <a:latin typeface="Arial Black" pitchFamily="34" charset="0"/>
              </a:rPr>
              <a:t>- 04»</a:t>
            </a:r>
            <a:endParaRPr lang="ru-RU" sz="4400" i="1" dirty="0">
              <a:solidFill>
                <a:srgbClr val="0070C0"/>
              </a:solidFill>
              <a:latin typeface="Arial Black" pitchFamily="34" charset="0"/>
            </a:endParaRPr>
          </a:p>
        </p:txBody>
      </p:sp>
      <p:pic>
        <p:nvPicPr>
          <p:cNvPr id="11266" name="Picture 2" descr="C:\Users\Пк1\Desktop\06.02.14\Танк Меркава - 0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71612"/>
            <a:ext cx="3929090" cy="39290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281518" cy="452596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Самый большой в мире </a:t>
            </a:r>
          </a:p>
          <a:p>
            <a:pPr>
              <a:buNone/>
            </a:pPr>
            <a:r>
              <a:rPr lang="ru-RU" dirty="0" smtClean="0"/>
              <a:t>неавианесущий ударный </a:t>
            </a:r>
          </a:p>
          <a:p>
            <a:pPr>
              <a:buNone/>
            </a:pPr>
            <a:r>
              <a:rPr lang="ru-RU" dirty="0" smtClean="0"/>
              <a:t>боевой корабль. Он </a:t>
            </a:r>
          </a:p>
          <a:p>
            <a:pPr>
              <a:buNone/>
            </a:pPr>
            <a:r>
              <a:rPr lang="ru-RU" dirty="0" smtClean="0"/>
              <a:t>предназначен для </a:t>
            </a:r>
          </a:p>
          <a:p>
            <a:pPr>
              <a:buNone/>
            </a:pPr>
            <a:r>
              <a:rPr lang="ru-RU" dirty="0" smtClean="0"/>
              <a:t>поражения крупных </a:t>
            </a:r>
          </a:p>
          <a:p>
            <a:pPr>
              <a:buNone/>
            </a:pPr>
            <a:r>
              <a:rPr lang="ru-RU" dirty="0" smtClean="0"/>
              <a:t>надводных целей, защиты </a:t>
            </a:r>
          </a:p>
          <a:p>
            <a:pPr>
              <a:buNone/>
            </a:pPr>
            <a:r>
              <a:rPr lang="ru-RU" dirty="0" smtClean="0"/>
              <a:t>морских соединений от </a:t>
            </a:r>
          </a:p>
          <a:p>
            <a:pPr>
              <a:buNone/>
            </a:pPr>
            <a:r>
              <a:rPr lang="ru-RU" dirty="0" smtClean="0"/>
              <a:t>атак с воздуха и</a:t>
            </a:r>
          </a:p>
          <a:p>
            <a:pPr>
              <a:buNone/>
            </a:pPr>
            <a:r>
              <a:rPr lang="ru-RU" dirty="0" smtClean="0"/>
              <a:t>подводных лодок </a:t>
            </a:r>
          </a:p>
          <a:p>
            <a:pPr>
              <a:buNone/>
            </a:pPr>
            <a:r>
              <a:rPr lang="ru-RU" dirty="0" smtClean="0"/>
              <a:t>противника в удаленных </a:t>
            </a:r>
          </a:p>
          <a:p>
            <a:pPr>
              <a:buNone/>
            </a:pPr>
            <a:r>
              <a:rPr lang="ru-RU" dirty="0" smtClean="0"/>
              <a:t>районах морей и океанов. В </a:t>
            </a:r>
          </a:p>
          <a:p>
            <a:pPr>
              <a:buNone/>
            </a:pPr>
            <a:r>
              <a:rPr lang="ru-RU" dirty="0" smtClean="0"/>
              <a:t>НАТО его называли "убийца </a:t>
            </a:r>
          </a:p>
          <a:p>
            <a:pPr>
              <a:buNone/>
            </a:pPr>
            <a:r>
              <a:rPr lang="ru-RU" dirty="0" smtClean="0"/>
              <a:t>авианосцев”.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i="1" dirty="0" smtClean="0">
                <a:solidFill>
                  <a:srgbClr val="0070C0"/>
                </a:solidFill>
                <a:latin typeface="Arial Black" pitchFamily="34" charset="0"/>
              </a:rPr>
              <a:t>Атомный ракетный крейсер</a:t>
            </a:r>
            <a:br>
              <a:rPr lang="ru-RU" sz="3600" i="1" dirty="0" smtClean="0">
                <a:solidFill>
                  <a:srgbClr val="0070C0"/>
                </a:solidFill>
                <a:latin typeface="Arial Black" pitchFamily="34" charset="0"/>
              </a:rPr>
            </a:br>
            <a:r>
              <a:rPr lang="ru-RU" sz="3600" i="1" dirty="0" smtClean="0">
                <a:solidFill>
                  <a:srgbClr val="0070C0"/>
                </a:solidFill>
                <a:latin typeface="Arial Black" pitchFamily="34" charset="0"/>
              </a:rPr>
              <a:t>«Адмирал Нахимов»</a:t>
            </a:r>
            <a:endParaRPr lang="ru-RU" sz="3600" i="1" dirty="0">
              <a:solidFill>
                <a:srgbClr val="0070C0"/>
              </a:solidFill>
              <a:latin typeface="Arial Black" pitchFamily="34" charset="0"/>
            </a:endParaRPr>
          </a:p>
        </p:txBody>
      </p:sp>
      <p:pic>
        <p:nvPicPr>
          <p:cNvPr id="12291" name="Picture 3" descr="C:\Users\Пк1\Desktop\06.02.14\0216700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71612"/>
            <a:ext cx="4257676" cy="41434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к1\Desktop\06.02.14\816532e285f8bc5e908e81679c4a4552_resize_keep_680_None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3357562"/>
            <a:ext cx="2824261" cy="21431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286256"/>
          </a:xfrm>
        </p:spPr>
        <p:txBody>
          <a:bodyPr>
            <a:normAutofit/>
          </a:bodyPr>
          <a:lstStyle/>
          <a:p>
            <a:r>
              <a:rPr lang="ru-RU" sz="3600" i="1" dirty="0" smtClean="0">
                <a:solidFill>
                  <a:srgbClr val="0070C0"/>
                </a:solidFill>
                <a:latin typeface="Arial Black" pitchFamily="34" charset="0"/>
              </a:rPr>
              <a:t>Вооруженные </a:t>
            </a:r>
            <a:r>
              <a:rPr lang="ru-RU" sz="3600" i="1" dirty="0" smtClean="0">
                <a:solidFill>
                  <a:srgbClr val="0070C0"/>
                </a:solidFill>
                <a:latin typeface="Arial Black" pitchFamily="34" charset="0"/>
              </a:rPr>
              <a:t>Силы России состоят из ракетных войск стратегического назначения, сухопутных, военно-воздушных и военно-морских сил. </a:t>
            </a:r>
            <a:endParaRPr lang="ru-RU" sz="3600" i="1" dirty="0">
              <a:solidFill>
                <a:srgbClr val="0070C0"/>
              </a:solidFill>
              <a:latin typeface="Arial Black" pitchFamily="34" charset="0"/>
            </a:endParaRPr>
          </a:p>
        </p:txBody>
      </p:sp>
      <p:pic>
        <p:nvPicPr>
          <p:cNvPr id="1028" name="Picture 4" descr="C:\Users\Пк1\Desktop\06.02.14\filegYDslX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857628"/>
            <a:ext cx="2139163" cy="2786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4714876" y="1481328"/>
            <a:ext cx="4143404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Боевая</a:t>
            </a:r>
          </a:p>
          <a:p>
            <a:pPr>
              <a:buNone/>
            </a:pPr>
            <a:r>
              <a:rPr lang="ru-RU" dirty="0" smtClean="0"/>
              <a:t>бронированная</a:t>
            </a:r>
          </a:p>
          <a:p>
            <a:pPr>
              <a:buNone/>
            </a:pPr>
            <a:r>
              <a:rPr lang="ru-RU" dirty="0" smtClean="0"/>
              <a:t>гусеничная машина,</a:t>
            </a:r>
          </a:p>
          <a:p>
            <a:pPr>
              <a:buNone/>
            </a:pPr>
            <a:r>
              <a:rPr lang="ru-RU" dirty="0" smtClean="0"/>
              <a:t>предназначенная для</a:t>
            </a:r>
          </a:p>
          <a:p>
            <a:pPr>
              <a:buNone/>
            </a:pPr>
            <a:r>
              <a:rPr lang="ru-RU" dirty="0" smtClean="0"/>
              <a:t>транспортировки</a:t>
            </a:r>
          </a:p>
          <a:p>
            <a:pPr>
              <a:buNone/>
            </a:pPr>
            <a:r>
              <a:rPr lang="ru-RU" dirty="0" smtClean="0"/>
              <a:t>личного состава </a:t>
            </a:r>
          </a:p>
          <a:p>
            <a:pPr>
              <a:buNone/>
            </a:pPr>
            <a:r>
              <a:rPr lang="ru-RU" dirty="0" smtClean="0"/>
              <a:t>мотострелковых и </a:t>
            </a:r>
          </a:p>
          <a:p>
            <a:pPr>
              <a:buNone/>
            </a:pPr>
            <a:r>
              <a:rPr lang="ru-RU" dirty="0" smtClean="0"/>
              <a:t>пехотных </a:t>
            </a:r>
          </a:p>
          <a:p>
            <a:pPr>
              <a:buNone/>
            </a:pPr>
            <a:r>
              <a:rPr lang="ru-RU" dirty="0" smtClean="0"/>
              <a:t>подразделений 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928694"/>
          </a:xfrm>
        </p:spPr>
        <p:txBody>
          <a:bodyPr>
            <a:noAutofit/>
          </a:bodyPr>
          <a:lstStyle/>
          <a:p>
            <a:pPr algn="ctr"/>
            <a:r>
              <a:rPr lang="ru-RU" sz="5400" i="1" dirty="0" smtClean="0">
                <a:solidFill>
                  <a:srgbClr val="0070C0"/>
                </a:solidFill>
                <a:effectLst/>
                <a:latin typeface="Arial Black" pitchFamily="34" charset="0"/>
                <a:cs typeface="Aharoni" pitchFamily="2" charset="-79"/>
              </a:rPr>
              <a:t>Боевая машина пехоты БМП-3 </a:t>
            </a:r>
            <a:endParaRPr lang="ru-RU" sz="5400" i="1" dirty="0">
              <a:solidFill>
                <a:srgbClr val="0070C0"/>
              </a:solidFill>
              <a:effectLst/>
              <a:latin typeface="Arial Black" pitchFamily="34" charset="0"/>
              <a:cs typeface="Aharoni" pitchFamily="2" charset="-79"/>
            </a:endParaRPr>
          </a:p>
        </p:txBody>
      </p:sp>
      <p:pic>
        <p:nvPicPr>
          <p:cNvPr id="1026" name="Picture 2" descr="C:\Users\Пк1\Desktop\06.02.14\Боевая машина пехоты БМП - 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643050"/>
            <a:ext cx="4572032" cy="4357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4786314" y="2071678"/>
            <a:ext cx="4143404" cy="457203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/>
              <a:t>Автономный</a:t>
            </a:r>
          </a:p>
          <a:p>
            <a:pPr>
              <a:buNone/>
            </a:pPr>
            <a:r>
              <a:rPr lang="ru-RU" sz="2000" dirty="0" smtClean="0"/>
              <a:t>самоходный зенитный</a:t>
            </a:r>
          </a:p>
          <a:p>
            <a:pPr>
              <a:buNone/>
            </a:pPr>
            <a:r>
              <a:rPr lang="ru-RU" sz="2000" dirty="0" smtClean="0"/>
              <a:t>ракетный комплекс </a:t>
            </a:r>
          </a:p>
          <a:p>
            <a:pPr>
              <a:buNone/>
            </a:pPr>
            <a:r>
              <a:rPr lang="ru-RU" sz="2000" dirty="0" smtClean="0"/>
              <a:t>(ЗРК) 9К331 "Тор-М1" </a:t>
            </a:r>
          </a:p>
          <a:p>
            <a:pPr>
              <a:buNone/>
            </a:pPr>
            <a:r>
              <a:rPr lang="ru-RU" sz="2000" dirty="0" smtClean="0"/>
              <a:t>предназначен для </a:t>
            </a:r>
          </a:p>
          <a:p>
            <a:pPr>
              <a:buNone/>
            </a:pPr>
            <a:r>
              <a:rPr lang="ru-RU" sz="2000" dirty="0" smtClean="0"/>
              <a:t>противовоздушной </a:t>
            </a:r>
          </a:p>
          <a:p>
            <a:pPr>
              <a:buNone/>
            </a:pPr>
            <a:r>
              <a:rPr lang="ru-RU" sz="2000" dirty="0" smtClean="0"/>
              <a:t>обороны </a:t>
            </a:r>
          </a:p>
          <a:p>
            <a:pPr>
              <a:buNone/>
            </a:pPr>
            <a:r>
              <a:rPr lang="ru-RU" sz="2000" dirty="0" smtClean="0"/>
              <a:t>мотострелковых и </a:t>
            </a:r>
          </a:p>
          <a:p>
            <a:pPr>
              <a:buNone/>
            </a:pPr>
            <a:r>
              <a:rPr lang="ru-RU" sz="2000" dirty="0" smtClean="0"/>
              <a:t>танковых дивизий во всех </a:t>
            </a:r>
          </a:p>
          <a:p>
            <a:pPr>
              <a:buNone/>
            </a:pPr>
            <a:r>
              <a:rPr lang="ru-RU" sz="2000" dirty="0" smtClean="0"/>
              <a:t>видах боевых действий и в </a:t>
            </a:r>
          </a:p>
          <a:p>
            <a:pPr>
              <a:buNone/>
            </a:pPr>
            <a:r>
              <a:rPr lang="ru-RU" sz="2000" dirty="0" smtClean="0"/>
              <a:t>районах сосредоточения, </a:t>
            </a:r>
          </a:p>
          <a:p>
            <a:pPr>
              <a:buNone/>
            </a:pPr>
            <a:r>
              <a:rPr lang="ru-RU" sz="2000" dirty="0" smtClean="0"/>
              <a:t>защиты наиболее </a:t>
            </a:r>
          </a:p>
          <a:p>
            <a:pPr>
              <a:buNone/>
            </a:pPr>
            <a:r>
              <a:rPr lang="ru-RU" sz="2000" dirty="0" smtClean="0"/>
              <a:t>ответственных объектов .</a:t>
            </a:r>
            <a:endParaRPr lang="ru-RU" sz="20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25602"/>
          </a:xfrm>
        </p:spPr>
        <p:txBody>
          <a:bodyPr>
            <a:noAutofit/>
          </a:bodyPr>
          <a:lstStyle/>
          <a:p>
            <a:pPr algn="ctr"/>
            <a:r>
              <a:rPr lang="ru-RU" sz="4400" i="1" dirty="0" smtClean="0">
                <a:solidFill>
                  <a:srgbClr val="0070C0"/>
                </a:solidFill>
                <a:effectLst/>
                <a:latin typeface="Arial Black" pitchFamily="34" charset="0"/>
              </a:rPr>
              <a:t>Зенитный</a:t>
            </a:r>
            <a:r>
              <a:rPr lang="ru-RU" sz="4400" i="1" dirty="0" smtClean="0">
                <a:solidFill>
                  <a:srgbClr val="0070C0"/>
                </a:solidFill>
                <a:latin typeface="Arial Black" pitchFamily="34" charset="0"/>
              </a:rPr>
              <a:t> ракетный комплекс (ЗРК) 9К331 "Тор-М1" </a:t>
            </a:r>
            <a:endParaRPr lang="ru-RU" sz="4400" i="1" dirty="0">
              <a:solidFill>
                <a:srgbClr val="0070C0"/>
              </a:solidFill>
              <a:latin typeface="Arial Black" pitchFamily="34" charset="0"/>
            </a:endParaRPr>
          </a:p>
        </p:txBody>
      </p:sp>
      <p:pic>
        <p:nvPicPr>
          <p:cNvPr id="3074" name="Picture 2" descr="C:\Users\Пк1\Desktop\06.02.14\ЗРК малой дальности 9К331 Тор - М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071678"/>
            <a:ext cx="4643470" cy="42148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  <a:hlinkClick r:id="rId2" tooltip="Россия"/>
              </a:rPr>
              <a:t>Российский</a:t>
            </a:r>
            <a:r>
              <a:rPr lang="ru-RU" dirty="0" smtClean="0">
                <a:solidFill>
                  <a:schemeClr val="bg1"/>
                </a:solidFill>
              </a:rPr>
              <a:t> 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  <a:hlinkClick r:id="rId3" tooltip="Бронетранспортёр"/>
              </a:rPr>
              <a:t>бронетранспортёр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Боевая колёсная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плавающая </a:t>
            </a:r>
            <a:r>
              <a:rPr lang="ru-RU" dirty="0" smtClean="0">
                <a:solidFill>
                  <a:schemeClr val="bg1"/>
                </a:solidFill>
                <a:hlinkClick r:id="rId4" tooltip="Бронемашина"/>
              </a:rPr>
              <a:t>бронемашина</a:t>
            </a:r>
            <a:r>
              <a:rPr lang="ru-RU" dirty="0" smtClean="0">
                <a:solidFill>
                  <a:schemeClr val="bg1"/>
                </a:solidFill>
              </a:rPr>
              <a:t>,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оснащёна вооружением, 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предназначена для 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использования в 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  <a:hlinkClick r:id="rId5" tooltip="Мотострелковые войска"/>
              </a:rPr>
              <a:t>мотострелковых</a:t>
            </a:r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подразделениях  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  <a:hlinkClick r:id="rId6" tooltip="Сухопутные войска"/>
              </a:rPr>
              <a:t>сухопутных войск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Впервые БТР-90 был 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представлен публике 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в </a:t>
            </a:r>
            <a:r>
              <a:rPr lang="ru-RU" dirty="0" smtClean="0">
                <a:solidFill>
                  <a:schemeClr val="bg1"/>
                </a:solidFill>
                <a:hlinkClick r:id="rId7" tooltip="1994 год"/>
              </a:rPr>
              <a:t>1994 году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i="1" dirty="0" smtClean="0">
                <a:solidFill>
                  <a:srgbClr val="0070C0"/>
                </a:solidFill>
                <a:latin typeface="Arial Black" pitchFamily="34" charset="0"/>
              </a:rPr>
              <a:t>БТР-90 «Росток» </a:t>
            </a:r>
            <a:endParaRPr lang="ru-RU" sz="5400" dirty="0"/>
          </a:p>
        </p:txBody>
      </p:sp>
      <p:pic>
        <p:nvPicPr>
          <p:cNvPr id="5" name="Picture 2" descr="C:\Users\Пк1\Desktop\06.02.14\БТР -90 Росток ГАЗ - 592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214282" y="1500174"/>
            <a:ext cx="4281518" cy="4643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>
                <a:hlinkClick r:id="rId2" tooltip="СССР"/>
              </a:rPr>
              <a:t>Советский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корабельный </a:t>
            </a:r>
          </a:p>
          <a:p>
            <a:pPr>
              <a:buNone/>
            </a:pPr>
            <a:r>
              <a:rPr lang="ru-RU" dirty="0" smtClean="0"/>
              <a:t>транспортно-боевой </a:t>
            </a:r>
          </a:p>
          <a:p>
            <a:pPr>
              <a:buNone/>
            </a:pPr>
            <a:r>
              <a:rPr lang="ru-RU" dirty="0" smtClean="0">
                <a:hlinkClick r:id="rId3" tooltip="Вертолёт"/>
              </a:rPr>
              <a:t>вертолёт</a:t>
            </a:r>
            <a:r>
              <a:rPr lang="ru-RU" dirty="0" smtClean="0"/>
              <a:t>. </a:t>
            </a:r>
          </a:p>
          <a:p>
            <a:pPr>
              <a:buNone/>
            </a:pPr>
            <a:r>
              <a:rPr lang="ru-RU" dirty="0" smtClean="0"/>
              <a:t>Предназначен для </a:t>
            </a:r>
          </a:p>
          <a:p>
            <a:pPr>
              <a:buNone/>
            </a:pPr>
            <a:r>
              <a:rPr lang="ru-RU" dirty="0" smtClean="0"/>
              <a:t>десантирования с </a:t>
            </a:r>
          </a:p>
          <a:p>
            <a:pPr>
              <a:buNone/>
            </a:pPr>
            <a:r>
              <a:rPr lang="ru-RU" dirty="0" smtClean="0"/>
              <a:t>кораблей </a:t>
            </a:r>
          </a:p>
          <a:p>
            <a:pPr>
              <a:buNone/>
            </a:pPr>
            <a:r>
              <a:rPr lang="ru-RU" dirty="0" smtClean="0"/>
              <a:t>подразделений </a:t>
            </a:r>
          </a:p>
          <a:p>
            <a:pPr>
              <a:buNone/>
            </a:pPr>
            <a:r>
              <a:rPr lang="ru-RU" dirty="0" smtClean="0">
                <a:hlinkClick r:id="rId4" tooltip="Морская пехота"/>
              </a:rPr>
              <a:t>морской пехоты</a:t>
            </a:r>
            <a:r>
              <a:rPr lang="ru-RU" dirty="0" smtClean="0"/>
              <a:t> и их </a:t>
            </a:r>
          </a:p>
          <a:p>
            <a:pPr>
              <a:buNone/>
            </a:pPr>
            <a:r>
              <a:rPr lang="ru-RU" dirty="0" smtClean="0"/>
              <a:t>огневой поддержки, </a:t>
            </a:r>
          </a:p>
          <a:p>
            <a:pPr>
              <a:buNone/>
            </a:pPr>
            <a:r>
              <a:rPr lang="ru-RU" dirty="0" smtClean="0"/>
              <a:t>транспортировки </a:t>
            </a:r>
          </a:p>
          <a:p>
            <a:pPr>
              <a:buNone/>
            </a:pPr>
            <a:r>
              <a:rPr lang="ru-RU" dirty="0" smtClean="0"/>
              <a:t>различных грузов 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i="1" dirty="0" smtClean="0">
                <a:solidFill>
                  <a:srgbClr val="0070C0"/>
                </a:solidFill>
                <a:effectLst/>
                <a:latin typeface="Arial Black" pitchFamily="34" charset="0"/>
              </a:rPr>
              <a:t>Морской вертолёт </a:t>
            </a:r>
            <a:r>
              <a:rPr lang="ru-RU" sz="4400" i="1" dirty="0" err="1" smtClean="0">
                <a:solidFill>
                  <a:srgbClr val="0070C0"/>
                </a:solidFill>
                <a:effectLst/>
                <a:latin typeface="Arial Black" pitchFamily="34" charset="0"/>
              </a:rPr>
              <a:t>Ка</a:t>
            </a:r>
            <a:r>
              <a:rPr lang="ru-RU" sz="4400" i="1" dirty="0" smtClean="0">
                <a:solidFill>
                  <a:srgbClr val="0070C0"/>
                </a:solidFill>
                <a:effectLst/>
                <a:latin typeface="Arial Black" pitchFamily="34" charset="0"/>
              </a:rPr>
              <a:t> - 29</a:t>
            </a:r>
            <a:endParaRPr lang="ru-RU" sz="4400" dirty="0">
              <a:effectLst/>
            </a:endParaRPr>
          </a:p>
        </p:txBody>
      </p:sp>
      <p:pic>
        <p:nvPicPr>
          <p:cNvPr id="5" name="Picture 2" descr="C:\Users\Пк1\Desktop\06.02.14\Ка -29 морской вертолёт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57200" y="1571612"/>
            <a:ext cx="4038600" cy="42148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281518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Существование этих </a:t>
            </a:r>
          </a:p>
          <a:p>
            <a:pPr>
              <a:buNone/>
            </a:pPr>
            <a:r>
              <a:rPr lang="ru-RU" dirty="0" smtClean="0"/>
              <a:t>кораблей было </a:t>
            </a:r>
          </a:p>
          <a:p>
            <a:pPr>
              <a:buNone/>
            </a:pPr>
            <a:r>
              <a:rPr lang="ru-RU" dirty="0" smtClean="0"/>
              <a:t>секретным. Бора и </a:t>
            </a:r>
          </a:p>
          <a:p>
            <a:pPr>
              <a:buNone/>
            </a:pPr>
            <a:r>
              <a:rPr lang="ru-RU" dirty="0" smtClean="0"/>
              <a:t>Самум имена </a:t>
            </a:r>
          </a:p>
          <a:p>
            <a:pPr>
              <a:buNone/>
            </a:pPr>
            <a:r>
              <a:rPr lang="ru-RU" dirty="0" smtClean="0"/>
              <a:t>смертельно опасных </a:t>
            </a:r>
          </a:p>
          <a:p>
            <a:pPr>
              <a:buNone/>
            </a:pPr>
            <a:r>
              <a:rPr lang="ru-RU" dirty="0" smtClean="0"/>
              <a:t>ветров присвоены</a:t>
            </a:r>
          </a:p>
          <a:p>
            <a:pPr>
              <a:buNone/>
            </a:pPr>
            <a:r>
              <a:rPr lang="ru-RU" dirty="0" smtClean="0"/>
              <a:t>этим малым</a:t>
            </a:r>
          </a:p>
          <a:p>
            <a:pPr>
              <a:buNone/>
            </a:pPr>
            <a:r>
              <a:rPr lang="ru-RU" dirty="0" smtClean="0"/>
              <a:t>кораблям. Против их</a:t>
            </a:r>
          </a:p>
          <a:p>
            <a:pPr>
              <a:buNone/>
            </a:pPr>
            <a:r>
              <a:rPr lang="ru-RU" dirty="0" smtClean="0"/>
              <a:t>залпов не устоит ни </a:t>
            </a:r>
          </a:p>
          <a:p>
            <a:pPr>
              <a:buNone/>
            </a:pPr>
            <a:r>
              <a:rPr lang="ru-RU" dirty="0" smtClean="0"/>
              <a:t>один корабль в мире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rgbClr val="0070C0"/>
                </a:solidFill>
                <a:latin typeface="Arial Black" pitchFamily="34" charset="0"/>
              </a:rPr>
              <a:t>Малые военные катера «Бора» и «Самум»</a:t>
            </a:r>
            <a:endParaRPr lang="ru-RU" sz="4400" dirty="0">
              <a:solidFill>
                <a:srgbClr val="0070C0"/>
              </a:solidFill>
              <a:latin typeface="Arial Black" pitchFamily="34" charset="0"/>
            </a:endParaRPr>
          </a:p>
        </p:txBody>
      </p:sp>
      <p:pic>
        <p:nvPicPr>
          <p:cNvPr id="5122" name="Picture 2" descr="C:\Users\Пк1\Desktop\06.02.14\малый военный катер Бора Самум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714488"/>
            <a:ext cx="4210080" cy="4286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4648200" y="1785926"/>
            <a:ext cx="4281518" cy="450059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>
                <a:latin typeface="+mj-lt"/>
              </a:rPr>
              <a:t>Предназначен для нанесения </a:t>
            </a:r>
          </a:p>
          <a:p>
            <a:pPr>
              <a:buNone/>
            </a:pPr>
            <a:r>
              <a:rPr lang="ru-RU" sz="2000" dirty="0" smtClean="0">
                <a:latin typeface="+mj-lt"/>
              </a:rPr>
              <a:t>ударов по крупным</a:t>
            </a:r>
          </a:p>
          <a:p>
            <a:pPr>
              <a:buNone/>
            </a:pPr>
            <a:r>
              <a:rPr lang="ru-RU" sz="2000" dirty="0" smtClean="0">
                <a:latin typeface="+mj-lt"/>
              </a:rPr>
              <a:t>надводным кораблям и </a:t>
            </a:r>
          </a:p>
          <a:p>
            <a:pPr>
              <a:buNone/>
            </a:pPr>
            <a:r>
              <a:rPr lang="ru-RU" sz="2000" dirty="0" smtClean="0">
                <a:latin typeface="+mj-lt"/>
              </a:rPr>
              <a:t>ударным группировкам </a:t>
            </a:r>
          </a:p>
          <a:p>
            <a:pPr>
              <a:buNone/>
            </a:pPr>
            <a:r>
              <a:rPr lang="ru-RU" sz="2000" dirty="0" smtClean="0">
                <a:latin typeface="+mj-lt"/>
              </a:rPr>
              <a:t>противника, решения задач </a:t>
            </a:r>
          </a:p>
          <a:p>
            <a:pPr>
              <a:buNone/>
            </a:pPr>
            <a:r>
              <a:rPr lang="ru-RU" sz="2000" dirty="0" smtClean="0">
                <a:latin typeface="+mj-lt"/>
              </a:rPr>
              <a:t>коллективной </a:t>
            </a:r>
          </a:p>
          <a:p>
            <a:pPr>
              <a:buNone/>
            </a:pPr>
            <a:r>
              <a:rPr lang="ru-RU" sz="2000" dirty="0" smtClean="0">
                <a:latin typeface="+mj-lt"/>
              </a:rPr>
              <a:t>противовоздушной обороны </a:t>
            </a:r>
          </a:p>
          <a:p>
            <a:pPr>
              <a:buNone/>
            </a:pPr>
            <a:r>
              <a:rPr lang="ru-RU" sz="2000" dirty="0" smtClean="0">
                <a:latin typeface="+mj-lt"/>
              </a:rPr>
              <a:t>соединений в удаленных </a:t>
            </a:r>
          </a:p>
          <a:p>
            <a:pPr>
              <a:buNone/>
            </a:pPr>
            <a:r>
              <a:rPr lang="ru-RU" sz="2000" dirty="0" smtClean="0">
                <a:latin typeface="+mj-lt"/>
              </a:rPr>
              <a:t>районах. Вспомогательными </a:t>
            </a:r>
          </a:p>
          <a:p>
            <a:pPr>
              <a:buNone/>
            </a:pPr>
            <a:r>
              <a:rPr lang="ru-RU" sz="2000" dirty="0" smtClean="0">
                <a:latin typeface="+mj-lt"/>
              </a:rPr>
              <a:t>задачами являются борьба с </a:t>
            </a:r>
          </a:p>
          <a:p>
            <a:pPr>
              <a:buNone/>
            </a:pPr>
            <a:r>
              <a:rPr lang="ru-RU" sz="2000" dirty="0" smtClean="0">
                <a:latin typeface="+mj-lt"/>
              </a:rPr>
              <a:t>подводными лодками, </a:t>
            </a:r>
          </a:p>
          <a:p>
            <a:pPr>
              <a:buNone/>
            </a:pPr>
            <a:r>
              <a:rPr lang="ru-RU" sz="2000" dirty="0" smtClean="0">
                <a:latin typeface="+mj-lt"/>
              </a:rPr>
              <a:t>огневая поддержка десантных </a:t>
            </a:r>
          </a:p>
          <a:p>
            <a:pPr>
              <a:buNone/>
            </a:pPr>
            <a:r>
              <a:rPr lang="ru-RU" sz="2000" dirty="0" smtClean="0">
                <a:latin typeface="+mj-lt"/>
              </a:rPr>
              <a:t>операций, обстрел побережья </a:t>
            </a:r>
          </a:p>
          <a:p>
            <a:pPr>
              <a:buNone/>
            </a:pPr>
            <a:r>
              <a:rPr lang="ru-RU" sz="2000" dirty="0" smtClean="0">
                <a:latin typeface="+mj-lt"/>
              </a:rPr>
              <a:t>противника.</a:t>
            </a:r>
            <a:endParaRPr lang="ru-RU" sz="2000" dirty="0">
              <a:latin typeface="+mj-lt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 </a:t>
            </a:r>
            <a:br>
              <a:rPr lang="ru-RU" dirty="0" smtClean="0"/>
            </a:br>
            <a:r>
              <a:rPr lang="ru-RU" sz="4900" i="1" dirty="0" smtClean="0">
                <a:latin typeface="Arial Black" pitchFamily="34" charset="0"/>
              </a:rPr>
              <a:t>Ракетный крейсер (РКР) </a:t>
            </a:r>
            <a:br>
              <a:rPr lang="ru-RU" sz="4900" i="1" dirty="0" smtClean="0">
                <a:latin typeface="Arial Black" pitchFamily="34" charset="0"/>
              </a:rPr>
            </a:br>
            <a:r>
              <a:rPr lang="ru-RU" sz="4900" i="1" dirty="0" smtClean="0">
                <a:latin typeface="Arial Black" pitchFamily="34" charset="0"/>
              </a:rPr>
              <a:t>"Москва"</a:t>
            </a:r>
            <a:endParaRPr lang="ru-RU" sz="4900" i="1" dirty="0">
              <a:latin typeface="Arial Black" pitchFamily="34" charset="0"/>
            </a:endParaRPr>
          </a:p>
        </p:txBody>
      </p:sp>
      <p:pic>
        <p:nvPicPr>
          <p:cNvPr id="6146" name="Picture 2" descr="C:\Users\Пк1\Desktop\06.02.14\ракетный крейсер Москва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857364"/>
            <a:ext cx="4210080" cy="4357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4357686" y="1481328"/>
            <a:ext cx="4572032" cy="509094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/>
              <a:t>Танк применяется для </a:t>
            </a:r>
          </a:p>
          <a:p>
            <a:pPr>
              <a:buNone/>
            </a:pPr>
            <a:r>
              <a:rPr lang="ru-RU" sz="2000" dirty="0" smtClean="0"/>
              <a:t>прорыва обороны </a:t>
            </a:r>
          </a:p>
          <a:p>
            <a:pPr>
              <a:buNone/>
            </a:pPr>
            <a:r>
              <a:rPr lang="ru-RU" sz="2000" dirty="0" smtClean="0"/>
              <a:t>противника, развития </a:t>
            </a:r>
          </a:p>
          <a:p>
            <a:pPr>
              <a:buNone/>
            </a:pPr>
            <a:r>
              <a:rPr lang="ru-RU" sz="2000" dirty="0" smtClean="0"/>
              <a:t>тактического успеха в </a:t>
            </a:r>
          </a:p>
          <a:p>
            <a:pPr>
              <a:buNone/>
            </a:pPr>
            <a:r>
              <a:rPr lang="ru-RU" sz="2000" dirty="0" smtClean="0"/>
              <a:t>оперативных и стратегических </a:t>
            </a:r>
          </a:p>
          <a:p>
            <a:pPr>
              <a:buNone/>
            </a:pPr>
            <a:r>
              <a:rPr lang="ru-RU" sz="2000" dirty="0" smtClean="0"/>
              <a:t>операциях, разгрома </a:t>
            </a:r>
          </a:p>
          <a:p>
            <a:pPr>
              <a:buNone/>
            </a:pPr>
            <a:r>
              <a:rPr lang="ru-RU" sz="2000" dirty="0" smtClean="0"/>
              <a:t>противника после </a:t>
            </a:r>
          </a:p>
          <a:p>
            <a:pPr>
              <a:buNone/>
            </a:pPr>
            <a:r>
              <a:rPr lang="ru-RU" sz="2000" dirty="0" smtClean="0"/>
              <a:t>использования ядерных </a:t>
            </a:r>
          </a:p>
          <a:p>
            <a:pPr>
              <a:buNone/>
            </a:pPr>
            <a:r>
              <a:rPr lang="ru-RU" sz="2000" dirty="0" smtClean="0"/>
              <a:t>ударов, увеличения размаха </a:t>
            </a:r>
          </a:p>
          <a:p>
            <a:pPr>
              <a:buNone/>
            </a:pPr>
            <a:r>
              <a:rPr lang="ru-RU" sz="2000" dirty="0" smtClean="0"/>
              <a:t>операций и достижения целей в </a:t>
            </a:r>
          </a:p>
          <a:p>
            <a:pPr>
              <a:buNone/>
            </a:pPr>
            <a:r>
              <a:rPr lang="ru-RU" sz="2000" dirty="0" smtClean="0"/>
              <a:t>сравнительно короткое </a:t>
            </a:r>
          </a:p>
          <a:p>
            <a:pPr>
              <a:buNone/>
            </a:pPr>
            <a:r>
              <a:rPr lang="ru-RU" sz="2000" dirty="0" smtClean="0"/>
              <a:t>время. Танк Т-90С имеет </a:t>
            </a:r>
          </a:p>
          <a:p>
            <a:pPr>
              <a:buNone/>
            </a:pPr>
            <a:r>
              <a:rPr lang="ru-RU" sz="2000" dirty="0" smtClean="0"/>
              <a:t>малый вес, малые габариты, </a:t>
            </a:r>
          </a:p>
          <a:p>
            <a:pPr>
              <a:buNone/>
            </a:pPr>
            <a:r>
              <a:rPr lang="ru-RU" sz="2000" dirty="0" smtClean="0"/>
              <a:t>мощное вооружение </a:t>
            </a:r>
            <a:endParaRPr lang="ru-RU" sz="20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i="1" dirty="0" smtClean="0">
                <a:solidFill>
                  <a:srgbClr val="0070C0"/>
                </a:solidFill>
                <a:latin typeface="Arial Black" pitchFamily="34" charset="0"/>
              </a:rPr>
              <a:t>Модернизированный танк  </a:t>
            </a:r>
            <a:br>
              <a:rPr lang="ru-RU" sz="4400" i="1" dirty="0" smtClean="0">
                <a:solidFill>
                  <a:srgbClr val="0070C0"/>
                </a:solidFill>
                <a:latin typeface="Arial Black" pitchFamily="34" charset="0"/>
              </a:rPr>
            </a:br>
            <a:r>
              <a:rPr lang="ru-RU" sz="4400" i="1" dirty="0" smtClean="0">
                <a:solidFill>
                  <a:srgbClr val="0070C0"/>
                </a:solidFill>
                <a:latin typeface="Arial Black" pitchFamily="34" charset="0"/>
              </a:rPr>
              <a:t>Т – 90С (МС)</a:t>
            </a:r>
            <a:endParaRPr lang="ru-RU" sz="4400" i="1" dirty="0">
              <a:solidFill>
                <a:srgbClr val="0070C0"/>
              </a:solidFill>
              <a:latin typeface="Arial Black" pitchFamily="34" charset="0"/>
            </a:endParaRPr>
          </a:p>
        </p:txBody>
      </p:sp>
      <p:pic>
        <p:nvPicPr>
          <p:cNvPr id="7170" name="Picture 2" descr="C:\Users\Пк1\Desktop\06.02.14\Модернизированный танк Т - 90С МС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571612"/>
            <a:ext cx="4000528" cy="4071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126</TotalTime>
  <Words>401</Words>
  <PresentationFormat>Экран (4:3)</PresentationFormat>
  <Paragraphs>158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Открытая</vt:lpstr>
      <vt:lpstr>Какие военные машины бывают?</vt:lpstr>
      <vt:lpstr>Вооруженные Силы России состоят из ракетных войск стратегического назначения, сухопутных, военно-воздушных и военно-морских сил. </vt:lpstr>
      <vt:lpstr>Боевая машина пехоты БМП-3 </vt:lpstr>
      <vt:lpstr>Зенитный ракетный комплекс (ЗРК) 9К331 "Тор-М1" </vt:lpstr>
      <vt:lpstr>БТР-90 «Росток» </vt:lpstr>
      <vt:lpstr>Морской вертолёт Ка - 29</vt:lpstr>
      <vt:lpstr>Малые военные катера «Бора» и «Самум»</vt:lpstr>
      <vt:lpstr>  Ракетный крейсер (РКР)  "Москва"</vt:lpstr>
      <vt:lpstr>Модернизированный танк   Т – 90С (МС)</vt:lpstr>
      <vt:lpstr>Российский вертолёт Ми-28Н</vt:lpstr>
      <vt:lpstr>Т -84У «Оплот»</vt:lpstr>
      <vt:lpstr>Дальний истребитель – перехватчик ТУ - 128</vt:lpstr>
      <vt:lpstr>Танк «Меркава- 04»</vt:lpstr>
      <vt:lpstr>Атомный ракетный крейсер «Адмирал Нахимов»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Какие военные машины бывают?</dc:title>
  <dc:creator>Пк1</dc:creator>
  <cp:lastModifiedBy>Пк1</cp:lastModifiedBy>
  <cp:revision>14</cp:revision>
  <dcterms:created xsi:type="dcterms:W3CDTF">2014-02-06T03:58:57Z</dcterms:created>
  <dcterms:modified xsi:type="dcterms:W3CDTF">2014-02-06T06:20:01Z</dcterms:modified>
</cp:coreProperties>
</file>