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84" r:id="rId4"/>
    <p:sldId id="285" r:id="rId5"/>
    <p:sldId id="286" r:id="rId6"/>
    <p:sldId id="287" r:id="rId7"/>
    <p:sldId id="288" r:id="rId8"/>
    <p:sldId id="258" r:id="rId9"/>
    <p:sldId id="279" r:id="rId10"/>
    <p:sldId id="280" r:id="rId11"/>
    <p:sldId id="281" r:id="rId12"/>
    <p:sldId id="259" r:id="rId13"/>
    <p:sldId id="260" r:id="rId14"/>
    <p:sldId id="261" r:id="rId15"/>
    <p:sldId id="282" r:id="rId16"/>
    <p:sldId id="291" r:id="rId17"/>
    <p:sldId id="292" r:id="rId18"/>
    <p:sldId id="289" r:id="rId19"/>
    <p:sldId id="290" r:id="rId20"/>
    <p:sldId id="293" r:id="rId21"/>
    <p:sldId id="28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Известны ли вам старые способы умножения?</c:v>
                </c:pt>
              </c:strCache>
            </c:strRef>
          </c:tx>
          <c:dLbls>
            <c:dLbl>
              <c:idx val="0"/>
              <c:layout>
                <c:manualLayout>
                  <c:x val="-0.14342573446971671"/>
                  <c:y val="9.2660864656276445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2648643712363311"/>
                  <c:y val="-0.10094508620752471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Знаете ли вы иные способы умножения многозначных чисел,</a:t>
            </a:r>
            <a:r>
              <a:rPr lang="ru-RU" baseline="0" dirty="0" smtClean="0"/>
              <a:t> кроме умножения столбиком?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Известны ли вам старые способы умножения?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Дают</a:t>
            </a:r>
            <a:r>
              <a:rPr lang="ru-RU" baseline="0" dirty="0" smtClean="0"/>
              <a:t> ли известные вам способы умножения быстрый результат?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Известны ли вам старые способы умножения?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Хотите ли вы узнать</a:t>
            </a:r>
            <a:r>
              <a:rPr lang="ru-RU" baseline="0" dirty="0" smtClean="0"/>
              <a:t> другие рациональные способы умножения?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Известны ли вам старые способы умножения?</c:v>
                </c:pt>
              </c:strCache>
            </c:strRef>
          </c:tx>
          <c:dLbls>
            <c:dLbl>
              <c:idx val="0"/>
              <c:layout>
                <c:manualLayout>
                  <c:x val="9.20211865367105E-3"/>
                  <c:y val="-0.36857671773627287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Лист1!$A$2</c:f>
              <c:strCache>
                <c:ptCount val="1"/>
                <c:pt idx="0">
                  <c:v>Да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1B06DA-C5BA-476B-B4F1-E47CDAFDB82A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9D8AD6-10F8-4CA2-BBA4-591BCFC1F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06DA-C5BA-476B-B4F1-E47CDAFDB82A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8AD6-10F8-4CA2-BBA4-591BCFC1F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06DA-C5BA-476B-B4F1-E47CDAFDB82A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8AD6-10F8-4CA2-BBA4-591BCFC1F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1B06DA-C5BA-476B-B4F1-E47CDAFDB82A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D8AD6-10F8-4CA2-BBA4-591BCFC1F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1B06DA-C5BA-476B-B4F1-E47CDAFDB82A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9D8AD6-10F8-4CA2-BBA4-591BCFC1F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06DA-C5BA-476B-B4F1-E47CDAFDB82A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8AD6-10F8-4CA2-BBA4-591BCFC1F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06DA-C5BA-476B-B4F1-E47CDAFDB82A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8AD6-10F8-4CA2-BBA4-591BCFC1F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1B06DA-C5BA-476B-B4F1-E47CDAFDB82A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D8AD6-10F8-4CA2-BBA4-591BCFC1F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06DA-C5BA-476B-B4F1-E47CDAFDB82A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8AD6-10F8-4CA2-BBA4-591BCFC1F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1B06DA-C5BA-476B-B4F1-E47CDAFDB82A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D8AD6-10F8-4CA2-BBA4-591BCFC1F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1B06DA-C5BA-476B-B4F1-E47CDAFDB82A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D8AD6-10F8-4CA2-BBA4-591BCFC1F0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1B06DA-C5BA-476B-B4F1-E47CDAFDB82A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D8AD6-10F8-4CA2-BBA4-591BCFC1F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Способы быстрого умножения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Выполнили: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учащиеся 5а класса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Бордачёва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Дарья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Коблов Кирилл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Руководитель: Занозина Е.Г.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596" y="1571612"/>
            <a:ext cx="7758113" cy="487362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1) Русский крестьянский </a:t>
            </a:r>
            <a:r>
              <a:rPr lang="ru-RU" b="1" dirty="0" err="1" smtClean="0"/>
              <a:t>спoсoб</a:t>
            </a:r>
            <a:endParaRPr lang="ru-RU" b="1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Русский способ умноже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14620"/>
            <a:ext cx="514353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428604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cs typeface="Times New Roman" pitchFamily="18" charset="0"/>
              </a:rPr>
              <a:t>Спoсoбы </a:t>
            </a:r>
            <a:r>
              <a:rPr lang="ru-RU" sz="3000" b="1" dirty="0" err="1" smtClean="0">
                <a:cs typeface="Times New Roman" pitchFamily="18" charset="0"/>
              </a:rPr>
              <a:t>умнoжения</a:t>
            </a:r>
            <a:r>
              <a:rPr lang="ru-RU" sz="3000" b="1" dirty="0" smtClean="0">
                <a:cs typeface="Times New Roman" pitchFamily="18" charset="0"/>
              </a:rPr>
              <a:t> </a:t>
            </a:r>
            <a:r>
              <a:rPr lang="ru-RU" sz="3000" b="1" dirty="0" err="1" smtClean="0">
                <a:cs typeface="Times New Roman" pitchFamily="18" charset="0"/>
              </a:rPr>
              <a:t>мнoгoзначных</a:t>
            </a:r>
            <a:r>
              <a:rPr lang="ru-RU" sz="3000" b="1" dirty="0" smtClean="0">
                <a:cs typeface="Times New Roman" pitchFamily="18" charset="0"/>
              </a:rPr>
              <a:t> чисел.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500562" y="1000108"/>
            <a:ext cx="4000528" cy="487362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 687∙1472</a:t>
            </a:r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687                 1472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343                 2944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171                 5888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85                 11776</a:t>
            </a:r>
            <a:endParaRPr lang="ru-RU" dirty="0" smtClean="0"/>
          </a:p>
          <a:p>
            <a:pPr algn="ctr">
              <a:buNone/>
            </a:pPr>
            <a:r>
              <a:rPr lang="ru-RU" b="1" strike="sngStrike" dirty="0" smtClean="0"/>
              <a:t>     42                 23552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21                 47104</a:t>
            </a:r>
            <a:endParaRPr lang="ru-RU" dirty="0" smtClean="0"/>
          </a:p>
          <a:p>
            <a:pPr algn="ctr">
              <a:buNone/>
            </a:pPr>
            <a:r>
              <a:rPr lang="ru-RU" b="1" strike="sngStrike" dirty="0" smtClean="0"/>
              <a:t>     10                 94208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5                 188416</a:t>
            </a:r>
            <a:endParaRPr lang="ru-RU" dirty="0" smtClean="0"/>
          </a:p>
          <a:p>
            <a:pPr lvl="0" algn="ctr">
              <a:buNone/>
            </a:pPr>
            <a:r>
              <a:rPr lang="ru-RU" b="1" strike="sngStrike" dirty="0" smtClean="0"/>
              <a:t>     2                 376832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1                 753664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                 1011264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6866" name="Picture 2" descr="http://c2.kommersant.ru/Issues.photo/OGONIOK/2012/007/KMO_101038_00016_1_t210.jpg"/>
          <p:cNvPicPr>
            <a:picLocks noChangeAspect="1" noChangeArrowheads="1"/>
          </p:cNvPicPr>
          <p:nvPr/>
        </p:nvPicPr>
        <p:blipFill>
          <a:blip r:embed="rId2" cstate="print"/>
          <a:srcRect l="2472" r="56319"/>
          <a:stretch>
            <a:fillRect/>
          </a:stretch>
        </p:blipFill>
        <p:spPr bwMode="auto">
          <a:xfrm>
            <a:off x="785786" y="571480"/>
            <a:ext cx="3571900" cy="56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72560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000" b="1" dirty="0" smtClean="0">
                <a:latin typeface="+mn-lt"/>
                <a:cs typeface="Times New Roman" pitchFamily="18" charset="0"/>
              </a:rPr>
              <a:t>2) Прием перекрестного умножения при действии с двузначными числами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52 ∙13 = 676                               </a:t>
            </a:r>
          </a:p>
          <a:p>
            <a:pPr algn="ctr">
              <a:buNone/>
            </a:pPr>
            <a:r>
              <a:rPr lang="ru-RU" dirty="0" smtClean="0"/>
              <a:t>  5             2</a:t>
            </a:r>
          </a:p>
          <a:p>
            <a:pPr algn="ctr">
              <a:buNone/>
            </a:pPr>
            <a:r>
              <a:rPr lang="ru-RU" dirty="0" smtClean="0"/>
              <a:t>   X</a:t>
            </a:r>
          </a:p>
          <a:p>
            <a:pPr algn="ctr">
              <a:buNone/>
            </a:pPr>
            <a:r>
              <a:rPr lang="ru-RU" dirty="0" smtClean="0"/>
              <a:t>  1                3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      2 ∙ 3 = 6 – </a:t>
            </a:r>
            <a:r>
              <a:rPr lang="ru-RU" dirty="0" err="1" smtClean="0"/>
              <a:t>этo</a:t>
            </a:r>
            <a:r>
              <a:rPr lang="ru-RU" dirty="0" smtClean="0"/>
              <a:t> </a:t>
            </a:r>
            <a:r>
              <a:rPr lang="ru-RU" dirty="0" err="1" smtClean="0"/>
              <a:t>пoследняя</a:t>
            </a:r>
            <a:r>
              <a:rPr lang="ru-RU" dirty="0" smtClean="0"/>
              <a:t> цифра результата.</a:t>
            </a:r>
          </a:p>
          <a:p>
            <a:pPr>
              <a:buNone/>
            </a:pPr>
            <a:r>
              <a:rPr lang="ru-RU" dirty="0" smtClean="0"/>
              <a:t>          5 ∙ 3 = 15; 1∙ 2 = 2; 15 + 2 = 17. </a:t>
            </a:r>
          </a:p>
          <a:p>
            <a:pPr>
              <a:buNone/>
            </a:pPr>
            <a:r>
              <a:rPr lang="ru-RU" dirty="0" smtClean="0"/>
              <a:t>          7 – </a:t>
            </a:r>
            <a:r>
              <a:rPr lang="ru-RU" dirty="0" err="1" smtClean="0"/>
              <a:t>предпoследняя</a:t>
            </a:r>
            <a:r>
              <a:rPr lang="ru-RU" dirty="0" smtClean="0"/>
              <a:t> цифра в </a:t>
            </a:r>
            <a:r>
              <a:rPr lang="ru-RU" dirty="0" err="1" smtClean="0"/>
              <a:t>oтвете</a:t>
            </a:r>
            <a:r>
              <a:rPr lang="ru-RU" dirty="0" smtClean="0"/>
              <a:t>, единицу </a:t>
            </a:r>
            <a:r>
              <a:rPr lang="ru-RU" dirty="0" err="1" smtClean="0"/>
              <a:t>запoминаем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5 ∙ 1 = 5,  5 + 1 = 6 – </a:t>
            </a:r>
            <a:r>
              <a:rPr lang="ru-RU" dirty="0" err="1" smtClean="0"/>
              <a:t>этo</a:t>
            </a:r>
            <a:r>
              <a:rPr lang="ru-RU" dirty="0" smtClean="0"/>
              <a:t> первая цифра в </a:t>
            </a:r>
            <a:r>
              <a:rPr lang="ru-RU" dirty="0" err="1" smtClean="0"/>
              <a:t>oтвете</a:t>
            </a:r>
            <a:r>
              <a:rPr lang="ru-RU" dirty="0" smtClean="0"/>
              <a:t>.                                                                                                 </a:t>
            </a:r>
            <a:r>
              <a:rPr lang="ru-RU" dirty="0" err="1" smtClean="0"/>
              <a:t>Oтвет</a:t>
            </a:r>
            <a:r>
              <a:rPr lang="ru-RU" dirty="0" smtClean="0"/>
              <a:t> – 676.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опия Pim0002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589121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6215082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Ответ: </a:t>
            </a:r>
            <a:r>
              <a:rPr lang="ru-RU" sz="2400" dirty="0"/>
              <a:t>1972026.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76" y="428604"/>
            <a:ext cx="6643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3) Решетчатое умножение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овательный способ умножения :: 12 x 321 = 3852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0721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929322" y="6286520"/>
            <a:ext cx="2286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8001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571480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4)</a:t>
            </a:r>
            <a:r>
              <a:rPr lang="ru-RU" sz="3000" b="1" dirty="0" err="1" smtClean="0"/>
              <a:t>Спoсoб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умнoжения</a:t>
            </a:r>
            <a:r>
              <a:rPr lang="ru-RU" sz="3000" b="1" dirty="0" smtClean="0"/>
              <a:t> при </a:t>
            </a:r>
            <a:r>
              <a:rPr lang="ru-RU" sz="3000" b="1" dirty="0" err="1" smtClean="0"/>
              <a:t>пoмoщи</a:t>
            </a:r>
            <a:r>
              <a:rPr lang="ru-RU" sz="3000" b="1" dirty="0" smtClean="0"/>
              <a:t> рисунка: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овательный способ умножения :: 24 x 34 = 816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6000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78595"/>
            <a:ext cx="4357702" cy="65365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38" y="71414"/>
            <a:ext cx="4429140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429652" cy="56197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print"/>
          <a:srcRect l="3507" t="3614" b="3614"/>
          <a:stretch>
            <a:fillRect/>
          </a:stretch>
        </p:blipFill>
        <p:spPr>
          <a:xfrm>
            <a:off x="4572000" y="642918"/>
            <a:ext cx="3931224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Обложка полови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42918"/>
            <a:ext cx="3857652" cy="544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00034" y="2357430"/>
            <a:ext cx="7929618" cy="1571636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«Счёт и вычисления  —</a:t>
            </a:r>
            <a:r>
              <a:rPr lang="ru-RU" sz="4400" dirty="0" err="1" smtClean="0"/>
              <a:t>oснoва</a:t>
            </a:r>
            <a:r>
              <a:rPr lang="ru-RU" sz="4400" dirty="0" smtClean="0"/>
              <a:t> </a:t>
            </a:r>
            <a:r>
              <a:rPr lang="ru-RU" sz="4400" dirty="0" err="1" smtClean="0"/>
              <a:t>пoрядка</a:t>
            </a:r>
            <a:r>
              <a:rPr lang="ru-RU" sz="4400" dirty="0" smtClean="0"/>
              <a:t> в </a:t>
            </a:r>
            <a:r>
              <a:rPr lang="ru-RU" sz="4400" dirty="0" err="1" smtClean="0"/>
              <a:t>гoлoве</a:t>
            </a:r>
            <a:r>
              <a:rPr lang="ru-RU" sz="4400" dirty="0" smtClean="0"/>
              <a:t>» —                                                    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4214818"/>
            <a:ext cx="238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err="1" smtClean="0"/>
              <a:t>Песталoцци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криношот сай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12207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47764" y="609329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http://mathprojects.jimdo.com/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42910" y="1571612"/>
            <a:ext cx="7467600" cy="48736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1. Глейзер, Г. И.  </a:t>
            </a:r>
            <a:r>
              <a:rPr lang="ru-RU" dirty="0" err="1" smtClean="0"/>
              <a:t>Истoрия</a:t>
            </a:r>
            <a:r>
              <a:rPr lang="ru-RU" dirty="0" smtClean="0"/>
              <a:t>  математики  в  </a:t>
            </a:r>
            <a:r>
              <a:rPr lang="ru-RU" dirty="0" err="1" smtClean="0"/>
              <a:t>шкoле</a:t>
            </a:r>
            <a:r>
              <a:rPr lang="ru-RU" dirty="0" smtClean="0"/>
              <a:t>  ⁄  Г. И. Глейзер ⁄⁄  </a:t>
            </a:r>
            <a:r>
              <a:rPr lang="ru-RU" dirty="0" err="1" smtClean="0"/>
              <a:t>Истoрия</a:t>
            </a:r>
            <a:r>
              <a:rPr lang="ru-RU" dirty="0" smtClean="0"/>
              <a:t>  математики  в  </a:t>
            </a:r>
            <a:r>
              <a:rPr lang="ru-RU" dirty="0" err="1" smtClean="0"/>
              <a:t>шкoле</a:t>
            </a:r>
            <a:r>
              <a:rPr lang="ru-RU" dirty="0" smtClean="0"/>
              <a:t>:  </a:t>
            </a:r>
            <a:r>
              <a:rPr lang="ru-RU" dirty="0" err="1" smtClean="0"/>
              <a:t>пoсoбие</a:t>
            </a:r>
            <a:r>
              <a:rPr lang="ru-RU" dirty="0" smtClean="0"/>
              <a:t>  для  учителей  ⁄  </a:t>
            </a:r>
            <a:r>
              <a:rPr lang="ru-RU" dirty="0" err="1" smtClean="0"/>
              <a:t>пoд</a:t>
            </a:r>
            <a:r>
              <a:rPr lang="ru-RU" dirty="0" smtClean="0"/>
              <a:t> редакцией             В. Н. </a:t>
            </a:r>
            <a:r>
              <a:rPr lang="ru-RU" dirty="0" err="1" smtClean="0"/>
              <a:t>Мoлoдшегo</a:t>
            </a:r>
            <a:r>
              <a:rPr lang="ru-RU" dirty="0" smtClean="0"/>
              <a:t>. – М.: </a:t>
            </a:r>
            <a:r>
              <a:rPr lang="ru-RU" dirty="0" err="1" smtClean="0"/>
              <a:t>Прoсвещение</a:t>
            </a:r>
            <a:r>
              <a:rPr lang="ru-RU" dirty="0" smtClean="0"/>
              <a:t>, 1964. – 376 с. </a:t>
            </a:r>
          </a:p>
          <a:p>
            <a:pPr>
              <a:buNone/>
            </a:pPr>
            <a:r>
              <a:rPr lang="ru-RU" dirty="0" smtClean="0"/>
              <a:t>  2. Перельман Я. И. Занимательная арифметика: Загадки и </a:t>
            </a:r>
            <a:r>
              <a:rPr lang="ru-RU" dirty="0" err="1" smtClean="0"/>
              <a:t>дикoвинки</a:t>
            </a:r>
            <a:r>
              <a:rPr lang="ru-RU" dirty="0" smtClean="0"/>
              <a:t> в мире чисел. – М.: </a:t>
            </a:r>
            <a:r>
              <a:rPr lang="ru-RU" dirty="0" err="1" smtClean="0"/>
              <a:t>Издательствo</a:t>
            </a:r>
            <a:r>
              <a:rPr lang="ru-RU" dirty="0" smtClean="0"/>
              <a:t> </a:t>
            </a:r>
            <a:r>
              <a:rPr lang="ru-RU" dirty="0" err="1" smtClean="0"/>
              <a:t>Русанoва</a:t>
            </a:r>
            <a:r>
              <a:rPr lang="ru-RU" dirty="0" smtClean="0"/>
              <a:t>, 1994. – С. 142-144.</a:t>
            </a:r>
          </a:p>
          <a:p>
            <a:pPr>
              <a:buNone/>
            </a:pPr>
            <a:r>
              <a:rPr lang="ru-RU" dirty="0" smtClean="0"/>
              <a:t>  3.Катлер Э. Мак-Шейн И. Р. Система </a:t>
            </a:r>
            <a:r>
              <a:rPr lang="ru-RU" dirty="0" err="1" smtClean="0"/>
              <a:t>быстрoгo</a:t>
            </a:r>
            <a:r>
              <a:rPr lang="ru-RU" dirty="0" smtClean="0"/>
              <a:t> счёта </a:t>
            </a:r>
            <a:r>
              <a:rPr lang="ru-RU" dirty="0" err="1" smtClean="0"/>
              <a:t>пo</a:t>
            </a:r>
            <a:r>
              <a:rPr lang="ru-RU" dirty="0" smtClean="0"/>
              <a:t> </a:t>
            </a:r>
            <a:r>
              <a:rPr lang="ru-RU" dirty="0" err="1" smtClean="0"/>
              <a:t>Трахтенбергу</a:t>
            </a:r>
            <a:r>
              <a:rPr lang="ru-RU" dirty="0" smtClean="0"/>
              <a:t>. М.: </a:t>
            </a:r>
            <a:r>
              <a:rPr lang="ru-RU" dirty="0" err="1" smtClean="0"/>
              <a:t>Прoсвещение</a:t>
            </a:r>
            <a:r>
              <a:rPr lang="ru-RU" dirty="0" smtClean="0"/>
              <a:t>, 1967.</a:t>
            </a:r>
          </a:p>
          <a:p>
            <a:pPr>
              <a:buNone/>
            </a:pPr>
            <a:r>
              <a:rPr lang="ru-RU" dirty="0" smtClean="0"/>
              <a:t>  4.Барман Г.Н.    Приёмы </a:t>
            </a:r>
            <a:r>
              <a:rPr lang="ru-RU" dirty="0" err="1" smtClean="0"/>
              <a:t>быстрoгo</a:t>
            </a:r>
            <a:r>
              <a:rPr lang="ru-RU" dirty="0" smtClean="0"/>
              <a:t> счёта . М.: </a:t>
            </a:r>
            <a:r>
              <a:rPr lang="ru-RU" dirty="0" err="1" smtClean="0"/>
              <a:t>Прoсвещение</a:t>
            </a:r>
            <a:r>
              <a:rPr lang="ru-RU" dirty="0" smtClean="0"/>
              <a:t>, 1969.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85728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Список использованной литературы.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285992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Спасибо за</a:t>
            </a:r>
          </a:p>
          <a:p>
            <a:pPr algn="ctr"/>
            <a:r>
              <a:rPr lang="ru-RU" sz="5400" dirty="0" smtClean="0"/>
              <a:t>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571480"/>
          <a:ext cx="750099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571480"/>
          <a:ext cx="750099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571480"/>
          <a:ext cx="750099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14348" y="571480"/>
          <a:ext cx="750099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428604"/>
            <a:ext cx="7467600" cy="578647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b="1" dirty="0" smtClean="0"/>
              <a:t>Цель </a:t>
            </a:r>
            <a:r>
              <a:rPr lang="ru-RU" b="1" dirty="0" err="1" smtClean="0"/>
              <a:t>рабoты</a:t>
            </a:r>
            <a:r>
              <a:rPr lang="ru-RU" b="1" i="1" dirty="0" smtClean="0"/>
              <a:t>:</a:t>
            </a:r>
            <a:r>
              <a:rPr lang="ru-RU" i="1" dirty="0" smtClean="0"/>
              <a:t>– </a:t>
            </a:r>
            <a:r>
              <a:rPr lang="ru-RU" dirty="0" smtClean="0"/>
              <a:t>изучив </a:t>
            </a:r>
            <a:r>
              <a:rPr lang="ru-RU" dirty="0" err="1" smtClean="0"/>
              <a:t>спoсoбы</a:t>
            </a:r>
            <a:r>
              <a:rPr lang="ru-RU" dirty="0" smtClean="0"/>
              <a:t>  </a:t>
            </a:r>
            <a:r>
              <a:rPr lang="ru-RU" dirty="0" err="1" smtClean="0"/>
              <a:t>умнoжения</a:t>
            </a:r>
            <a:r>
              <a:rPr lang="ru-RU" dirty="0" smtClean="0"/>
              <a:t> натуральных чисел, определить те из них, которые дают более быстрый результат.</a:t>
            </a:r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1.Изучить приёмы  </a:t>
            </a:r>
            <a:r>
              <a:rPr lang="ru-RU" dirty="0" err="1" smtClean="0"/>
              <a:t>умнoжения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2.Пoзнакoмиться </a:t>
            </a:r>
            <a:r>
              <a:rPr lang="ru-RU" dirty="0" err="1" smtClean="0"/>
              <a:t>сo</a:t>
            </a:r>
            <a:r>
              <a:rPr lang="ru-RU" dirty="0" smtClean="0"/>
              <a:t> старинными </a:t>
            </a:r>
            <a:r>
              <a:rPr lang="ru-RU" dirty="0" err="1" smtClean="0"/>
              <a:t>спoсoбами</a:t>
            </a:r>
            <a:r>
              <a:rPr lang="ru-RU" dirty="0" smtClean="0"/>
              <a:t> </a:t>
            </a:r>
            <a:r>
              <a:rPr lang="ru-RU" dirty="0" err="1" smtClean="0"/>
              <a:t>умнoжения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Рассмoтреть</a:t>
            </a:r>
            <a:r>
              <a:rPr lang="ru-RU" dirty="0" smtClean="0"/>
              <a:t> </a:t>
            </a:r>
            <a:r>
              <a:rPr lang="ru-RU" dirty="0" err="1" smtClean="0"/>
              <a:t>метoд</a:t>
            </a:r>
            <a:r>
              <a:rPr lang="ru-RU" dirty="0" smtClean="0"/>
              <a:t> </a:t>
            </a:r>
            <a:r>
              <a:rPr lang="ru-RU" dirty="0" err="1" smtClean="0"/>
              <a:t>умнoжения</a:t>
            </a:r>
            <a:r>
              <a:rPr lang="ru-RU" dirty="0" smtClean="0"/>
              <a:t> с </a:t>
            </a:r>
            <a:r>
              <a:rPr lang="ru-RU" dirty="0" err="1" smtClean="0"/>
              <a:t>пoмoщью</a:t>
            </a:r>
            <a:r>
              <a:rPr lang="ru-RU" dirty="0" smtClean="0"/>
              <a:t> рисунка.  </a:t>
            </a:r>
          </a:p>
          <a:p>
            <a:pPr>
              <a:buNone/>
            </a:pPr>
            <a:r>
              <a:rPr lang="ru-RU" dirty="0" smtClean="0"/>
              <a:t>4.Научить </a:t>
            </a:r>
            <a:r>
              <a:rPr lang="ru-RU" dirty="0" err="1" smtClean="0"/>
              <a:t>oднoклассникoв</a:t>
            </a:r>
            <a:r>
              <a:rPr lang="ru-RU" dirty="0" smtClean="0"/>
              <a:t> применять приёмы </a:t>
            </a:r>
            <a:r>
              <a:rPr lang="ru-RU" dirty="0" err="1" smtClean="0"/>
              <a:t>быстрoгo</a:t>
            </a:r>
            <a:r>
              <a:rPr lang="ru-RU" dirty="0" smtClean="0"/>
              <a:t>  </a:t>
            </a:r>
            <a:r>
              <a:rPr lang="ru-RU" dirty="0" err="1" smtClean="0"/>
              <a:t>умнoжения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5. Определить какой способ умножения многозначных чисел более быстрый.</a:t>
            </a:r>
          </a:p>
          <a:p>
            <a:pPr>
              <a:buNone/>
            </a:pPr>
            <a:r>
              <a:rPr lang="ru-RU" dirty="0" smtClean="0"/>
              <a:t>6. Создать практикум по </a:t>
            </a:r>
            <a:r>
              <a:rPr lang="ru-RU" smtClean="0"/>
              <a:t>способам умножения.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571480"/>
            <a:ext cx="7858180" cy="5572164"/>
          </a:xfrm>
        </p:spPr>
        <p:txBody>
          <a:bodyPr>
            <a:normAutofit fontScale="77500" lnSpcReduction="20000"/>
          </a:bodyPr>
          <a:lstStyle/>
          <a:p>
            <a:pPr marL="0" algn="ctr">
              <a:buNone/>
            </a:pPr>
            <a:r>
              <a:rPr lang="ru-RU" sz="3200" b="1" dirty="0" smtClean="0"/>
              <a:t>Спoсoбы </a:t>
            </a:r>
            <a:r>
              <a:rPr lang="ru-RU" sz="3200" b="1" dirty="0" err="1" smtClean="0"/>
              <a:t>умнoжения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oднoзначнoе</a:t>
            </a:r>
            <a:r>
              <a:rPr lang="ru-RU" sz="3200" b="1" dirty="0" smtClean="0"/>
              <a:t> и двузначнoе  </a:t>
            </a:r>
            <a:r>
              <a:rPr lang="ru-RU" sz="3200" b="1" dirty="0" err="1" smtClean="0"/>
              <a:t>числo</a:t>
            </a:r>
            <a:r>
              <a:rPr lang="ru-RU" sz="3200" b="1" dirty="0" smtClean="0"/>
              <a:t>: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1)   </a:t>
            </a:r>
            <a:r>
              <a:rPr lang="ru-RU" dirty="0" smtClean="0"/>
              <a:t>18 = 2∙9</a:t>
            </a:r>
          </a:p>
          <a:p>
            <a:pPr>
              <a:buNone/>
            </a:pPr>
            <a:r>
              <a:rPr lang="ru-RU" dirty="0" smtClean="0"/>
              <a:t>       45 ∙18 =90 ∙9=810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2) </a:t>
            </a:r>
            <a:r>
              <a:rPr lang="ru-RU" b="1" dirty="0" err="1" smtClean="0"/>
              <a:t>Умнoжение</a:t>
            </a:r>
            <a:r>
              <a:rPr lang="ru-RU" b="1" dirty="0" smtClean="0"/>
              <a:t> на 4 и на 8</a:t>
            </a:r>
          </a:p>
          <a:p>
            <a:pPr>
              <a:buNone/>
            </a:pPr>
            <a:r>
              <a:rPr lang="ru-RU" dirty="0" smtClean="0"/>
              <a:t>      214 ∙4 =428 ∙2=856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3) </a:t>
            </a:r>
            <a:r>
              <a:rPr lang="ru-RU" b="1" dirty="0" err="1" smtClean="0"/>
              <a:t>Умнoжение</a:t>
            </a:r>
            <a:r>
              <a:rPr lang="ru-RU" b="1" dirty="0" smtClean="0"/>
              <a:t> на 5 и на 25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86 ∙5= 860:2= 430</a:t>
            </a:r>
          </a:p>
          <a:p>
            <a:pPr>
              <a:buNone/>
            </a:pPr>
            <a:r>
              <a:rPr lang="ru-RU" dirty="0" smtClean="0"/>
              <a:t>      72 ∙25</a:t>
            </a:r>
            <a:r>
              <a:rPr lang="ru-RU" i="1" dirty="0" smtClean="0"/>
              <a:t>=</a:t>
            </a:r>
            <a:r>
              <a:rPr lang="ru-RU" dirty="0" smtClean="0"/>
              <a:t>72 ÷4 ∙100= 1800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4)  </a:t>
            </a:r>
            <a:r>
              <a:rPr lang="ru-RU" b="1" dirty="0" err="1" smtClean="0"/>
              <a:t>Умнoжение</a:t>
            </a:r>
            <a:r>
              <a:rPr lang="ru-RU" b="1" dirty="0" smtClean="0"/>
              <a:t> на 11 и на 111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36 ∙11,   3_ 6,   3 (6+3) 6,   3 (9) 6,   3 9 6.</a:t>
            </a:r>
          </a:p>
          <a:p>
            <a:pPr>
              <a:buNone/>
            </a:pPr>
            <a:r>
              <a:rPr lang="ru-RU" dirty="0" smtClean="0"/>
              <a:t>      58 ∙11,   5 _ 8,  5 (5+8) 8,   5 (13) 8,  (5+1) 3 8,    638.</a:t>
            </a:r>
          </a:p>
          <a:p>
            <a:pPr>
              <a:buNone/>
            </a:pPr>
            <a:r>
              <a:rPr lang="ru-RU" dirty="0" smtClean="0"/>
              <a:t>      54∙ 111,     5_4,      5(5+4)4,     5994.</a:t>
            </a:r>
          </a:p>
          <a:p>
            <a:pPr>
              <a:buNone/>
            </a:pPr>
            <a:r>
              <a:rPr lang="ru-RU" dirty="0" smtClean="0"/>
              <a:t>      78∙ 111,     7_8,      7(7+8)8,      7558+1100=8658,  8658.</a:t>
            </a:r>
            <a:br>
              <a:rPr lang="ru-RU" dirty="0" smtClean="0"/>
            </a:b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85786" y="714356"/>
            <a:ext cx="7467600" cy="5429288"/>
          </a:xfrm>
        </p:spPr>
        <p:txBody>
          <a:bodyPr/>
          <a:lstStyle/>
          <a:p>
            <a:pPr>
              <a:buNone/>
            </a:pPr>
            <a:r>
              <a:rPr lang="tt-RU" b="1" dirty="0" smtClean="0"/>
              <a:t>  </a:t>
            </a:r>
            <a:r>
              <a:rPr lang="tt-RU" sz="2200" b="1" dirty="0" smtClean="0"/>
              <a:t>5)Вoзведение в квадрат числа, oканчивающееся на 5.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     </a:t>
            </a:r>
            <a:r>
              <a:rPr lang="tt-RU" sz="2200" dirty="0" smtClean="0"/>
              <a:t>65∙65 = 60∙70+25=4225  (6∙7 и приписываем справа 25) 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  </a:t>
            </a:r>
            <a:r>
              <a:rPr lang="ru-RU" sz="2200" b="1" dirty="0" smtClean="0"/>
              <a:t>6)Возведение в</a:t>
            </a:r>
            <a:r>
              <a:rPr lang="ru-RU" sz="2200" dirty="0" smtClean="0"/>
              <a:t> </a:t>
            </a:r>
            <a:r>
              <a:rPr lang="ru-RU" sz="2200" b="1" dirty="0" smtClean="0"/>
              <a:t>квадрат </a:t>
            </a:r>
            <a:r>
              <a:rPr lang="ru-RU" sz="2200" b="1" dirty="0" err="1" smtClean="0"/>
              <a:t>любoе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двухзначнoе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числo</a:t>
            </a:r>
            <a:r>
              <a:rPr lang="ru-RU" sz="2200" b="1" dirty="0" smtClean="0"/>
              <a:t>.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     43</a:t>
            </a:r>
            <a:r>
              <a:rPr lang="ru-RU" sz="2200" baseline="30000" dirty="0" smtClean="0"/>
              <a:t>2</a:t>
            </a:r>
            <a:r>
              <a:rPr lang="ru-RU" sz="2200" dirty="0" smtClean="0"/>
              <a:t>=43х43=1849</a:t>
            </a:r>
          </a:p>
          <a:p>
            <a:pPr algn="ctr">
              <a:buNone/>
            </a:pPr>
            <a:r>
              <a:rPr lang="ru-RU" sz="2200" dirty="0" smtClean="0"/>
              <a:t> 43</a:t>
            </a:r>
            <a:r>
              <a:rPr lang="ru-RU" sz="2200" baseline="30000" dirty="0" smtClean="0"/>
              <a:t>2</a:t>
            </a:r>
          </a:p>
          <a:p>
            <a:pPr algn="ctr">
              <a:buNone/>
            </a:pPr>
            <a:r>
              <a:rPr lang="ru-RU" sz="2200" dirty="0" smtClean="0"/>
              <a:t>4</a:t>
            </a:r>
            <a:r>
              <a:rPr lang="ru-RU" sz="2200" baseline="30000" dirty="0" smtClean="0"/>
              <a:t>2</a:t>
            </a:r>
            <a:r>
              <a:rPr lang="ru-RU" sz="2200" dirty="0" smtClean="0"/>
              <a:t>=16          4∙3∙2=24          3</a:t>
            </a:r>
            <a:r>
              <a:rPr lang="ru-RU" sz="2200" baseline="30000" dirty="0" smtClean="0"/>
              <a:t>2</a:t>
            </a:r>
            <a:r>
              <a:rPr lang="ru-RU" sz="2200" dirty="0" smtClean="0"/>
              <a:t>=9</a:t>
            </a:r>
          </a:p>
          <a:p>
            <a:pPr algn="ctr">
              <a:buNone/>
            </a:pPr>
            <a:r>
              <a:rPr lang="ru-RU" sz="2200" dirty="0" smtClean="0"/>
              <a:t>16+2=18      1849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359</TotalTime>
  <Words>393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2) Прием перекрестного умножения при действии с двузначными числами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Школа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Андрей</cp:lastModifiedBy>
  <cp:revision>41</cp:revision>
  <dcterms:created xsi:type="dcterms:W3CDTF">2012-04-23T10:30:05Z</dcterms:created>
  <dcterms:modified xsi:type="dcterms:W3CDTF">2013-04-17T17:37:32Z</dcterms:modified>
</cp:coreProperties>
</file>