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39F32A6-521A-4183-A823-D1D540E23EA5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6B4279C-3892-49B8-9F99-193C0DCC2E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717032"/>
            <a:ext cx="5120640" cy="15811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действий с рациональными числами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128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7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91550" cy="1066801"/>
          </a:xfrm>
        </p:spPr>
        <p:txBody>
          <a:bodyPr/>
          <a:lstStyle/>
          <a:p>
            <a:r>
              <a:rPr lang="ru-RU" dirty="0"/>
              <a:t>Устная контрольная работа ( 5 мин)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807692346"/>
                  </p:ext>
                </p:extLst>
              </p:nvPr>
            </p:nvGraphicFramePr>
            <p:xfrm>
              <a:off x="251520" y="1412776"/>
              <a:ext cx="8640960" cy="46892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549"/>
                    <a:gridCol w="1085931"/>
                    <a:gridCol w="3474978"/>
                    <a:gridCol w="845502"/>
                  </a:tblGrid>
                  <a:tr h="141035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1) 2,5 : ( - 0,5)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1) 3,6 : ( - 0,6)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2)– 1,44 : 1,2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2) - 1,21 : 1,1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3) 14,7 : (</a:t>
                          </a:r>
                          <a:r>
                            <a:rPr lang="ru-RU" sz="1800" baseline="0" dirty="0" smtClean="0"/>
                            <a:t> -7)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3) 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16,8 : ( - 8)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4)( -0,4) х 2.5</a:t>
                          </a:r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4)- 0,25</a:t>
                          </a:r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 х ( -0,4)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7709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5)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5) - 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50196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6)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-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: (- 2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6)(-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 х(−1</m:t>
                              </m:r>
                              <m:f>
                                <m:fPr>
                                  <m:ctrlP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1021256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7) 4,5 х(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) </a:t>
                          </a:r>
                          <a:endParaRPr lang="ru-RU" sz="1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7)  3,6х(-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807692346"/>
                  </p:ext>
                </p:extLst>
              </p:nvPr>
            </p:nvGraphicFramePr>
            <p:xfrm>
              <a:off x="251520" y="1412776"/>
              <a:ext cx="8640960" cy="46892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549"/>
                    <a:gridCol w="1085931"/>
                    <a:gridCol w="3474978"/>
                    <a:gridCol w="845502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1) 2,5 : ( - 0,5)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1) 3,6 : ( - 0,6)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2)– 1,44 : 1,2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2) - 1,21 : 1,1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3) 14,7 : (</a:t>
                          </a:r>
                          <a:r>
                            <a:rPr lang="ru-RU" sz="1800" baseline="0" dirty="0" smtClean="0"/>
                            <a:t> -7)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3) 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16,8 : ( - 8)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0107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4)( -0,4) х 2.5</a:t>
                          </a:r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4)- 0,25</a:t>
                          </a:r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 х ( -0,4)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77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71698" r="-167043" b="-25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4386" t="-371698" r="-24386" b="-25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501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67290" r="-167043" b="-156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4386" t="-467290" r="-24386" b="-156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10212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63473" r="-167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4386" t="-363473" r="-2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3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505350070"/>
                  </p:ext>
                </p:extLst>
              </p:nvPr>
            </p:nvGraphicFramePr>
            <p:xfrm>
              <a:off x="274638" y="1298575"/>
              <a:ext cx="8594724" cy="4289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1218"/>
                    <a:gridCol w="1296144"/>
                    <a:gridCol w="3096344"/>
                    <a:gridCol w="120101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8) -2,8 :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(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ru-RU" sz="1800" b="0" i="0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8) -4.2  х 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9)</a:t>
                          </a:r>
                          <a:r>
                            <a:rPr lang="ru-RU" sz="1800" baseline="0" dirty="0" smtClean="0"/>
                            <a:t>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0,125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9) -2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 х ( - 1,25)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( -5,6)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10)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х ( −4,9)</m:t>
                              </m:r>
                            </m:oMath>
                          </a14:m>
                          <a:endParaRPr lang="ru-RU" sz="1800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11)4 х 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 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) х 0, </a:t>
                          </a:r>
                          <a:r>
                            <a:rPr lang="ru-RU" sz="1800" dirty="0" smtClean="0"/>
                            <a:t>25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11) 0,25 х (-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х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х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sz="180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12)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(-8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)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0,125 х 9</a:t>
                          </a:r>
                          <a:endParaRPr lang="ru-RU" sz="18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12) 0.125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х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х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−12</m:t>
                                  </m:r>
                                </m:e>
                              </m: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13)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( </a:t>
                          </a:r>
                          <a:r>
                            <a:rPr lang="ru-RU" sz="1800" dirty="0" smtClean="0"/>
                            <a:t>- 1,6) </a:t>
                          </a:r>
                          <a:r>
                            <a:rPr lang="ru-RU" sz="1800" dirty="0" smtClean="0"/>
                            <a:t> </a:t>
                          </a:r>
                          <a:r>
                            <a:rPr lang="ru-RU" sz="1800" dirty="0" smtClean="0"/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0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(- </a:t>
                          </a:r>
                          <a:r>
                            <a:rPr lang="ru-RU" sz="1800" dirty="0" smtClean="0"/>
                            <a:t>4.4)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−2,6</m:t>
                                  </m:r>
                                </m:e>
                              </m:d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(−5,4)</m:t>
                              </m:r>
                            </m:oMath>
                          </a14:m>
                          <a:endParaRPr lang="ru-RU" sz="180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0,5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х 0,2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14)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 х 0,2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х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0,05</m:t>
                              </m:r>
                            </m:oMath>
                          </a14:m>
                          <a:endParaRPr lang="ru-RU" sz="1800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505350070"/>
                  </p:ext>
                </p:extLst>
              </p:nvPr>
            </p:nvGraphicFramePr>
            <p:xfrm>
              <a:off x="274638" y="1298575"/>
              <a:ext cx="8594724" cy="4289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1218"/>
                    <a:gridCol w="1296144"/>
                    <a:gridCol w="3096344"/>
                    <a:gridCol w="120101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05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3544" r="-186585" b="-7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83544" r="-38780" b="-7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50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6935" r="-186585" b="-3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116935" r="-38780" b="-3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79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44872" r="-186585" b="-46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344872" r="-38780" b="-46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49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33750" r="-186585" b="-3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433750" r="-38780" b="-3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02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40506" r="-186585" b="-25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540506" r="-38780" b="-25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40506" r="-186585" b="-15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640506" r="-38780" b="-15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50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71774" r="-18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8780" t="-471774" r="-3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17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729275591"/>
                  </p:ext>
                </p:extLst>
              </p:nvPr>
            </p:nvGraphicFramePr>
            <p:xfrm>
              <a:off x="274638" y="1298575"/>
              <a:ext cx="8617844" cy="4298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4461"/>
                    <a:gridCol w="2154461"/>
                    <a:gridCol w="2004664"/>
                    <a:gridCol w="2304258"/>
                  </a:tblGrid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1) 2,5 : ( - 0,5)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</a:t>
                          </a:r>
                          <a:r>
                            <a:rPr lang="ru-RU" baseline="0" dirty="0" smtClean="0"/>
                            <a:t> - 5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1) 3,6 : ( - 0,6)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 6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2)– 1,44 : 1,2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2) - 1,21 : 1,1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- 1.1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3) 14,7 : (</a:t>
                          </a:r>
                          <a:r>
                            <a:rPr lang="ru-RU" sz="1800" baseline="0" dirty="0" smtClean="0"/>
                            <a:t> -7)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- 2,1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3) 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16,8 : ( - 8)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- 2,1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962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4)( -0,4) х 2.5</a:t>
                          </a:r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4)- 0,25</a:t>
                          </a:r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 х ( -0,4)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23321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5)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</a:t>
                          </a:r>
                          <a:r>
                            <a:rPr lang="ru-RU" baseline="0" dirty="0" smtClean="0"/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b="0" i="1" baseline="0" smtClean="0">
                                  <a:latin typeface="Cambria Math"/>
                                </a:rPr>
                                <m:t>=−2</m:t>
                              </m:r>
                              <m:f>
                                <m:fPr>
                                  <m:ctrlPr>
                                    <a:rPr lang="ru-RU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5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) -  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-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х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=−</m:t>
                              </m:r>
                            </m:oMath>
                          </a14:m>
                          <a:r>
                            <a:rPr lang="ru-RU" dirty="0" smtClean="0"/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b="0" i="1" dirty="0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2571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6)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-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: (- 2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dirty="0" smtClean="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b="0" i="1" dirty="0" smtClean="0">
                                      <a:latin typeface="Cambria Math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6)(-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 х(−1</m:t>
                              </m:r>
                              <m:f>
                                <m:fPr>
                                  <m:ctrlP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х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30587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7) 4,5 х(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7)  3,6х(-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- 3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729275591"/>
                  </p:ext>
                </p:extLst>
              </p:nvPr>
            </p:nvGraphicFramePr>
            <p:xfrm>
              <a:off x="274638" y="1298575"/>
              <a:ext cx="8617844" cy="4298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4461"/>
                    <a:gridCol w="2154461"/>
                    <a:gridCol w="2004664"/>
                    <a:gridCol w="2304258"/>
                  </a:tblGrid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1) 2,5 : ( - 0,5)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</a:t>
                          </a:r>
                          <a:r>
                            <a:rPr lang="ru-RU" baseline="0" dirty="0" smtClean="0"/>
                            <a:t> - 5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1) 3,6 : ( - 0,6)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 6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2)– 1,44 : 1,2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2) - 1,21 : 1,1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- 1.1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2208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3) 14,7 : (</a:t>
                          </a:r>
                          <a:r>
                            <a:rPr lang="ru-RU" sz="1800" baseline="0" dirty="0" smtClean="0"/>
                            <a:t> -7)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- 2,1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3) </a:t>
                          </a: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16,8 : ( - 8)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- 2,1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9625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4)( -0,4) х 2.5</a:t>
                          </a:r>
                          <a:r>
                            <a:rPr lang="ru-RU" sz="1800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4)- 0,25</a:t>
                          </a:r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 х ( -0,4)</a:t>
                          </a: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233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94118" r="-299435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83" t="-394118" r="-200283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4894" t="-394118" r="-114894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4074" t="-394118" b="-202941"/>
                          </a:stretch>
                        </a:blipFill>
                      </a:tcPr>
                    </a:tc>
                  </a:tr>
                  <a:tr h="6257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89320" r="-299435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83" t="-489320" r="-200283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4894" t="-489320" r="-114894" b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4074" t="-489320" b="-100971"/>
                          </a:stretch>
                        </a:blipFill>
                      </a:tcPr>
                    </a:tc>
                  </a:tr>
                  <a:tr h="6305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89320" r="-299435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4894" t="-589320" r="-114894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- 3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7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Ответы: - 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550205044"/>
                  </p:ext>
                </p:extLst>
              </p:nvPr>
            </p:nvGraphicFramePr>
            <p:xfrm>
              <a:off x="274638" y="1298575"/>
              <a:ext cx="8594724" cy="4554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9130"/>
                    <a:gridCol w="2016224"/>
                    <a:gridCol w="2304256"/>
                    <a:gridCol w="206511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8) -2,8 :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(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ru-RU" sz="1800" b="0" i="0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=2.8х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= 2,4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aseline="0" dirty="0" smtClean="0">
                              <a:solidFill>
                                <a:srgbClr val="00B050"/>
                              </a:solidFill>
                            </a:rPr>
                            <a:t>8) -4.2  х 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-4,2х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= - 4,8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9)</a:t>
                          </a:r>
                          <a:r>
                            <a:rPr lang="ru-RU" sz="1800" baseline="0" dirty="0" smtClean="0"/>
                            <a:t> 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0,125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b="0" i="0" smtClean="0">
                                  <a:latin typeface="Cambria Math"/>
                                </a:rPr>
                                <m:t>х0,125=−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9) -2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2060"/>
                              </a:solidFill>
                            </a:rPr>
                            <a:t> х ( - 1,25)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/>
                                  </a:rPr>
                                  <m:t>х1,25=</m:t>
                                </m:r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/>
                                  </a:rPr>
                                  <m:t>=3</m:t>
                                </m:r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( -5,6)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</a:t>
                          </a:r>
                          <a:r>
                            <a:rPr lang="ru-RU" baseline="0" dirty="0" smtClean="0"/>
                            <a:t> - 3,2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10)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х ( −4,9)</m:t>
                              </m:r>
                            </m:oMath>
                          </a14:m>
                          <a:endParaRPr lang="ru-RU" sz="1800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- 2,1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11)4 х 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 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) х 0, 25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=- 4х0.25х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5х7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7х5</m:t>
                                  </m:r>
                                </m:den>
                              </m:f>
                              <m:r>
                                <a:rPr lang="ru-RU" b="0" i="0" smtClean="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800" baseline="0" dirty="0" smtClean="0">
                              <a:solidFill>
                                <a:srgbClr val="002060"/>
                              </a:solidFill>
                            </a:rPr>
                            <a:t>11)0,25х (-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)х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х(−</m:t>
                              </m:r>
                              <m:f>
                                <m:fPr>
                                  <m:ctrlP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1800" b="0" i="1" baseline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sz="180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12)</a:t>
                          </a:r>
                          <a:r>
                            <a:rPr lang="ru-RU" sz="1800" baseline="0" dirty="0" smtClean="0">
                              <a:solidFill>
                                <a:srgbClr val="FF0000"/>
                              </a:solidFill>
                            </a:rPr>
                            <a:t> (-8)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0,125 х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- 8х0,125х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b="0" i="1" smtClean="0">
                                  <a:latin typeface="Cambria Math"/>
                                </a:rPr>
                                <m:t>х9=</m:t>
                              </m:r>
                            </m:oMath>
                          </a14:m>
                          <a:r>
                            <a:rPr lang="ru-RU" dirty="0" smtClean="0"/>
                            <a:t>-1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12)0.125х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8х</m:t>
                              </m:r>
                              <m:d>
                                <m:dPr>
                                  <m:ctrlP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−12</m:t>
                                  </m:r>
                                </m:e>
                              </m: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- 1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13)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( - 1,6)  +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0" i="0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/>
                            <a:t> х (- 4.4)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4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х</m:t>
                                </m:r>
                                <m:d>
                                  <m:dPr>
                                    <m:ctrlPr>
                                      <a:rPr lang="ru-RU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0" i="1" smtClean="0">
                                        <a:latin typeface="Cambria Math"/>
                                      </a:rPr>
                                      <m:t>−1,6−4,4</m:t>
                                    </m:r>
                                  </m:e>
                                </m:d>
                                <m:r>
                                  <a:rPr lang="ru-RU" sz="1400" b="0" i="1" smtClean="0"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400" b="1" dirty="0" smtClean="0"/>
                        </a:p>
                        <a:p>
                          <a:r>
                            <a:rPr lang="ru-RU" sz="1400" b="1" dirty="0" smtClean="0"/>
                            <a:t>=</a:t>
                          </a:r>
                          <a:r>
                            <a:rPr lang="ru-RU" sz="1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dirty="0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400" b="0" i="1" dirty="0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 smtClean="0"/>
                            <a:t>х (- 6)=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400" b="0" i="1" smtClean="0">
                                  <a:latin typeface="Cambria Math"/>
                                </a:rPr>
                                <m:t>=2</m:t>
                              </m:r>
                              <m:f>
                                <m:fPr>
                                  <m:ctrlPr>
                                    <a:rPr lang="ru-RU" sz="1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−2,6</m:t>
                                  </m:r>
                                </m:e>
                              </m:d>
                              <m:r>
                                <a:rPr lang="ru-RU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ru-RU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(−5,4)</m:t>
                              </m:r>
                            </m:oMath>
                          </a14:m>
                          <a:endParaRPr lang="ru-RU" sz="160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6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b="0" i="1" smtClean="0">
                                        <a:latin typeface="Cambria Math"/>
                                      </a:rPr>
                                      <m:t>−2,6−5,4</m:t>
                                    </m:r>
                                  </m:e>
                                </m:d>
                                <m:r>
                                  <a:rPr lang="ru-RU" sz="1600" b="0" i="1" smtClean="0"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600" b="0" i="1" dirty="0" smtClean="0">
                            <a:latin typeface="Cambria Math"/>
                          </a:endParaRPr>
                        </a:p>
                        <a:p>
                          <a:r>
                            <a:rPr lang="ru-RU" sz="1600" b="0" dirty="0" smtClean="0"/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ru-RU" sz="1600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dirty="0" smtClean="0"/>
                            <a:t>(-8)=- 3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 х 0,5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х 0,2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14)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solidFill>
                                <a:srgbClr val="00B050"/>
                              </a:solidFill>
                            </a:rPr>
                            <a:t> х 0,2 х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1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х0,05</m:t>
                              </m:r>
                            </m:oMath>
                          </a14:m>
                          <a:endParaRPr lang="ru-RU" sz="18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0,01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550205044"/>
                  </p:ext>
                </p:extLst>
              </p:nvPr>
            </p:nvGraphicFramePr>
            <p:xfrm>
              <a:off x="274638" y="1298575"/>
              <a:ext cx="8594724" cy="4554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9130"/>
                    <a:gridCol w="2016224"/>
                    <a:gridCol w="2304256"/>
                    <a:gridCol w="206511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05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3544" r="-289503" b="-77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366" t="-83544" r="-216616" b="-77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83544" r="-89683" b="-77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5929" t="-83544" b="-777215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46465" r="-289503" b="-5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366" t="-146465" r="-216616" b="-5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146465" r="-89683" b="-5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5929" t="-146465" b="-520202"/>
                          </a:stretch>
                        </a:blipFill>
                      </a:tcPr>
                    </a:tc>
                  </a:tr>
                  <a:tr h="479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8861" r="-289503" b="-55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=</a:t>
                          </a:r>
                          <a:r>
                            <a:rPr lang="ru-RU" baseline="0" dirty="0" smtClean="0"/>
                            <a:t> - 3,2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308861" r="-89683" b="-55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- 2,1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592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60484" r="-289503" b="-2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366" t="-260484" r="-216616" b="-2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260484" r="-89683" b="-2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802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65823" r="-289503" b="-2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366" t="-565823" r="-216616" b="-2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565823" r="-89683" b="-2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- 1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8960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57823" r="-289503" b="-58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366" t="-357823" r="-216616" b="-58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357823" r="-89683" b="-58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5929" t="-357823" b="-58503"/>
                          </a:stretch>
                        </a:blipFill>
                      </a:tcPr>
                    </a:tc>
                  </a:tr>
                  <a:tr h="4807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51899" r="-289503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333" t="-851899" r="-89683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0,01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9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Свойства действий с рациональными числами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rgbClr val="00B050"/>
                    </a:solidFill>
                  </a:rPr>
                  <a:t>1)Решите уравнение</a:t>
                </a:r>
              </a:p>
              <a:p>
                <a:r>
                  <a:rPr lang="ru-RU" dirty="0" smtClean="0"/>
                  <a:t>( х – 6 ) (2х+8)=0</a:t>
                </a:r>
              </a:p>
              <a:p>
                <a:r>
                  <a:rPr lang="ru-RU" dirty="0" smtClean="0"/>
                  <a:t>( - 4х + 16) (3х-2)=0</a:t>
                </a:r>
              </a:p>
              <a:p>
                <a:r>
                  <a:rPr lang="ru-RU" dirty="0" smtClean="0"/>
                  <a:t>( -х- 5) ( 6х+12)=0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2)Выразите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</a:rPr>
                      <m:t>и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</a:rPr>
                      <m:t> в виде приближенного значения  десятичной дроби</m:t>
                    </m:r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 до десятых.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=2.1428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≈2.1           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</a:rPr>
                      <m:t>≈0,(5)≈0,6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780" t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№1224(2)    № 1222   №1220 </a:t>
            </a:r>
          </a:p>
          <a:p>
            <a:r>
              <a:rPr lang="ru-RU" sz="4000" dirty="0" smtClean="0"/>
              <a:t>№1219 устно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26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№1226 де    1227де   1229 г-е  1232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31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160</TotalTime>
  <Words>1062</Words>
  <Application>Microsoft Office PowerPoint</Application>
  <PresentationFormat>Экран (4:3)</PresentationFormat>
  <Paragraphs>111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Урок 128</vt:lpstr>
      <vt:lpstr>Устная контрольная работа ( 5 мин)</vt:lpstr>
      <vt:lpstr>Презентация PowerPoint</vt:lpstr>
      <vt:lpstr>Ответы:</vt:lpstr>
      <vt:lpstr>Ответы: -  </vt:lpstr>
      <vt:lpstr>Свойства действий с рациональными числами</vt:lpstr>
      <vt:lpstr>На уроке</vt:lpstr>
      <vt:lpstr>Дома: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128</dc:title>
  <dc:creator>Nataly</dc:creator>
  <cp:lastModifiedBy>Nataly</cp:lastModifiedBy>
  <cp:revision>14</cp:revision>
  <dcterms:created xsi:type="dcterms:W3CDTF">2012-03-29T15:25:34Z</dcterms:created>
  <dcterms:modified xsi:type="dcterms:W3CDTF">2012-03-29T18:05:51Z</dcterms:modified>
</cp:coreProperties>
</file>