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C1C13-457C-4728-839D-E43906FF9764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EBE87-D051-4781-87D9-C43218E1B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1F81B55-5594-436E-BC05-B762FEB5E29E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018DD5F-AD5A-4268-B39E-80E806A42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1B55-5594-436E-BC05-B762FEB5E29E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DD5F-AD5A-4268-B39E-80E806A42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1B55-5594-436E-BC05-B762FEB5E29E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DD5F-AD5A-4268-B39E-80E806A42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1B55-5594-436E-BC05-B762FEB5E29E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DD5F-AD5A-4268-B39E-80E806A42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1B55-5594-436E-BC05-B762FEB5E29E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DD5F-AD5A-4268-B39E-80E806A42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1B55-5594-436E-BC05-B762FEB5E29E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DD5F-AD5A-4268-B39E-80E806A42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F81B55-5594-436E-BC05-B762FEB5E29E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18DD5F-AD5A-4268-B39E-80E806A420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1F81B55-5594-436E-BC05-B762FEB5E29E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018DD5F-AD5A-4268-B39E-80E806A42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1B55-5594-436E-BC05-B762FEB5E29E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DD5F-AD5A-4268-B39E-80E806A42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1B55-5594-436E-BC05-B762FEB5E29E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DD5F-AD5A-4268-B39E-80E806A42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81B55-5594-436E-BC05-B762FEB5E29E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8DD5F-AD5A-4268-B39E-80E806A42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1F81B55-5594-436E-BC05-B762FEB5E29E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018DD5F-AD5A-4268-B39E-80E806A42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Производная и ее геометрический смысл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обобщения и систематизации знаний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 тип задач</a:t>
            </a:r>
          </a:p>
          <a:p>
            <a:r>
              <a:rPr lang="ru-RU" dirty="0" smtClean="0"/>
              <a:t>Составление уравнений касательных, параллельных прямой </a:t>
            </a:r>
            <a:r>
              <a:rPr lang="ru-RU" dirty="0" err="1" smtClean="0"/>
              <a:t>у=кх+в</a:t>
            </a:r>
            <a:endParaRPr lang="ru-RU" dirty="0" smtClean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929066"/>
            <a:ext cx="4286280" cy="890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№99(1,4); 101, 128(1),130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928934"/>
            <a:ext cx="2742423" cy="228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Подготовка к ЕГЭ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№</a:t>
            </a:r>
            <a:r>
              <a:rPr lang="ru-RU" dirty="0" smtClean="0"/>
              <a:t>1795</a:t>
            </a:r>
            <a:r>
              <a:rPr lang="ru-RU" dirty="0" smtClean="0"/>
              <a:t>,</a:t>
            </a:r>
            <a:r>
              <a:rPr lang="en-US" dirty="0" smtClean="0"/>
              <a:t>                               </a:t>
            </a:r>
            <a:r>
              <a:rPr lang="ru-RU" dirty="0" smtClean="0"/>
              <a:t>№1796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496"/>
            <a:ext cx="3214710" cy="35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496"/>
            <a:ext cx="3500462" cy="281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Самостоятельное решение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№1781-1785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№ 120, 121(1,3,5),122, 110(1,2)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mtClean="0"/>
              <a:t>               « </a:t>
            </a:r>
            <a:r>
              <a:rPr lang="ru-RU" dirty="0" smtClean="0"/>
              <a:t>Проверь себя» стр. 96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Найдите производную функции:</a:t>
            </a:r>
          </a:p>
          <a:p>
            <a:r>
              <a:rPr lang="ru-RU" dirty="0" smtClean="0"/>
              <a:t>А)                ;      ;   ;</a:t>
            </a:r>
          </a:p>
          <a:p>
            <a:r>
              <a:rPr lang="ru-RU" dirty="0" smtClean="0"/>
              <a:t>Б)                 ;               ;             ;        ;               </a:t>
            </a:r>
          </a:p>
          <a:p>
            <a:r>
              <a:rPr lang="ru-RU" dirty="0" smtClean="0"/>
              <a:t>В)                   ;                  ;                   </a:t>
            </a:r>
            <a:r>
              <a:rPr lang="ru-RU" dirty="0" smtClean="0"/>
              <a:t>;</a:t>
            </a:r>
          </a:p>
          <a:p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en-US" dirty="0" smtClean="0"/>
              <a:t>;</a:t>
            </a:r>
            <a:endParaRPr lang="ru-RU" dirty="0" smtClean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4232" y="2753304"/>
            <a:ext cx="486000" cy="542077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788609"/>
            <a:ext cx="428628" cy="443936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3" y="2786058"/>
            <a:ext cx="483580" cy="500066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724826"/>
            <a:ext cx="276226" cy="532722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714620"/>
            <a:ext cx="232835" cy="571504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3286124"/>
            <a:ext cx="1285884" cy="428628"/>
          </a:xfrm>
          <a:prstGeom prst="rect">
            <a:avLst/>
          </a:prstGeom>
          <a:noFill/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333750"/>
            <a:ext cx="1143005" cy="381002"/>
          </a:xfrm>
          <a:prstGeom prst="rect">
            <a:avLst/>
          </a:prstGeom>
          <a:noFill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341846"/>
            <a:ext cx="714380" cy="414340"/>
          </a:xfrm>
          <a:prstGeom prst="rect">
            <a:avLst/>
          </a:prstGeom>
          <a:noFill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3329938"/>
            <a:ext cx="995206" cy="384813"/>
          </a:xfrm>
          <a:prstGeom prst="rect">
            <a:avLst/>
          </a:prstGeom>
          <a:noFill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357562"/>
            <a:ext cx="1194739" cy="357190"/>
          </a:xfrm>
          <a:prstGeom prst="rect">
            <a:avLst/>
          </a:prstGeom>
          <a:noFill/>
        </p:spPr>
      </p:pic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786190"/>
            <a:ext cx="1404126" cy="428628"/>
          </a:xfrm>
          <a:prstGeom prst="rect">
            <a:avLst/>
          </a:prstGeom>
          <a:noFill/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819262"/>
            <a:ext cx="1428760" cy="395555"/>
          </a:xfrm>
          <a:prstGeom prst="rect">
            <a:avLst/>
          </a:prstGeom>
          <a:noFill/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840364"/>
            <a:ext cx="1549466" cy="374454"/>
          </a:xfrm>
          <a:prstGeom prst="rect">
            <a:avLst/>
          </a:prstGeom>
          <a:noFill/>
        </p:spPr>
      </p:pic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3786190"/>
            <a:ext cx="1234803" cy="428628"/>
          </a:xfrm>
          <a:prstGeom prst="rect">
            <a:avLst/>
          </a:prstGeom>
          <a:noFill/>
        </p:spPr>
      </p:pic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143380"/>
            <a:ext cx="566577" cy="586812"/>
          </a:xfrm>
          <a:prstGeom prst="rect">
            <a:avLst/>
          </a:prstGeom>
          <a:noFill/>
        </p:spPr>
      </p:pic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214818"/>
            <a:ext cx="697135" cy="500065"/>
          </a:xfrm>
          <a:prstGeom prst="rect">
            <a:avLst/>
          </a:prstGeom>
          <a:noFill/>
        </p:spPr>
      </p:pic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Индивидуальное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Напишите уравнение касательной к графику функции</a:t>
            </a:r>
            <a:r>
              <a:rPr lang="en-US" dirty="0" smtClean="0"/>
              <a:t> f(x)=</a:t>
            </a:r>
            <a:r>
              <a:rPr lang="ru-RU" dirty="0" smtClean="0"/>
              <a:t>                   в точке с абсциссой х0=2. Выполните рисунок.</a:t>
            </a:r>
          </a:p>
          <a:p>
            <a:r>
              <a:rPr lang="ru-RU" dirty="0" smtClean="0"/>
              <a:t>Напишите уравнение касательной к графику функции</a:t>
            </a:r>
            <a:r>
              <a:rPr lang="en-US" dirty="0" smtClean="0"/>
              <a:t> f(x)=                </a:t>
            </a:r>
            <a:r>
              <a:rPr lang="ru-RU" dirty="0" smtClean="0"/>
              <a:t>в точке с абсциссой х0=-2. Выполните рисунок.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5" y="2766098"/>
            <a:ext cx="1477515" cy="520026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3" y="3993078"/>
            <a:ext cx="1189981" cy="507492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у=2х-4</a:t>
            </a:r>
          </a:p>
          <a:p>
            <a:r>
              <a:rPr lang="ru-RU" dirty="0" smtClean="0"/>
              <a:t>2. у=-2х-4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29642" cy="1638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Алгоритм нахождения уравнения касательной к графику функции </a:t>
            </a:r>
            <a:r>
              <a:rPr lang="ru-RU" dirty="0" err="1" smtClean="0"/>
              <a:t>у=</a:t>
            </a:r>
            <a:r>
              <a:rPr lang="en-US" dirty="0" smtClean="0"/>
              <a:t>f</a:t>
            </a:r>
            <a:r>
              <a:rPr lang="ru-RU" dirty="0" smtClean="0"/>
              <a:t>(</a:t>
            </a:r>
            <a:r>
              <a:rPr lang="ru-RU" dirty="0" err="1" smtClean="0"/>
              <a:t>х</a:t>
            </a:r>
            <a:r>
              <a:rPr lang="ru-RU" dirty="0" smtClean="0"/>
              <a:t>) в точке х0.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Найти </a:t>
            </a:r>
            <a:r>
              <a:rPr lang="en-US" dirty="0" smtClean="0"/>
              <a:t>f(x0)</a:t>
            </a:r>
          </a:p>
          <a:p>
            <a:r>
              <a:rPr lang="en-US" dirty="0" smtClean="0"/>
              <a:t>2. </a:t>
            </a:r>
            <a:r>
              <a:rPr lang="ru-RU" dirty="0" smtClean="0"/>
              <a:t>Найти производную функции</a:t>
            </a:r>
          </a:p>
          <a:p>
            <a:r>
              <a:rPr lang="ru-RU" dirty="0" smtClean="0"/>
              <a:t>3. Найти значение производной в точке х0</a:t>
            </a:r>
          </a:p>
          <a:p>
            <a:r>
              <a:rPr lang="ru-RU" dirty="0" smtClean="0"/>
              <a:t>4. Подставить числовые значения в уравнение касательной, упростить полученное выражение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чем состоит геометрический смысл производной?</a:t>
            </a:r>
          </a:p>
          <a:p>
            <a:pPr>
              <a:buNone/>
            </a:pPr>
            <a:r>
              <a:rPr lang="ru-RU" dirty="0" smtClean="0"/>
              <a:t>Чему равен угловой коэффициент касательной к графику функции в точке </a:t>
            </a:r>
            <a:r>
              <a:rPr lang="ru-RU" dirty="0" smtClean="0"/>
              <a:t>х0=1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y</a:t>
            </a:r>
            <a:r>
              <a:rPr lang="en-US" dirty="0" smtClean="0"/>
              <a:t>=</a:t>
            </a:r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y=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</a:t>
            </a:r>
            <a:r>
              <a:rPr lang="en-US" dirty="0" smtClean="0"/>
              <a:t>=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143380"/>
            <a:ext cx="1167642" cy="42862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786322"/>
            <a:ext cx="420124" cy="92869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6000768"/>
            <a:ext cx="1300664" cy="428628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№ 96(1,5); 97(1,3); 98(1,3)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Типы задач на уравнение касательной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Первый тип задач</a:t>
            </a:r>
          </a:p>
          <a:p>
            <a:r>
              <a:rPr lang="ru-RU" dirty="0" smtClean="0"/>
              <a:t>Является ли прямая </a:t>
            </a:r>
            <a:r>
              <a:rPr lang="ru-RU" dirty="0" err="1" smtClean="0"/>
              <a:t>у=кх+в</a:t>
            </a:r>
            <a:r>
              <a:rPr lang="ru-RU" dirty="0" smtClean="0"/>
              <a:t> касательной к графику функции </a:t>
            </a:r>
            <a:r>
              <a:rPr lang="ru-RU" dirty="0" err="1" smtClean="0"/>
              <a:t>у=</a:t>
            </a:r>
            <a:r>
              <a:rPr lang="en-US" dirty="0" smtClean="0"/>
              <a:t>f</a:t>
            </a:r>
            <a:r>
              <a:rPr lang="ru-RU" dirty="0" smtClean="0"/>
              <a:t>(</a:t>
            </a:r>
            <a:r>
              <a:rPr lang="ru-RU" dirty="0" err="1" smtClean="0"/>
              <a:t>х</a:t>
            </a:r>
            <a:r>
              <a:rPr lang="ru-RU" dirty="0" smtClean="0"/>
              <a:t>)</a:t>
            </a:r>
          </a:p>
          <a:p>
            <a:r>
              <a:rPr lang="ru-RU" dirty="0" smtClean="0"/>
              <a:t>Х0-абсцисса точки касания</a:t>
            </a:r>
          </a:p>
          <a:p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357694"/>
            <a:ext cx="2357454" cy="805269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Является ли прямая у=2-х касательной к графику функции </a:t>
            </a:r>
            <a:r>
              <a:rPr lang="en-US" dirty="0" smtClean="0"/>
              <a:t>f(x)=x+2      </a:t>
            </a:r>
          </a:p>
          <a:p>
            <a:r>
              <a:rPr lang="en-US" dirty="0" smtClean="0"/>
              <a:t>X0+          =2-x0,</a:t>
            </a:r>
          </a:p>
          <a:p>
            <a:r>
              <a:rPr lang="en-US" dirty="0" smtClean="0"/>
              <a:t>1-         =-1.</a:t>
            </a:r>
          </a:p>
          <a:p>
            <a:r>
              <a:rPr lang="en-US" dirty="0" smtClean="0"/>
              <a:t>0+1=1,</a:t>
            </a:r>
          </a:p>
          <a:p>
            <a:r>
              <a:rPr lang="en-US" dirty="0" smtClean="0"/>
              <a:t>X0=0.</a:t>
            </a:r>
          </a:p>
          <a:p>
            <a:r>
              <a:rPr lang="ru-RU" dirty="0" smtClean="0"/>
              <a:t>Ответ: да, является.</a:t>
            </a:r>
            <a:endParaRPr lang="ru-RU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x+2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726114"/>
            <a:ext cx="500066" cy="431091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214686"/>
            <a:ext cx="805820" cy="428628"/>
          </a:xfrm>
          <a:prstGeom prst="rect">
            <a:avLst/>
          </a:prstGeom>
          <a:noFill/>
        </p:spPr>
      </p:pic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2987" y="3714752"/>
            <a:ext cx="671517" cy="357190"/>
          </a:xfrm>
          <a:prstGeom prst="rect">
            <a:avLst/>
          </a:prstGeom>
          <a:noFill/>
        </p:spPr>
      </p:pic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196</TotalTime>
  <Words>283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Производная и ее геометрический смысл</vt:lpstr>
      <vt:lpstr>Устная работа</vt:lpstr>
      <vt:lpstr>Индивидуальное задание</vt:lpstr>
      <vt:lpstr>Ответы</vt:lpstr>
      <vt:lpstr>Алгоритм нахождения уравнения касательной к графику функции у=f(х) в точке х0.</vt:lpstr>
      <vt:lpstr>Устная работа</vt:lpstr>
      <vt:lpstr>Решение задач</vt:lpstr>
      <vt:lpstr>Типы задач на уравнение касательной</vt:lpstr>
      <vt:lpstr>Задача</vt:lpstr>
      <vt:lpstr>Слайд 10</vt:lpstr>
      <vt:lpstr>Решение задач</vt:lpstr>
      <vt:lpstr>Подготовка к ЕГЭ</vt:lpstr>
      <vt:lpstr>Самостоятельное решение задач</vt:lpstr>
      <vt:lpstr>Решение задач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Производная и ее геометрический смысл</dc:title>
  <dc:creator>Ирина</dc:creator>
  <cp:lastModifiedBy>Сергей</cp:lastModifiedBy>
  <cp:revision>23</cp:revision>
  <dcterms:created xsi:type="dcterms:W3CDTF">2011-11-18T08:42:19Z</dcterms:created>
  <dcterms:modified xsi:type="dcterms:W3CDTF">2011-11-18T15:52:16Z</dcterms:modified>
</cp:coreProperties>
</file>