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80" r:id="rId3"/>
    <p:sldId id="281" r:id="rId4"/>
    <p:sldId id="256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3" r:id="rId22"/>
    <p:sldId id="276" r:id="rId23"/>
    <p:sldId id="277" r:id="rId24"/>
    <p:sldId id="278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857760"/>
            <a:ext cx="2228850" cy="1514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zubo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357166"/>
            <a:ext cx="1557336" cy="2093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612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703994">
            <a:off x="7002884" y="346554"/>
            <a:ext cx="1535619" cy="2285147"/>
          </a:xfrm>
          <a:prstGeom prst="rect">
            <a:avLst/>
          </a:prstGeom>
        </p:spPr>
      </p:pic>
      <p:pic>
        <p:nvPicPr>
          <p:cNvPr id="3" name="Рисунок 2" descr="78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185187">
            <a:off x="6896415" y="4189629"/>
            <a:ext cx="1928826" cy="222214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1285860"/>
            <a:ext cx="750099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imes New Roman" pitchFamily="18" charset="0"/>
                <a:cs typeface="Arial" pitchFamily="34" charset="0"/>
              </a:rPr>
              <a:t>Фразеологизмы</a:t>
            </a:r>
            <a:r>
              <a:rPr kumimoji="0" lang="ru-RU" sz="5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4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imes New Roman" pitchFamily="18" charset="0"/>
                <a:cs typeface="Arial" pitchFamily="34" charset="0"/>
              </a:rPr>
              <a:t>неизменные спутники нашей речи.</a:t>
            </a:r>
            <a:endParaRPr kumimoji="0" lang="ru-RU" sz="4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190852"/>
            <a:ext cx="3511295" cy="36671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357686" y="35716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Именно с гусиного? Да нет, не обязательно: с перьев любой водоплавающей птицы, так как их оперение покрыто особой жировой смазкой, которую выделяет железа на спинке у корня хвоста. Вода не смачивает перья, скатывается по жиру…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f_86438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4" y="642918"/>
            <a:ext cx="3214710" cy="2711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гусь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5786" y="3643314"/>
            <a:ext cx="3309934" cy="283413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края куриц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14942" y="2428868"/>
            <a:ext cx="3286148" cy="403208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28992" y="428604"/>
            <a:ext cx="52863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А вот сказать: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«Как с курицы вода»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нельзя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Видели ли вы промокшую курицу?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Жалкий вид.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риц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285728"/>
            <a:ext cx="2502727" cy="1928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85720" y="4214818"/>
            <a:ext cx="5500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Недаром про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неприспособленных к жизни, испуганных, растерянных людей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говорят </a:t>
            </a:r>
            <a:r>
              <a:rPr lang="ru-RU" sz="48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«как мокрая курица».</a:t>
            </a:r>
            <a:endParaRPr lang="ru-RU" sz="4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4214818"/>
            <a:ext cx="62150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А выражение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как с гуся вода</a:t>
            </a:r>
            <a:r>
              <a:rPr lang="ru-RU" sz="6000" b="1" i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означает:   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ему (ей) все нипочём.</a:t>
            </a:r>
            <a:endParaRPr lang="ru-RU" sz="36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как с гуся в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4208964" cy="39766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p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4572032" cy="34290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572000" y="2143116"/>
            <a:ext cx="44291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Что такое тло? Обычно смысл выражения связывают с глаголом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тлеть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На самом деле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тло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значит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«основание».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714356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«Сгореть  дотла»</a:t>
            </a:r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214950"/>
            <a:ext cx="90011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Сгореть дотла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сгореть до основания.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ни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000504"/>
            <a:ext cx="4229122" cy="26432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1928802"/>
            <a:ext cx="6357982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Какой смысл вкладывается в эти слова — детям известно не хуже взрослых.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Знать назубок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— значит, например,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превосходно выучить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стихотворение,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затвердить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роль и вообще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отлично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в чём-либо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разбираться.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«Знать  на зубок»</a:t>
            </a:r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ubo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000372"/>
            <a:ext cx="1931100" cy="25955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868" y="428604"/>
            <a:ext cx="52149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А было время, когда 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знать назубок, проверить назубок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понималось почти буквально. Эта поговорка возникла из обычая проверять на зуб подлинность золотых монет, колец и других изделий из благородного металла. Прикусишь монету зубами, и если не осталось на ней вмятины, значит, подлинная, не поддельная. А то ведь могла попасться фальшивая: полая внутри или залитая дешёвым металлом.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2943785" cy="24288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1167big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857760"/>
            <a:ext cx="3143272" cy="171451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65722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Этот же обычай вызвал к жизни и другое яркое образное выражение: </a:t>
            </a:r>
            <a:r>
              <a:rPr lang="ru-RU" sz="6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раскусить человека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то есть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досконально узнать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его достоинства, недостатки, намерения.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Umt8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256"/>
            <a:ext cx="3624585" cy="231248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 платк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785927"/>
            <a:ext cx="3571900" cy="34508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000496" y="1500174"/>
            <a:ext cx="5000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Значение это связано с древнерусской традицией. В старину на Руси не принято было женщинам появляться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 людях с непокрытой головой, простоволосой, это было неправильно и женщина попадала в неловкое, неудобное положение.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«Опростоволоситься» 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57760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Опростоволоситься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означает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«ошибиться», «сплоховать», «попасть в неловкое положение». 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stavracija-mebel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57884" y="4429132"/>
            <a:ext cx="3286116" cy="21887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60"/>
            <a:ext cx="2643206" cy="19735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3072348"/>
            <a:ext cx="64293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Раньше у этого выражения  был совсем другой смысл: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сделать что-либо очень основательно, хорошо.</a:t>
            </a:r>
            <a:b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Этот фразеологизм родился в профессиональной речи столяров и краснодеревщиков. Изготовление мебели под ореховое дерево из других сортов древесины требовало большого труда и хорошего знания дела.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728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«Разделать под</a:t>
            </a:r>
          </a:p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орех»  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928934"/>
            <a:ext cx="2557125" cy="17154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критик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86546" y="1142984"/>
            <a:ext cx="2357454" cy="15706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72866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 значение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«разругать», «раскритиковать»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появилось у этого оборота совсем недавно.  И этим значением выражение </a:t>
            </a:r>
            <a:r>
              <a:rPr lang="ru-RU" sz="6600" b="1" dirty="0" smtClean="0">
                <a:solidFill>
                  <a:srgbClr val="FFFF00"/>
                </a:solidFill>
              </a:rPr>
              <a:t>разделать под орех</a:t>
            </a: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 проникло в русский литературный язык.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80344"/>
            <a:ext cx="8929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Таким же путём пришли в обиходную речь обороты </a:t>
            </a:r>
            <a:r>
              <a:rPr lang="ru-RU" sz="4800" b="1" dirty="0" smtClean="0">
                <a:solidFill>
                  <a:srgbClr val="FFFF00"/>
                </a:solidFill>
              </a:rPr>
              <a:t>«топорная работа»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4800" b="1" dirty="0" smtClean="0">
                <a:solidFill>
                  <a:srgbClr val="FFFF00"/>
                </a:solidFill>
              </a:rPr>
              <a:t> «без сучка и задоринки</a:t>
            </a:r>
            <a:r>
              <a:rPr lang="ru-RU" sz="2400" b="1" dirty="0" smtClean="0">
                <a:solidFill>
                  <a:srgbClr val="FFFF00"/>
                </a:solidFill>
              </a:rPr>
              <a:t>»,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 имеют  не тот смысл, который был изначально.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овар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3571876"/>
            <a:ext cx="1983693" cy="26432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с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1898985" cy="250033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928926" y="428604"/>
            <a:ext cx="585791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Фразеологизмы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неизменные спутники нашей речи.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Речь </a:t>
            </a:r>
            <a:r>
              <a:rPr lang="ru-RU" sz="2400" b="1" dirty="0" smtClean="0"/>
              <a:t>– это способ общения между людьми. Чтобы достичь полного взаимопонимания, </a:t>
            </a:r>
            <a:r>
              <a:rPr lang="ru-RU" sz="2400" b="1" i="1" dirty="0" smtClean="0"/>
              <a:t>яснее</a:t>
            </a:r>
            <a:r>
              <a:rPr lang="ru-RU" sz="2400" b="1" dirty="0" smtClean="0"/>
              <a:t> и </a:t>
            </a:r>
            <a:r>
              <a:rPr lang="ru-RU" sz="2400" b="1" i="1" dirty="0" smtClean="0"/>
              <a:t>образнее</a:t>
            </a:r>
            <a:r>
              <a:rPr lang="ru-RU" sz="2400" b="1" dirty="0" smtClean="0"/>
              <a:t> выражать свою мысль, используются многие лексические приемы, в частности,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фразеологизмы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– устойчивые обороты речи, которые имеют самостоятельное значение и свойственны определённому языку.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ig-uz-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00760" y="357166"/>
            <a:ext cx="2793108" cy="202942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скатер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643206" cy="27791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ypv3e8b28jg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24" y="3214686"/>
            <a:ext cx="2635009" cy="32147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071934" y="28574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народе живет примета: перед отъездом к венцу невеста, желавшая, чтобы сёстры ее поскорее вышли замуж, должна потянуть за скатерть, которой накрыт стол, то есть как бы потянуть за собой в дорогу и своих сестёр.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1448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«Скатертью дорога»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ov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42852"/>
            <a:ext cx="3786188" cy="283478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0" y="192880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 сих пор сохранился обычай провожать уезжающих, маша платочками, чтобы путь «лежал скатертью, был ровен и гладок». Выражение скатертью дорога первоначально употреблялось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только как пожелание счастливого пути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71b5d92b1860962ba585d34a4e019357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428604"/>
            <a:ext cx="2485216" cy="1840794"/>
          </a:xfrm>
          <a:prstGeom prst="rect">
            <a:avLst/>
          </a:prstGeom>
          <a:effectLst/>
        </p:spPr>
      </p:pic>
      <p:pic>
        <p:nvPicPr>
          <p:cNvPr id="5" name="Рисунок 4" descr="дорог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3143248"/>
            <a:ext cx="4588585" cy="30718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45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571744"/>
            <a:ext cx="5524506" cy="41433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286248" y="21429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Но со временем стало употребляться 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иронически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в значении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«иди куда угодно», «убирайся»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Почему произошла эта   странная метаморфоза, у ученых ответа нет.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Итак,  небольшой тест:</a:t>
            </a:r>
            <a:endParaRPr lang="ru-RU" sz="4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1) </a:t>
            </a:r>
            <a:r>
              <a:rPr lang="ru-RU" sz="3600" b="1" dirty="0" smtClean="0">
                <a:solidFill>
                  <a:srgbClr val="FFFF00"/>
                </a:solidFill>
              </a:rPr>
              <a:t>Скатертью дорога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07194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3) </a:t>
            </a:r>
            <a:r>
              <a:rPr lang="ru-RU" sz="3600" b="1" dirty="0" smtClean="0">
                <a:solidFill>
                  <a:srgbClr val="FFFF00"/>
                </a:solidFill>
              </a:rPr>
              <a:t>Разделать под орех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135729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2) </a:t>
            </a:r>
            <a:r>
              <a:rPr lang="ru-RU" sz="3600" b="1" dirty="0" smtClean="0">
                <a:solidFill>
                  <a:srgbClr val="FFFF00"/>
                </a:solidFill>
              </a:rPr>
              <a:t>Опростоволоситься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20" y="378619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4) </a:t>
            </a:r>
            <a:r>
              <a:rPr lang="ru-RU" sz="3600" b="1" dirty="0" smtClean="0">
                <a:solidFill>
                  <a:srgbClr val="FFFF00"/>
                </a:solidFill>
              </a:rPr>
              <a:t>Знать назубок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429264"/>
            <a:ext cx="485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иди, куда угодно, убирайся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6143644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раскритиковать, разругать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5500702"/>
            <a:ext cx="421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ошибиться, сплоховать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6027003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отлично в чём-либо разбираться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07 -0.00231 L -0.50972 -0.3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39375 -0.4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206 L -0.02743 -0.0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0191 -0.22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1462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3) </a:t>
            </a:r>
            <a:r>
              <a:rPr lang="ru-RU" sz="3600" b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Ахиллесова пята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4026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3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Как с гуся вода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7148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1)</a:t>
            </a:r>
            <a:r>
              <a:rPr lang="ru-RU" sz="3600" b="1" dirty="0" smtClean="0">
                <a:solidFill>
                  <a:srgbClr val="FFFF00"/>
                </a:solidFill>
              </a:rPr>
              <a:t> Спустя рукава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21495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4) </a:t>
            </a:r>
            <a:r>
              <a:rPr lang="ru-RU" sz="3600" b="1" dirty="0" smtClean="0">
                <a:solidFill>
                  <a:srgbClr val="FFFF00"/>
                </a:solidFill>
              </a:rPr>
              <a:t>Засучив рукава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342900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5) </a:t>
            </a:r>
            <a:r>
              <a:rPr lang="ru-RU" sz="3600" b="1" dirty="0" smtClean="0">
                <a:solidFill>
                  <a:srgbClr val="FFFF00"/>
                </a:solidFill>
              </a:rPr>
              <a:t>Сгореть дотла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4929198"/>
            <a:ext cx="3889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слабое,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уязвимое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место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5429264"/>
            <a:ext cx="3640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сгореть до основания.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64138" y="6215082"/>
            <a:ext cx="4179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лениво, нехотя, медленно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58605" y="5786454"/>
            <a:ext cx="4485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быстро, умело, с желанием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2066" y="450057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ему (ей</a:t>
            </a:r>
            <a:r>
              <a:rPr lang="ru-RU" sz="2400" b="1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) всё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нипочем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51545 -0.6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0173 -0.41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51146 -0.1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066 0.02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5324 L 0.0158 -0.135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500306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МОЛОДЦЫ!!!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42926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Презентация выполнена учителем начальных классов        Колесник Ю.И.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Давайте рассмотрим несколько примеров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сл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714488"/>
            <a:ext cx="2319350" cy="3366371"/>
          </a:xfrm>
          <a:prstGeom prst="rect">
            <a:avLst/>
          </a:prstGeom>
        </p:spPr>
      </p:pic>
      <p:pic>
        <p:nvPicPr>
          <p:cNvPr id="6" name="Рисунок 5" descr="Frazeologicheski_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643050"/>
            <a:ext cx="2311865" cy="3309939"/>
          </a:xfrm>
          <a:prstGeom prst="rect">
            <a:avLst/>
          </a:prstGeom>
        </p:spPr>
      </p:pic>
      <p:pic>
        <p:nvPicPr>
          <p:cNvPr id="4" name="Рисунок 3" descr="75_1125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428868"/>
            <a:ext cx="2523744" cy="3596640"/>
          </a:xfrm>
          <a:prstGeom prst="rect">
            <a:avLst/>
          </a:prstGeom>
        </p:spPr>
      </p:pic>
      <p:pic>
        <p:nvPicPr>
          <p:cNvPr id="5" name="Рисунок 4" descr="978597570020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19134" y="2500306"/>
            <a:ext cx="2659925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00892" y="285728"/>
            <a:ext cx="1643074" cy="24450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ахил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4126112" cy="5072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36" y="2428868"/>
            <a:ext cx="55721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Arial Unicode MS" pitchFamily="34" charset="-128"/>
                <a:cs typeface="Arial Unicode MS" pitchFamily="34" charset="-128"/>
              </a:rPr>
              <a:t>Ахилл — любимый герой множества легенд Древней Греции. Это непобедимый, отважный человек, которого не брали никакие вражеские стрелы. Вы, наверное, часто слышали фразеологизм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Arial Unicode MS" pitchFamily="34" charset="-128"/>
                <a:cs typeface="Arial Unicode MS" pitchFamily="34" charset="-128"/>
              </a:rPr>
              <a:t>Ахиллесова пята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Arial Unicode MS" pitchFamily="34" charset="-128"/>
                <a:cs typeface="Arial Unicode MS" pitchFamily="34" charset="-128"/>
              </a:rPr>
              <a:t> Так причём же его пята, если он был непобедимым и отважным?!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699281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«ахиллесова пята»</a:t>
            </a:r>
            <a:endParaRPr lang="ru-RU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214290"/>
            <a:ext cx="47148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Легенда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рассказывает, что мать Ахилла Фетида, желая сделать сына неуязвимым, окунула мальчика в воды священной реки Стикс. Но, окуная, она держала его за пятку (пяту), и пятка оказалась незащищённой.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В одном из сражений Парис, противник Ахилла, пустил стрелу в пятку Ахилла и убил его.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мать а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3423480" cy="3952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ах пя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256"/>
            <a:ext cx="2107674" cy="18573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643174" y="4786322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Всякое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слабое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уязвимое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место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человека называют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5786454"/>
            <a:ext cx="8429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ахиллесовой пятой</a:t>
            </a: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pustya-rukav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3105"/>
            <a:ext cx="2698890" cy="23348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sip1_1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981" y="1928802"/>
            <a:ext cx="3362019" cy="31642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1643050"/>
            <a:ext cx="71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Почему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рукава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так называются — понятно (от слова рука). Поговорим о выражениях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спустя рукава, засучив рукава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Так стали говорить в те далёкие вре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мена,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когда русские носили одежду с очень длинными рукавами: у мужчин они достигали 95 сантиметров, а у женщ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ин были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еще длиннее — 130—140 сантиметров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771530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«Засучив рукава»</a:t>
            </a:r>
          </a:p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«Спустя рукава» 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714884"/>
            <a:ext cx="6572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Попробуйте поработать в одежде с такими рукавами: будет неудобно, получится плохо. Чтобы дело спорилось, рукава надо было засучить, то есть подвернуть.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4786346" cy="376469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143504" y="214290"/>
            <a:ext cx="378618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Вот и стали говорить о людях, которые делают свое дело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лениво, нехотя, медленно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, что они </a:t>
            </a:r>
            <a:r>
              <a:rPr lang="ru-RU" sz="54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работают спустя рукава</a:t>
            </a:r>
            <a:r>
              <a:rPr lang="ru-RU" sz="24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643446"/>
            <a:ext cx="89297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спором, умелом работнике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и теперь говорят, что он работает </a:t>
            </a:r>
            <a:r>
              <a:rPr lang="ru-RU" sz="54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засучив рукава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,   хотя рукава могут быть такими короткими, что и засучивать их не надо.</a:t>
            </a:r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643306" y="3071810"/>
            <a:ext cx="500066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«Ему все как с гуся вода!»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Это выражение часто встречается, но происхождение его известно не всем.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00108"/>
            <a:ext cx="79295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«Как  с гуся вода»</a:t>
            </a:r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7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14620"/>
            <a:ext cx="3059056" cy="352425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упа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496"/>
            <a:ext cx="3147878" cy="37385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357686" y="214290"/>
            <a:ext cx="435767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Это не простая поговорка, а часть древней заклинательной формулы. Бывало, и знахарки, обливая больных детей «наговорной водой», и заботливые родители, купая чадо в бане, приговаривали: «Как с гуся вода, с нашего Коленьки (или Катеньки) — худоба (то есть болезнь)». И простодушно верили, что всякие напасти сбегут с их сына или дочери так же быстро, как сбегает вода с гусиного оперения.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67af9de3efa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85728"/>
            <a:ext cx="2833696" cy="245031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608</TotalTime>
  <Words>998</Words>
  <PresentationFormat>Экран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xp home</cp:lastModifiedBy>
  <cp:revision>76</cp:revision>
  <dcterms:modified xsi:type="dcterms:W3CDTF">2013-06-15T20:17:29Z</dcterms:modified>
</cp:coreProperties>
</file>