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sldIdLst>
    <p:sldId id="256" r:id="rId2"/>
    <p:sldId id="261" r:id="rId3"/>
    <p:sldId id="259" r:id="rId4"/>
    <p:sldId id="257" r:id="rId5"/>
    <p:sldId id="267" r:id="rId6"/>
    <p:sldId id="270" r:id="rId7"/>
    <p:sldId id="265" r:id="rId8"/>
    <p:sldId id="291" r:id="rId9"/>
    <p:sldId id="292" r:id="rId10"/>
    <p:sldId id="283" r:id="rId11"/>
    <p:sldId id="290" r:id="rId12"/>
    <p:sldId id="293" r:id="rId13"/>
    <p:sldId id="288" r:id="rId14"/>
    <p:sldId id="286" r:id="rId1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2B2B2"/>
    <a:srgbClr val="33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8" autoAdjust="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2FD979E-32A7-4434-BB9D-625AB0001E84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FFD0221-0E76-4374-9600-E224BEECC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403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4403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/>
            </a:p>
          </p:txBody>
        </p:sp>
        <p:grpSp>
          <p:nvGrpSpPr>
            <p:cNvPr id="4403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403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  <p:sp>
            <p:nvSpPr>
              <p:cNvPr id="4403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  <p:sp>
            <p:nvSpPr>
              <p:cNvPr id="4404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  <p:sp>
            <p:nvSpPr>
              <p:cNvPr id="4404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  <p:sp>
            <p:nvSpPr>
              <p:cNvPr id="4404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  <p:sp>
            <p:nvSpPr>
              <p:cNvPr id="4404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  <p:sp>
            <p:nvSpPr>
              <p:cNvPr id="4404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  <p:sp>
            <p:nvSpPr>
              <p:cNvPr id="4404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  <p:sp>
            <p:nvSpPr>
              <p:cNvPr id="4404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  <p:sp>
            <p:nvSpPr>
              <p:cNvPr id="4404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</p:grpSp>
      </p:grp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8E9EF1B-2014-4065-BDA6-BDFEAE63E1B0}" type="datetimeFigureOut">
              <a:rPr lang="ru-RU"/>
              <a:pPr/>
              <a:t>09.03.2013</a:t>
            </a:fld>
            <a:endParaRPr lang="ru-RU"/>
          </a:p>
        </p:txBody>
      </p:sp>
      <p:sp>
        <p:nvSpPr>
          <p:cNvPr id="4404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05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48A33E3-3669-4503-86D2-247C6F0C7AD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8FDD4E-240B-4D35-9618-7475000C6D2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943735-4D6D-4D4E-9FCF-F8253792E406}" type="datetimeFigureOut">
              <a:rPr lang="ru-RU"/>
              <a:pPr/>
              <a:t>09.03.2013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A170E4-2845-4D06-8D1C-7DAE2A102E7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06AB044-90EE-4E93-ACE6-EF01CEA12031}" type="datetimeFigureOut">
              <a:rPr lang="ru-RU"/>
              <a:pPr/>
              <a:t>09.03.2013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75333E-5B42-4671-A61B-967DBC5BDE6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846B5DD-6B06-435B-B796-19B62341B6F5}" type="datetimeFigureOut">
              <a:rPr lang="ru-RU"/>
              <a:pPr/>
              <a:t>09.03.2013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77E7EA-0174-4423-973D-15AE4EFE3F0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CECFA30-C45E-4C09-8AB4-A191F09C1DA3}" type="datetimeFigureOut">
              <a:rPr lang="ru-RU"/>
              <a:pPr/>
              <a:t>09.03.2013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CE84CA-0850-4DD2-B86C-7EF5BD618B9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325737D-E378-4AC8-B81E-81FF10F2169E}" type="datetimeFigureOut">
              <a:rPr lang="ru-RU"/>
              <a:pPr/>
              <a:t>09.03.2013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B6EB6C-63A1-4A69-83D5-2BB81AD2B01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AF6DAEF-E68C-4EA3-A938-CC4855E3F94E}" type="datetimeFigureOut">
              <a:rPr lang="ru-RU"/>
              <a:pPr/>
              <a:t>09.03.2013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DFF5BE-148F-43C2-ACAD-4DCEF5960EC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7363F49-1483-4212-8DCC-E2703F3B19ED}" type="datetimeFigureOut">
              <a:rPr lang="ru-RU"/>
              <a:pPr/>
              <a:t>09.03.2013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0323FD-4964-49EC-9A18-18D369DB704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2BF79B7-FA8D-43FA-897E-7A91BB1BEC0F}" type="datetimeFigureOut">
              <a:rPr lang="ru-RU"/>
              <a:pPr/>
              <a:t>09.03.2013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ABEA3E-01AC-463F-9993-8002043F026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E82EC30-64A5-414B-9699-41889C60755F}" type="datetimeFigureOut">
              <a:rPr lang="ru-RU"/>
              <a:pPr/>
              <a:t>09.03.2013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44DB14-113B-4DB3-AFB7-2B9A413C501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1D7A79F-2163-481D-98A5-469B1E7074A8}" type="datetimeFigureOut">
              <a:rPr lang="ru-RU"/>
              <a:pPr/>
              <a:t>09.03.2013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617145C9-FA21-4EE1-83AC-32859B8BD30F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430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430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30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30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30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30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430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30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4302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0B9F8285-E016-4B04-91B0-939F42D6ADE9}" type="datetimeFigureOut">
              <a:rPr lang="ru-RU"/>
              <a:pPr/>
              <a:t>09.03.2013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-collection.edu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 sz="quarter" idx="4294967295"/>
          </p:nvPr>
        </p:nvSpPr>
        <p:spPr>
          <a:xfrm>
            <a:off x="685800" y="2286000"/>
            <a:ext cx="7772400" cy="1143000"/>
          </a:xfrm>
        </p:spPr>
        <p:txBody>
          <a:bodyPr lIns="92075" tIns="46037" rIns="92075" bIns="46037" anchor="b"/>
          <a:lstStyle/>
          <a:p>
            <a:r>
              <a:rPr lang="ru-RU" sz="5000">
                <a:solidFill>
                  <a:srgbClr val="002060"/>
                </a:solidFill>
              </a:rPr>
              <a:t>Обыкновенные дроби</a:t>
            </a:r>
            <a:br>
              <a:rPr lang="ru-RU" sz="5000">
                <a:solidFill>
                  <a:srgbClr val="002060"/>
                </a:solidFill>
              </a:rPr>
            </a:br>
            <a:r>
              <a:rPr lang="ru-RU" sz="3300">
                <a:solidFill>
                  <a:srgbClr val="002060"/>
                </a:solidFill>
              </a:rPr>
              <a:t>5 класс</a:t>
            </a:r>
          </a:p>
        </p:txBody>
      </p:sp>
      <p:sp>
        <p:nvSpPr>
          <p:cNvPr id="17410" name="Подзаголовок 2"/>
          <p:cNvSpPr>
            <a:spLocks noGrp="1"/>
          </p:cNvSpPr>
          <p:nvPr>
            <p:ph type="subTitle" sz="quarter" idx="4294967295"/>
          </p:nvPr>
        </p:nvSpPr>
        <p:spPr>
          <a:xfrm>
            <a:off x="1182688" y="3779838"/>
            <a:ext cx="6778625" cy="1655762"/>
          </a:xfrm>
        </p:spPr>
        <p:txBody>
          <a:bodyPr lIns="92075" tIns="46037" rIns="92075" bIns="46037"/>
          <a:lstStyle/>
          <a:p>
            <a:pPr marL="0" indent="0">
              <a:buFont typeface="Wingdings" pitchFamily="2" charset="2"/>
              <a:buNone/>
            </a:pPr>
            <a:endParaRPr lang="ru-RU" sz="3400">
              <a:solidFill>
                <a:srgbClr val="3131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228600" y="0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 b="1" i="1">
              <a:solidFill>
                <a:srgbClr val="F8F8F8"/>
              </a:solidFill>
              <a:latin typeface="Times New Roman Cyr" pitchFamily="18" charset="0"/>
            </a:endParaRPr>
          </a:p>
        </p:txBody>
      </p:sp>
      <p:sp>
        <p:nvSpPr>
          <p:cNvPr id="35842" name="Text Box 14"/>
          <p:cNvSpPr txBox="1">
            <a:spLocks noChangeArrowheads="1"/>
          </p:cNvSpPr>
          <p:nvPr/>
        </p:nvSpPr>
        <p:spPr bwMode="auto">
          <a:xfrm>
            <a:off x="457200" y="1371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8F8F8"/>
                </a:solidFill>
              </a:rPr>
              <a:t>1)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57200" y="245745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Arial" charset="0"/>
              </a:rPr>
              <a:t>1</a:t>
            </a:r>
            <a:r>
              <a:rPr lang="ru-RU" b="1"/>
              <a:t>)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457200" y="462915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Arial" charset="0"/>
              </a:rPr>
              <a:t>2</a:t>
            </a:r>
            <a:r>
              <a:rPr lang="ru-RU" b="1"/>
              <a:t>)</a:t>
            </a:r>
          </a:p>
        </p:txBody>
      </p:sp>
      <p:sp>
        <p:nvSpPr>
          <p:cNvPr id="35845" name="Text Box 24"/>
          <p:cNvSpPr txBox="1">
            <a:spLocks noChangeArrowheads="1"/>
          </p:cNvSpPr>
          <p:nvPr/>
        </p:nvSpPr>
        <p:spPr bwMode="auto">
          <a:xfrm>
            <a:off x="533400" y="4572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 b="1">
              <a:solidFill>
                <a:srgbClr val="F8F8F8"/>
              </a:solidFill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643438" y="249237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3)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4724400" y="455295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4)</a:t>
            </a:r>
          </a:p>
        </p:txBody>
      </p:sp>
      <p:grpSp>
        <p:nvGrpSpPr>
          <p:cNvPr id="23" name="Group 236"/>
          <p:cNvGrpSpPr>
            <a:grpSpLocks/>
          </p:cNvGrpSpPr>
          <p:nvPr/>
        </p:nvGrpSpPr>
        <p:grpSpPr bwMode="auto">
          <a:xfrm>
            <a:off x="2933700" y="2355850"/>
            <a:ext cx="571500" cy="749300"/>
            <a:chOff x="1928" y="812"/>
            <a:chExt cx="360" cy="472"/>
          </a:xfrm>
        </p:grpSpPr>
        <p:sp>
          <p:nvSpPr>
            <p:cNvPr id="35937" name="Oval 23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38" name="AutoShape 238"/>
            <p:cNvSpPr>
              <a:spLocks noChangeArrowheads="1"/>
            </p:cNvSpPr>
            <p:nvPr/>
          </p:nvSpPr>
          <p:spPr bwMode="auto">
            <a:xfrm>
              <a:off x="1928" y="812"/>
              <a:ext cx="360" cy="472"/>
            </a:xfrm>
            <a:prstGeom prst="roundRect">
              <a:avLst>
                <a:gd name="adj" fmla="val 3583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/>
                <a:t>=</a:t>
              </a:r>
            </a:p>
          </p:txBody>
        </p:sp>
      </p:grpSp>
      <p:grpSp>
        <p:nvGrpSpPr>
          <p:cNvPr id="29" name="Group 256"/>
          <p:cNvGrpSpPr>
            <a:grpSpLocks/>
          </p:cNvGrpSpPr>
          <p:nvPr/>
        </p:nvGrpSpPr>
        <p:grpSpPr bwMode="auto">
          <a:xfrm>
            <a:off x="2933700" y="4489450"/>
            <a:ext cx="571500" cy="749300"/>
            <a:chOff x="1928" y="812"/>
            <a:chExt cx="360" cy="472"/>
          </a:xfrm>
        </p:grpSpPr>
        <p:sp>
          <p:nvSpPr>
            <p:cNvPr id="35930" name="Oval 25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31" name="AutoShape 258"/>
            <p:cNvSpPr>
              <a:spLocks noChangeArrowheads="1"/>
            </p:cNvSpPr>
            <p:nvPr/>
          </p:nvSpPr>
          <p:spPr bwMode="auto">
            <a:xfrm>
              <a:off x="1928" y="812"/>
              <a:ext cx="360" cy="472"/>
            </a:xfrm>
            <a:prstGeom prst="roundRect">
              <a:avLst>
                <a:gd name="adj" fmla="val 3583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/>
                <a:t>=</a:t>
              </a:r>
            </a:p>
          </p:txBody>
        </p:sp>
      </p:grpSp>
      <p:grpSp>
        <p:nvGrpSpPr>
          <p:cNvPr id="2260" name="Group 286"/>
          <p:cNvGrpSpPr>
            <a:grpSpLocks/>
          </p:cNvGrpSpPr>
          <p:nvPr/>
        </p:nvGrpSpPr>
        <p:grpSpPr bwMode="auto">
          <a:xfrm>
            <a:off x="7277100" y="2355850"/>
            <a:ext cx="571500" cy="749300"/>
            <a:chOff x="1928" y="812"/>
            <a:chExt cx="360" cy="472"/>
          </a:xfrm>
        </p:grpSpPr>
        <p:sp>
          <p:nvSpPr>
            <p:cNvPr id="35923" name="Oval 28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24" name="AutoShape 288"/>
            <p:cNvSpPr>
              <a:spLocks noChangeArrowheads="1"/>
            </p:cNvSpPr>
            <p:nvPr/>
          </p:nvSpPr>
          <p:spPr bwMode="auto">
            <a:xfrm>
              <a:off x="1928" y="812"/>
              <a:ext cx="360" cy="472"/>
            </a:xfrm>
            <a:prstGeom prst="roundRect">
              <a:avLst>
                <a:gd name="adj" fmla="val 3583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/>
                <a:t>=</a:t>
              </a:r>
            </a:p>
          </p:txBody>
        </p:sp>
      </p:grpSp>
      <p:grpSp>
        <p:nvGrpSpPr>
          <p:cNvPr id="2052" name="Group 306"/>
          <p:cNvGrpSpPr>
            <a:grpSpLocks/>
          </p:cNvGrpSpPr>
          <p:nvPr/>
        </p:nvGrpSpPr>
        <p:grpSpPr bwMode="auto">
          <a:xfrm>
            <a:off x="7277100" y="4413250"/>
            <a:ext cx="571500" cy="749300"/>
            <a:chOff x="1928" y="812"/>
            <a:chExt cx="360" cy="472"/>
          </a:xfrm>
        </p:grpSpPr>
        <p:sp>
          <p:nvSpPr>
            <p:cNvPr id="35916" name="Oval 30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17" name="AutoShape 308"/>
            <p:cNvSpPr>
              <a:spLocks noChangeArrowheads="1"/>
            </p:cNvSpPr>
            <p:nvPr/>
          </p:nvSpPr>
          <p:spPr bwMode="auto">
            <a:xfrm>
              <a:off x="1928" y="812"/>
              <a:ext cx="360" cy="472"/>
            </a:xfrm>
            <a:prstGeom prst="roundRect">
              <a:avLst>
                <a:gd name="adj" fmla="val 3583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/>
                <a:t>=</a:t>
              </a:r>
            </a:p>
          </p:txBody>
        </p:sp>
      </p:grpSp>
      <p:sp>
        <p:nvSpPr>
          <p:cNvPr id="35856" name="Text Box 325"/>
          <p:cNvSpPr txBox="1">
            <a:spLocks noChangeArrowheads="1"/>
          </p:cNvSpPr>
          <p:nvPr/>
        </p:nvSpPr>
        <p:spPr bwMode="auto">
          <a:xfrm>
            <a:off x="4724400" y="13525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8F8F8"/>
                </a:solidFill>
              </a:rPr>
              <a:t>1)</a:t>
            </a:r>
          </a:p>
        </p:txBody>
      </p:sp>
      <p:sp>
        <p:nvSpPr>
          <p:cNvPr id="2374" name="Text Box 326"/>
          <p:cNvSpPr txBox="1">
            <a:spLocks noChangeArrowheads="1"/>
          </p:cNvSpPr>
          <p:nvPr/>
        </p:nvSpPr>
        <p:spPr bwMode="auto">
          <a:xfrm>
            <a:off x="4724400" y="243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8F8F8"/>
                </a:solidFill>
              </a:rPr>
              <a:t>2)</a:t>
            </a:r>
          </a:p>
        </p:txBody>
      </p:sp>
      <p:grpSp>
        <p:nvGrpSpPr>
          <p:cNvPr id="2056" name="Group 385"/>
          <p:cNvGrpSpPr>
            <a:grpSpLocks/>
          </p:cNvGrpSpPr>
          <p:nvPr/>
        </p:nvGrpSpPr>
        <p:grpSpPr bwMode="auto">
          <a:xfrm>
            <a:off x="914400" y="2286000"/>
            <a:ext cx="2057400" cy="812800"/>
            <a:chOff x="576" y="1440"/>
            <a:chExt cx="1296" cy="512"/>
          </a:xfrm>
        </p:grpSpPr>
        <p:sp>
          <p:nvSpPr>
            <p:cNvPr id="35899" name="AutoShape 33"/>
            <p:cNvSpPr>
              <a:spLocks noChangeArrowheads="1"/>
            </p:cNvSpPr>
            <p:nvPr/>
          </p:nvSpPr>
          <p:spPr bwMode="auto">
            <a:xfrm>
              <a:off x="576" y="1440"/>
              <a:ext cx="1296" cy="512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5900" name="Group 34"/>
            <p:cNvGrpSpPr>
              <a:grpSpLocks/>
            </p:cNvGrpSpPr>
            <p:nvPr/>
          </p:nvGrpSpPr>
          <p:grpSpPr bwMode="auto">
            <a:xfrm>
              <a:off x="576" y="1440"/>
              <a:ext cx="478" cy="512"/>
              <a:chOff x="386" y="685"/>
              <a:chExt cx="512" cy="512"/>
            </a:xfrm>
          </p:grpSpPr>
          <p:sp>
            <p:nvSpPr>
              <p:cNvPr id="35908" name="Text Box 35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11</a:t>
                </a:r>
              </a:p>
            </p:txBody>
          </p:sp>
          <p:sp>
            <p:nvSpPr>
              <p:cNvPr id="35909" name="Text Box 36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25</a:t>
                </a:r>
              </a:p>
            </p:txBody>
          </p:sp>
          <p:sp>
            <p:nvSpPr>
              <p:cNvPr id="35910" name="Line 37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901" name="Group 39"/>
            <p:cNvGrpSpPr>
              <a:grpSpLocks/>
            </p:cNvGrpSpPr>
            <p:nvPr/>
          </p:nvGrpSpPr>
          <p:grpSpPr bwMode="auto">
            <a:xfrm>
              <a:off x="1392" y="1440"/>
              <a:ext cx="478" cy="512"/>
              <a:chOff x="386" y="685"/>
              <a:chExt cx="512" cy="512"/>
            </a:xfrm>
          </p:grpSpPr>
          <p:sp>
            <p:nvSpPr>
              <p:cNvPr id="35905" name="Text Box 40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12</a:t>
                </a:r>
              </a:p>
            </p:txBody>
          </p:sp>
          <p:sp>
            <p:nvSpPr>
              <p:cNvPr id="35906" name="Text Box 41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25</a:t>
                </a:r>
              </a:p>
            </p:txBody>
          </p:sp>
          <p:sp>
            <p:nvSpPr>
              <p:cNvPr id="35907" name="Line 42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902" name="Group 328"/>
            <p:cNvGrpSpPr>
              <a:grpSpLocks/>
            </p:cNvGrpSpPr>
            <p:nvPr/>
          </p:nvGrpSpPr>
          <p:grpSpPr bwMode="auto">
            <a:xfrm>
              <a:off x="1105" y="1632"/>
              <a:ext cx="194" cy="194"/>
              <a:chOff x="1105" y="1712"/>
              <a:chExt cx="194" cy="194"/>
            </a:xfrm>
          </p:grpSpPr>
          <p:sp>
            <p:nvSpPr>
              <p:cNvPr id="35903" name="Line 38"/>
              <p:cNvSpPr>
                <a:spLocks noChangeShapeType="1"/>
              </p:cNvSpPr>
              <p:nvPr/>
            </p:nvSpPr>
            <p:spPr bwMode="auto">
              <a:xfrm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904" name="Line 327"/>
              <p:cNvSpPr>
                <a:spLocks noChangeShapeType="1"/>
              </p:cNvSpPr>
              <p:nvPr/>
            </p:nvSpPr>
            <p:spPr bwMode="auto">
              <a:xfrm rot="5400000"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60" name="Group 361"/>
          <p:cNvGrpSpPr>
            <a:grpSpLocks/>
          </p:cNvGrpSpPr>
          <p:nvPr/>
        </p:nvGrpSpPr>
        <p:grpSpPr bwMode="auto">
          <a:xfrm>
            <a:off x="914400" y="4419600"/>
            <a:ext cx="2057400" cy="820738"/>
            <a:chOff x="576" y="2784"/>
            <a:chExt cx="1296" cy="517"/>
          </a:xfrm>
        </p:grpSpPr>
        <p:sp>
          <p:nvSpPr>
            <p:cNvPr id="35887" name="AutoShape 55"/>
            <p:cNvSpPr>
              <a:spLocks noChangeArrowheads="1"/>
            </p:cNvSpPr>
            <p:nvPr/>
          </p:nvSpPr>
          <p:spPr bwMode="auto">
            <a:xfrm>
              <a:off x="576" y="2784"/>
              <a:ext cx="1296" cy="512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5888" name="Group 56"/>
            <p:cNvGrpSpPr>
              <a:grpSpLocks/>
            </p:cNvGrpSpPr>
            <p:nvPr/>
          </p:nvGrpSpPr>
          <p:grpSpPr bwMode="auto">
            <a:xfrm>
              <a:off x="576" y="2784"/>
              <a:ext cx="478" cy="512"/>
              <a:chOff x="386" y="685"/>
              <a:chExt cx="512" cy="512"/>
            </a:xfrm>
          </p:grpSpPr>
          <p:sp>
            <p:nvSpPr>
              <p:cNvPr id="35896" name="Text Box 57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8</a:t>
                </a:r>
              </a:p>
            </p:txBody>
          </p:sp>
          <p:sp>
            <p:nvSpPr>
              <p:cNvPr id="35897" name="Text Box 58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13</a:t>
                </a:r>
              </a:p>
            </p:txBody>
          </p:sp>
          <p:sp>
            <p:nvSpPr>
              <p:cNvPr id="35898" name="Line 59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89" name="Group 61"/>
            <p:cNvGrpSpPr>
              <a:grpSpLocks/>
            </p:cNvGrpSpPr>
            <p:nvPr/>
          </p:nvGrpSpPr>
          <p:grpSpPr bwMode="auto">
            <a:xfrm>
              <a:off x="1387" y="2789"/>
              <a:ext cx="478" cy="512"/>
              <a:chOff x="386" y="685"/>
              <a:chExt cx="512" cy="512"/>
            </a:xfrm>
          </p:grpSpPr>
          <p:sp>
            <p:nvSpPr>
              <p:cNvPr id="35893" name="Text Box 62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35894" name="Text Box 63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13</a:t>
                </a:r>
              </a:p>
            </p:txBody>
          </p:sp>
          <p:sp>
            <p:nvSpPr>
              <p:cNvPr id="35895" name="Line 64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90" name="Group 329"/>
            <p:cNvGrpSpPr>
              <a:grpSpLocks/>
            </p:cNvGrpSpPr>
            <p:nvPr/>
          </p:nvGrpSpPr>
          <p:grpSpPr bwMode="auto">
            <a:xfrm>
              <a:off x="1104" y="2976"/>
              <a:ext cx="194" cy="194"/>
              <a:chOff x="1105" y="1712"/>
              <a:chExt cx="194" cy="194"/>
            </a:xfrm>
          </p:grpSpPr>
          <p:sp>
            <p:nvSpPr>
              <p:cNvPr id="35891" name="Line 330"/>
              <p:cNvSpPr>
                <a:spLocks noChangeShapeType="1"/>
              </p:cNvSpPr>
              <p:nvPr/>
            </p:nvSpPr>
            <p:spPr bwMode="auto">
              <a:xfrm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92" name="Line 331"/>
              <p:cNvSpPr>
                <a:spLocks noChangeShapeType="1"/>
              </p:cNvSpPr>
              <p:nvPr/>
            </p:nvSpPr>
            <p:spPr bwMode="auto">
              <a:xfrm rot="5400000"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279" name="Group 384"/>
          <p:cNvGrpSpPr>
            <a:grpSpLocks/>
          </p:cNvGrpSpPr>
          <p:nvPr/>
        </p:nvGrpSpPr>
        <p:grpSpPr bwMode="auto">
          <a:xfrm>
            <a:off x="5257800" y="4343400"/>
            <a:ext cx="2057400" cy="820738"/>
            <a:chOff x="3312" y="2736"/>
            <a:chExt cx="1296" cy="517"/>
          </a:xfrm>
        </p:grpSpPr>
        <p:sp>
          <p:nvSpPr>
            <p:cNvPr id="35875" name="AutoShape 121"/>
            <p:cNvSpPr>
              <a:spLocks noChangeArrowheads="1"/>
            </p:cNvSpPr>
            <p:nvPr/>
          </p:nvSpPr>
          <p:spPr bwMode="auto">
            <a:xfrm>
              <a:off x="3312" y="2736"/>
              <a:ext cx="1296" cy="512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5876" name="Group 122"/>
            <p:cNvGrpSpPr>
              <a:grpSpLocks/>
            </p:cNvGrpSpPr>
            <p:nvPr/>
          </p:nvGrpSpPr>
          <p:grpSpPr bwMode="auto">
            <a:xfrm>
              <a:off x="3312" y="2736"/>
              <a:ext cx="478" cy="512"/>
              <a:chOff x="386" y="685"/>
              <a:chExt cx="512" cy="512"/>
            </a:xfrm>
          </p:grpSpPr>
          <p:sp>
            <p:nvSpPr>
              <p:cNvPr id="35884" name="Text Box 123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8</a:t>
                </a:r>
              </a:p>
            </p:txBody>
          </p:sp>
          <p:sp>
            <p:nvSpPr>
              <p:cNvPr id="35885" name="Text Box 124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17</a:t>
                </a:r>
              </a:p>
            </p:txBody>
          </p:sp>
          <p:sp>
            <p:nvSpPr>
              <p:cNvPr id="35886" name="Line 125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77" name="Group 127"/>
            <p:cNvGrpSpPr>
              <a:grpSpLocks/>
            </p:cNvGrpSpPr>
            <p:nvPr/>
          </p:nvGrpSpPr>
          <p:grpSpPr bwMode="auto">
            <a:xfrm>
              <a:off x="4123" y="2741"/>
              <a:ext cx="478" cy="512"/>
              <a:chOff x="386" y="685"/>
              <a:chExt cx="512" cy="512"/>
            </a:xfrm>
          </p:grpSpPr>
          <p:sp>
            <p:nvSpPr>
              <p:cNvPr id="35881" name="Text Box 128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35882" name="Text Box 129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17</a:t>
                </a:r>
              </a:p>
            </p:txBody>
          </p:sp>
          <p:sp>
            <p:nvSpPr>
              <p:cNvPr id="35883" name="Line 130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78" name="Group 377"/>
            <p:cNvGrpSpPr>
              <a:grpSpLocks/>
            </p:cNvGrpSpPr>
            <p:nvPr/>
          </p:nvGrpSpPr>
          <p:grpSpPr bwMode="auto">
            <a:xfrm>
              <a:off x="3840" y="2928"/>
              <a:ext cx="194" cy="194"/>
              <a:chOff x="1105" y="1712"/>
              <a:chExt cx="194" cy="194"/>
            </a:xfrm>
          </p:grpSpPr>
          <p:sp>
            <p:nvSpPr>
              <p:cNvPr id="35879" name="Line 378"/>
              <p:cNvSpPr>
                <a:spLocks noChangeShapeType="1"/>
              </p:cNvSpPr>
              <p:nvPr/>
            </p:nvSpPr>
            <p:spPr bwMode="auto">
              <a:xfrm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80" name="Line 379"/>
              <p:cNvSpPr>
                <a:spLocks noChangeShapeType="1"/>
              </p:cNvSpPr>
              <p:nvPr/>
            </p:nvSpPr>
            <p:spPr bwMode="auto">
              <a:xfrm rot="5400000"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283" name="Group 383"/>
          <p:cNvGrpSpPr>
            <a:grpSpLocks/>
          </p:cNvGrpSpPr>
          <p:nvPr/>
        </p:nvGrpSpPr>
        <p:grpSpPr bwMode="auto">
          <a:xfrm>
            <a:off x="5257800" y="2286000"/>
            <a:ext cx="2057400" cy="820738"/>
            <a:chOff x="3312" y="1488"/>
            <a:chExt cx="1296" cy="517"/>
          </a:xfrm>
        </p:grpSpPr>
        <p:sp>
          <p:nvSpPr>
            <p:cNvPr id="35863" name="AutoShape 99"/>
            <p:cNvSpPr>
              <a:spLocks noChangeArrowheads="1"/>
            </p:cNvSpPr>
            <p:nvPr/>
          </p:nvSpPr>
          <p:spPr bwMode="auto">
            <a:xfrm>
              <a:off x="3312" y="1488"/>
              <a:ext cx="1296" cy="512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5864" name="Group 100"/>
            <p:cNvGrpSpPr>
              <a:grpSpLocks/>
            </p:cNvGrpSpPr>
            <p:nvPr/>
          </p:nvGrpSpPr>
          <p:grpSpPr bwMode="auto">
            <a:xfrm>
              <a:off x="3312" y="1488"/>
              <a:ext cx="478" cy="512"/>
              <a:chOff x="386" y="685"/>
              <a:chExt cx="512" cy="512"/>
            </a:xfrm>
          </p:grpSpPr>
          <p:sp>
            <p:nvSpPr>
              <p:cNvPr id="35872" name="Text Box 101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28</a:t>
                </a:r>
              </a:p>
            </p:txBody>
          </p:sp>
          <p:sp>
            <p:nvSpPr>
              <p:cNvPr id="35873" name="Text Box 102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47</a:t>
                </a:r>
              </a:p>
            </p:txBody>
          </p:sp>
          <p:sp>
            <p:nvSpPr>
              <p:cNvPr id="35874" name="Line 103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65" name="Group 105"/>
            <p:cNvGrpSpPr>
              <a:grpSpLocks/>
            </p:cNvGrpSpPr>
            <p:nvPr/>
          </p:nvGrpSpPr>
          <p:grpSpPr bwMode="auto">
            <a:xfrm>
              <a:off x="4123" y="1493"/>
              <a:ext cx="478" cy="512"/>
              <a:chOff x="386" y="685"/>
              <a:chExt cx="512" cy="512"/>
            </a:xfrm>
          </p:grpSpPr>
          <p:sp>
            <p:nvSpPr>
              <p:cNvPr id="35869" name="Text Box 106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35870" name="Text Box 107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47</a:t>
                </a:r>
              </a:p>
            </p:txBody>
          </p:sp>
          <p:sp>
            <p:nvSpPr>
              <p:cNvPr id="35871" name="Line 108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866" name="Group 380"/>
            <p:cNvGrpSpPr>
              <a:grpSpLocks/>
            </p:cNvGrpSpPr>
            <p:nvPr/>
          </p:nvGrpSpPr>
          <p:grpSpPr bwMode="auto">
            <a:xfrm>
              <a:off x="3874" y="1664"/>
              <a:ext cx="194" cy="194"/>
              <a:chOff x="1105" y="1712"/>
              <a:chExt cx="194" cy="194"/>
            </a:xfrm>
          </p:grpSpPr>
          <p:sp>
            <p:nvSpPr>
              <p:cNvPr id="35867" name="Line 381"/>
              <p:cNvSpPr>
                <a:spLocks noChangeShapeType="1"/>
              </p:cNvSpPr>
              <p:nvPr/>
            </p:nvSpPr>
            <p:spPr bwMode="auto">
              <a:xfrm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8" name="Line 382"/>
              <p:cNvSpPr>
                <a:spLocks noChangeShapeType="1"/>
              </p:cNvSpPr>
              <p:nvPr/>
            </p:nvSpPr>
            <p:spPr bwMode="auto">
              <a:xfrm rot="5400000"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5862" name="Text Box 99"/>
          <p:cNvSpPr txBox="1">
            <a:spLocks noChangeArrowheads="1"/>
          </p:cNvSpPr>
          <p:nvPr/>
        </p:nvSpPr>
        <p:spPr bwMode="auto">
          <a:xfrm>
            <a:off x="2824163" y="612775"/>
            <a:ext cx="2627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Вычислить: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3" grpId="0" autoUpdateAnimBg="0"/>
      <p:bldP spid="2070" grpId="0" autoUpdateAnimBg="0"/>
      <p:bldP spid="2076" grpId="0" autoUpdateAnimBg="0"/>
      <p:bldP spid="2077" grpId="0" autoUpdateAnimBg="0"/>
      <p:bldP spid="237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6" name="Rectangle 1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7" rIns="92075" bIns="46037"/>
          <a:lstStyle/>
          <a:p>
            <a:r>
              <a:rPr lang="ru-RU" sz="3200" b="1"/>
              <a:t>Помоги Незнайке решить задачу:</a:t>
            </a:r>
          </a:p>
        </p:txBody>
      </p:sp>
      <p:sp>
        <p:nvSpPr>
          <p:cNvPr id="3278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5435600" cy="4114800"/>
          </a:xfrm>
        </p:spPr>
        <p:txBody>
          <a:bodyPr lIns="92075" tIns="46037" rIns="92075" bIns="46037"/>
          <a:lstStyle/>
          <a:p>
            <a:pPr>
              <a:buFont typeface="Wingdings" pitchFamily="2" charset="2"/>
              <a:buNone/>
            </a:pPr>
            <a:r>
              <a:rPr lang="ru-RU" sz="2800"/>
              <a:t>      Незнайка решил посадить на участке цветы: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 астры  – на           участка,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 георгины   – на       участка.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      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 Какая часть участка будет засажена цветами? </a:t>
            </a:r>
          </a:p>
        </p:txBody>
      </p:sp>
      <p:graphicFrame>
        <p:nvGraphicFramePr>
          <p:cNvPr id="32776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608763" y="2814638"/>
          <a:ext cx="122237" cy="204787"/>
        </p:xfrm>
        <a:graphic>
          <a:graphicData uri="http://schemas.openxmlformats.org/presentationml/2006/ole">
            <p:oleObj spid="_x0000_s32776" name="Формула" r:id="rId3" imgW="114120" imgH="215640" progId="Equation.3">
              <p:embed/>
            </p:oleObj>
          </a:graphicData>
        </a:graphic>
      </p:graphicFrame>
      <p:pic>
        <p:nvPicPr>
          <p:cNvPr id="32788" name="Picture 7" descr="57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625" y="2060575"/>
            <a:ext cx="32194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9" name="Text Box 11"/>
          <p:cNvSpPr txBox="1">
            <a:spLocks noChangeArrowheads="1"/>
          </p:cNvSpPr>
          <p:nvPr/>
        </p:nvSpPr>
        <p:spPr bwMode="auto">
          <a:xfrm>
            <a:off x="4840288" y="524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32780" name="Object 1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113463" y="3995738"/>
          <a:ext cx="1111250" cy="1871662"/>
        </p:xfrm>
        <a:graphic>
          <a:graphicData uri="http://schemas.openxmlformats.org/presentationml/2006/ole">
            <p:oleObj spid="_x0000_s32780" name="Формула" r:id="rId5" imgW="114120" imgH="215640" progId="Equation.3">
              <p:embed/>
            </p:oleObj>
          </a:graphicData>
        </a:graphic>
      </p:graphicFrame>
      <p:sp>
        <p:nvSpPr>
          <p:cNvPr id="3279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783" name="Object 15"/>
          <p:cNvGraphicFramePr>
            <a:graphicFrameLocks noChangeAspect="1"/>
          </p:cNvGraphicFramePr>
          <p:nvPr/>
        </p:nvGraphicFramePr>
        <p:xfrm>
          <a:off x="2771775" y="2708275"/>
          <a:ext cx="385763" cy="1081088"/>
        </p:xfrm>
        <a:graphic>
          <a:graphicData uri="http://schemas.openxmlformats.org/presentationml/2006/ole">
            <p:oleObj spid="_x0000_s32783" name="Формула" r:id="rId6" imgW="139680" imgH="393480" progId="Equation.3">
              <p:embed/>
            </p:oleObj>
          </a:graphicData>
        </a:graphic>
      </p:graphicFrame>
      <p:sp>
        <p:nvSpPr>
          <p:cNvPr id="32791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785" name="Object 17"/>
          <p:cNvGraphicFramePr>
            <a:graphicFrameLocks noChangeAspect="1"/>
          </p:cNvGraphicFramePr>
          <p:nvPr/>
        </p:nvGraphicFramePr>
        <p:xfrm>
          <a:off x="3132138" y="3716338"/>
          <a:ext cx="377825" cy="966787"/>
        </p:xfrm>
        <a:graphic>
          <a:graphicData uri="http://schemas.openxmlformats.org/presentationml/2006/ole">
            <p:oleObj spid="_x0000_s32785" name="Формула" r:id="rId7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65" name="Object 13"/>
          <p:cNvGraphicFramePr>
            <a:graphicFrameLocks noChangeAspect="1"/>
          </p:cNvGraphicFramePr>
          <p:nvPr>
            <p:ph sz="half" idx="1"/>
          </p:nvPr>
        </p:nvGraphicFramePr>
        <p:xfrm>
          <a:off x="2400300" y="3727450"/>
          <a:ext cx="152400" cy="393700"/>
        </p:xfrm>
        <a:graphic>
          <a:graphicData uri="http://schemas.openxmlformats.org/presentationml/2006/ole">
            <p:oleObj spid="_x0000_s49165" name="Формула" r:id="rId3" imgW="152280" imgH="393480" progId="Equation.3">
              <p:embed/>
            </p:oleObj>
          </a:graphicData>
        </a:graphic>
      </p:graphicFrame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763713" y="3789363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2700338" y="37893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635375" y="37893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4572000" y="37893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1763713" y="2852738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2700338" y="2852738"/>
            <a:ext cx="914400" cy="914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3635375" y="28527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4572000" y="28527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6711950" y="2946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9174" name="Object 22"/>
          <p:cNvGraphicFramePr>
            <a:graphicFrameLocks noChangeAspect="1"/>
          </p:cNvGraphicFramePr>
          <p:nvPr>
            <p:ph sz="half" idx="2"/>
          </p:nvPr>
        </p:nvGraphicFramePr>
        <p:xfrm>
          <a:off x="7502525" y="2852738"/>
          <a:ext cx="511175" cy="1439862"/>
        </p:xfrm>
        <a:graphic>
          <a:graphicData uri="http://schemas.openxmlformats.org/presentationml/2006/ole">
            <p:oleObj spid="_x0000_s49174" name="Формула" r:id="rId4" imgW="139680" imgH="393480" progId="Equation.3">
              <p:embed/>
            </p:oleObj>
          </a:graphicData>
        </a:graphic>
      </p:graphicFrame>
      <p:graphicFrame>
        <p:nvGraphicFramePr>
          <p:cNvPr id="49177" name="Object 25"/>
          <p:cNvGraphicFramePr>
            <a:graphicFrameLocks noChangeAspect="1"/>
          </p:cNvGraphicFramePr>
          <p:nvPr>
            <p:ph type="title"/>
          </p:nvPr>
        </p:nvGraphicFramePr>
        <p:xfrm>
          <a:off x="6088063" y="2781300"/>
          <a:ext cx="585787" cy="1511300"/>
        </p:xfrm>
        <a:graphic>
          <a:graphicData uri="http://schemas.openxmlformats.org/presentationml/2006/ole">
            <p:oleObj spid="_x0000_s49177" name="Формула" r:id="rId5" imgW="152280" imgH="393480" progId="Equation.3">
              <p:embed/>
            </p:oleObj>
          </a:graphicData>
        </a:graphic>
      </p:graphicFrame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6877050" y="3357563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Arial" charset="0"/>
              </a:rPr>
              <a:t>+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7" rIns="92075" bIns="46037"/>
          <a:lstStyle/>
          <a:p>
            <a:r>
              <a:rPr lang="ru-RU" sz="3200" b="1">
                <a:solidFill>
                  <a:srgbClr val="3333CC"/>
                </a:solidFill>
              </a:rPr>
              <a:t>Сегодня на уроке:</a:t>
            </a:r>
            <a:r>
              <a:rPr lang="ru-RU"/>
              <a:t> 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7" rIns="92075" bIns="46037"/>
          <a:lstStyle/>
          <a:p>
            <a:r>
              <a:rPr lang="ru-RU" b="1"/>
              <a:t>Я узнал …</a:t>
            </a:r>
          </a:p>
          <a:p>
            <a:endParaRPr lang="ru-RU" b="1"/>
          </a:p>
          <a:p>
            <a:r>
              <a:rPr lang="ru-RU" b="1"/>
              <a:t>Я научился …</a:t>
            </a:r>
          </a:p>
          <a:p>
            <a:endParaRPr lang="ru-RU" b="1"/>
          </a:p>
          <a:p>
            <a:r>
              <a:rPr lang="ru-RU" b="1"/>
              <a:t>Я повторил …</a:t>
            </a:r>
          </a:p>
          <a:p>
            <a:endParaRPr lang="ru-RU" b="1"/>
          </a:p>
          <a:p>
            <a:r>
              <a:rPr lang="ru-RU" b="1"/>
              <a:t>Я закрепил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ctrTitle" sz="quarter" idx="4294967295"/>
          </p:nvPr>
        </p:nvSpPr>
        <p:spPr>
          <a:xfrm>
            <a:off x="285750" y="2143125"/>
            <a:ext cx="8858250" cy="1143000"/>
          </a:xfrm>
        </p:spPr>
        <p:txBody>
          <a:bodyPr lIns="92075" tIns="46037" rIns="92075" bIns="46037" anchor="b"/>
          <a:lstStyle/>
          <a:p>
            <a:r>
              <a:rPr lang="ru-RU" sz="2500">
                <a:solidFill>
                  <a:srgbClr val="FFFFFF"/>
                </a:solidFill>
              </a:rPr>
              <a:t>В  презентации использованы интернет-ресурсы с сайта (слайд 8 и 15)</a:t>
            </a:r>
          </a:p>
        </p:txBody>
      </p:sp>
      <p:sp>
        <p:nvSpPr>
          <p:cNvPr id="38914" name="Подзаголовок 2"/>
          <p:cNvSpPr>
            <a:spLocks noGrp="1"/>
          </p:cNvSpPr>
          <p:nvPr>
            <p:ph type="subTitle" sz="quarter" idx="4294967295"/>
          </p:nvPr>
        </p:nvSpPr>
        <p:spPr>
          <a:xfrm>
            <a:off x="1182688" y="3779838"/>
            <a:ext cx="6778625" cy="1655762"/>
          </a:xfrm>
        </p:spPr>
        <p:txBody>
          <a:bodyPr lIns="92075" tIns="46037" rIns="92075" bIns="46037"/>
          <a:lstStyle/>
          <a:p>
            <a:pPr marL="0" indent="0">
              <a:buFont typeface="Wingdings" pitchFamily="2" charset="2"/>
              <a:buNone/>
            </a:pPr>
            <a:r>
              <a:rPr lang="en-US" sz="3400">
                <a:hlinkClick r:id="rId2"/>
              </a:rPr>
              <a:t>http://school-collection.edu.ru/</a:t>
            </a:r>
            <a:endParaRPr lang="ru-RU" sz="3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00438" y="1428750"/>
          <a:ext cx="3762375" cy="3889375"/>
        </p:xfrm>
        <a:graphic>
          <a:graphicData uri="http://schemas.openxmlformats.org/drawingml/2006/table">
            <a:tbl>
              <a:tblPr/>
              <a:tblGrid>
                <a:gridCol w="752475"/>
                <a:gridCol w="752475"/>
                <a:gridCol w="752475"/>
                <a:gridCol w="752475"/>
                <a:gridCol w="752475"/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C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C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1" name="Нижний колонтитул 7"/>
          <p:cNvSpPr>
            <a:spLocks noGrp="1"/>
          </p:cNvSpPr>
          <p:nvPr>
            <p:ph type="ftr" sz="quarter" idx="10"/>
          </p:nvPr>
        </p:nvSpPr>
        <p:spPr>
          <a:xfrm>
            <a:off x="3071813" y="6215063"/>
            <a:ext cx="2895600" cy="457200"/>
          </a:xfrm>
          <a:noFill/>
          <a:ln w="12700" cap="sq">
            <a:headEnd type="none" w="sm" len="sm"/>
            <a:tailEnd type="none" w="sm" len="sm"/>
          </a:ln>
        </p:spPr>
        <p:txBody>
          <a:bodyPr anchor="t"/>
          <a:lstStyle/>
          <a:p>
            <a:pPr eaLnBrk="0" hangingPunct="0">
              <a:spcBef>
                <a:spcPct val="50000"/>
              </a:spcBef>
            </a:pPr>
            <a:r>
              <a:rPr lang="ru-RU" sz="1800">
                <a:solidFill>
                  <a:srgbClr val="002060"/>
                </a:solidFill>
                <a:latin typeface="Times New Roman" pitchFamily="18" charset="0"/>
              </a:rPr>
              <a:t>обыкновенные дроби</a:t>
            </a: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2535238" y="24860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sng"/>
              <a:t>4</a:t>
            </a: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2484438" y="2924175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7" grpId="0"/>
      <p:bldP spid="184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00438" y="1428750"/>
          <a:ext cx="3762375" cy="3889375"/>
        </p:xfrm>
        <a:graphic>
          <a:graphicData uri="http://schemas.openxmlformats.org/drawingml/2006/table">
            <a:tbl>
              <a:tblPr/>
              <a:tblGrid>
                <a:gridCol w="752475"/>
                <a:gridCol w="752475"/>
                <a:gridCol w="752475"/>
                <a:gridCol w="752475"/>
                <a:gridCol w="752475"/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5" name="Нижний колонтитул 7"/>
          <p:cNvSpPr>
            <a:spLocks noGrp="1"/>
          </p:cNvSpPr>
          <p:nvPr>
            <p:ph type="ftr" sz="quarter" idx="10"/>
          </p:nvPr>
        </p:nvSpPr>
        <p:spPr>
          <a:xfrm>
            <a:off x="3071813" y="6215063"/>
            <a:ext cx="2895600" cy="457200"/>
          </a:xfrm>
          <a:noFill/>
          <a:ln w="12700" cap="sq">
            <a:headEnd type="none" w="sm" len="sm"/>
            <a:tailEnd type="none" w="sm" len="sm"/>
          </a:ln>
        </p:spPr>
        <p:txBody>
          <a:bodyPr anchor="t"/>
          <a:lstStyle/>
          <a:p>
            <a:pPr eaLnBrk="0" hangingPunct="0">
              <a:spcBef>
                <a:spcPct val="50000"/>
              </a:spcBef>
            </a:pPr>
            <a:r>
              <a:rPr lang="ru-RU" sz="1800">
                <a:solidFill>
                  <a:srgbClr val="002060"/>
                </a:solidFill>
                <a:latin typeface="Times New Roman" pitchFamily="18" charset="0"/>
              </a:rPr>
              <a:t>обыкновенные дроби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2555875" y="25654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sng">
                <a:latin typeface="Arial" charset="0"/>
              </a:rPr>
              <a:t>9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2484438" y="29972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1" grpId="0"/>
      <p:bldP spid="195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1" name="Group 31"/>
          <p:cNvGraphicFramePr>
            <a:graphicFrameLocks noGrp="1"/>
          </p:cNvGraphicFramePr>
          <p:nvPr/>
        </p:nvGraphicFramePr>
        <p:xfrm>
          <a:off x="642938" y="2286000"/>
          <a:ext cx="7715250" cy="365125"/>
        </p:xfrm>
        <a:graphic>
          <a:graphicData uri="http://schemas.openxmlformats.org/drawingml/2006/table">
            <a:tbl>
              <a:tblPr/>
              <a:tblGrid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5" name="Нижний колонтитул 7"/>
          <p:cNvSpPr>
            <a:spLocks noGrp="1"/>
          </p:cNvSpPr>
          <p:nvPr>
            <p:ph type="ftr" sz="quarter" idx="10"/>
          </p:nvPr>
        </p:nvSpPr>
        <p:spPr>
          <a:xfrm>
            <a:off x="3071813" y="6215063"/>
            <a:ext cx="2895600" cy="457200"/>
          </a:xfrm>
          <a:noFill/>
          <a:ln w="12700" cap="sq">
            <a:headEnd type="none" w="sm" len="sm"/>
            <a:tailEnd type="none" w="sm" len="sm"/>
          </a:ln>
        </p:spPr>
        <p:txBody>
          <a:bodyPr anchor="t"/>
          <a:lstStyle/>
          <a:p>
            <a:pPr eaLnBrk="0" hangingPunct="0">
              <a:spcBef>
                <a:spcPct val="50000"/>
              </a:spcBef>
            </a:pPr>
            <a:r>
              <a:rPr lang="ru-RU" sz="1800">
                <a:solidFill>
                  <a:srgbClr val="002060"/>
                </a:solidFill>
                <a:latin typeface="Times New Roman" pitchFamily="18" charset="0"/>
              </a:rPr>
              <a:t>обыкновенные дроби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1116013" y="9080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Arial" charset="0"/>
              </a:rPr>
              <a:t>2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971550" y="1628775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Arial" charset="0"/>
              </a:rPr>
              <a:t>10</a:t>
            </a:r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1042988" y="1557338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2" grpId="0"/>
      <p:bldP spid="20513" grpId="0"/>
      <p:bldP spid="205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34" name="Group 30"/>
          <p:cNvGraphicFramePr>
            <a:graphicFrameLocks noGrp="1"/>
          </p:cNvGraphicFramePr>
          <p:nvPr/>
        </p:nvGraphicFramePr>
        <p:xfrm>
          <a:off x="642938" y="2286000"/>
          <a:ext cx="7715250" cy="428625"/>
        </p:xfrm>
        <a:graphic>
          <a:graphicData uri="http://schemas.openxmlformats.org/drawingml/2006/table">
            <a:tbl>
              <a:tblPr/>
              <a:tblGrid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1547813" y="105251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4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1547813" y="1557338"/>
            <a:ext cx="59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10</a:t>
            </a:r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1403350" y="1628775"/>
            <a:ext cx="792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5" grpId="0"/>
      <p:bldP spid="21536" grpId="0"/>
      <p:bldP spid="215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38" y="2286000"/>
          <a:ext cx="7715250" cy="428625"/>
        </p:xfrm>
        <a:graphic>
          <a:graphicData uri="http://schemas.openxmlformats.org/drawingml/2006/table">
            <a:tbl>
              <a:tblPr/>
              <a:tblGrid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Левая фигурная скобка 6"/>
          <p:cNvSpPr/>
          <p:nvPr/>
        </p:nvSpPr>
        <p:spPr>
          <a:xfrm rot="5400000" flipH="1">
            <a:off x="3821907" y="-535781"/>
            <a:ext cx="1357312" cy="7715250"/>
          </a:xfrm>
          <a:prstGeom prst="leftBrace">
            <a:avLst>
              <a:gd name="adj1" fmla="val 44904"/>
              <a:gd name="adj2" fmla="val 50000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4143380"/>
            <a:ext cx="92869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70</a:t>
            </a:r>
          </a:p>
        </p:txBody>
      </p:sp>
      <p:sp>
        <p:nvSpPr>
          <p:cNvPr id="10" name="Левая фигурная скобка 9"/>
          <p:cNvSpPr/>
          <p:nvPr/>
        </p:nvSpPr>
        <p:spPr>
          <a:xfrm rot="5400000" flipH="1">
            <a:off x="1633538" y="1724025"/>
            <a:ext cx="295275" cy="2276475"/>
          </a:xfrm>
          <a:prstGeom prst="leftBrace">
            <a:avLst>
              <a:gd name="adj1" fmla="val 44904"/>
              <a:gd name="adj2" fmla="val 50000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2714620"/>
            <a:ext cx="128588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?</a:t>
            </a:r>
          </a:p>
        </p:txBody>
      </p:sp>
      <p:sp>
        <p:nvSpPr>
          <p:cNvPr id="22557" name="Нижний колонтитул 11"/>
          <p:cNvSpPr>
            <a:spLocks noGrp="1"/>
          </p:cNvSpPr>
          <p:nvPr>
            <p:ph type="ftr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 anchor="t"/>
          <a:lstStyle/>
          <a:p>
            <a:pPr eaLnBrk="0" hangingPunct="0">
              <a:spcBef>
                <a:spcPct val="50000"/>
              </a:spcBef>
            </a:pPr>
            <a:r>
              <a:rPr lang="ru-RU" sz="1400">
                <a:solidFill>
                  <a:srgbClr val="002060"/>
                </a:solidFill>
                <a:latin typeface="Times New Roman" pitchFamily="18" charset="0"/>
              </a:rPr>
              <a:t>нахождение дроби от числа</a:t>
            </a:r>
          </a:p>
        </p:txBody>
      </p:sp>
      <p:grpSp>
        <p:nvGrpSpPr>
          <p:cNvPr id="16" name="Group 358"/>
          <p:cNvGrpSpPr>
            <a:grpSpLocks/>
          </p:cNvGrpSpPr>
          <p:nvPr/>
        </p:nvGrpSpPr>
        <p:grpSpPr bwMode="auto">
          <a:xfrm>
            <a:off x="1001713" y="5143500"/>
            <a:ext cx="4213225" cy="884238"/>
            <a:chOff x="531" y="768"/>
            <a:chExt cx="1341" cy="512"/>
          </a:xfrm>
        </p:grpSpPr>
        <p:sp>
          <p:nvSpPr>
            <p:cNvPr id="22562" name="AutoShape 4"/>
            <p:cNvSpPr>
              <a:spLocks noChangeArrowheads="1"/>
            </p:cNvSpPr>
            <p:nvPr/>
          </p:nvSpPr>
          <p:spPr bwMode="auto">
            <a:xfrm>
              <a:off x="576" y="768"/>
              <a:ext cx="1296" cy="512"/>
            </a:xfrm>
            <a:prstGeom prst="roundRect">
              <a:avLst>
                <a:gd name="adj" fmla="val 50000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3" name="Text Box 6"/>
            <p:cNvSpPr txBox="1">
              <a:spLocks noChangeArrowheads="1"/>
            </p:cNvSpPr>
            <p:nvPr/>
          </p:nvSpPr>
          <p:spPr bwMode="auto">
            <a:xfrm>
              <a:off x="531" y="768"/>
              <a:ext cx="117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sz="3600" b="1">
                  <a:solidFill>
                    <a:srgbClr val="000066"/>
                  </a:solidFill>
                </a:rPr>
                <a:t>70:10*3=21</a:t>
              </a:r>
            </a:p>
          </p:txBody>
        </p:sp>
      </p:grpSp>
      <p:sp>
        <p:nvSpPr>
          <p:cNvPr id="22559" name="Text Box 38"/>
          <p:cNvSpPr txBox="1">
            <a:spLocks noChangeArrowheads="1"/>
          </p:cNvSpPr>
          <p:nvPr/>
        </p:nvSpPr>
        <p:spPr bwMode="auto">
          <a:xfrm>
            <a:off x="1547813" y="112553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3</a:t>
            </a:r>
          </a:p>
        </p:txBody>
      </p:sp>
      <p:sp>
        <p:nvSpPr>
          <p:cNvPr id="22560" name="Text Box 39"/>
          <p:cNvSpPr txBox="1">
            <a:spLocks noChangeArrowheads="1"/>
          </p:cNvSpPr>
          <p:nvPr/>
        </p:nvSpPr>
        <p:spPr bwMode="auto">
          <a:xfrm>
            <a:off x="1476375" y="1700213"/>
            <a:ext cx="59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10</a:t>
            </a:r>
          </a:p>
        </p:txBody>
      </p:sp>
      <p:sp>
        <p:nvSpPr>
          <p:cNvPr id="22561" name="Line 40"/>
          <p:cNvSpPr>
            <a:spLocks noChangeShapeType="1"/>
          </p:cNvSpPr>
          <p:nvPr/>
        </p:nvSpPr>
        <p:spPr bwMode="auto">
          <a:xfrm>
            <a:off x="1403350" y="177323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38" y="2286000"/>
          <a:ext cx="7715250" cy="365125"/>
        </p:xfrm>
        <a:graphic>
          <a:graphicData uri="http://schemas.openxmlformats.org/drawingml/2006/table">
            <a:tbl>
              <a:tblPr/>
              <a:tblGrid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  <a:gridCol w="77152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03222" y="2522532"/>
            <a:ext cx="928693" cy="923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7</a:t>
            </a:r>
          </a:p>
        </p:txBody>
      </p:sp>
      <p:sp>
        <p:nvSpPr>
          <p:cNvPr id="17" name="Левая фигурная скобка 16"/>
          <p:cNvSpPr>
            <a:spLocks/>
          </p:cNvSpPr>
          <p:nvPr/>
        </p:nvSpPr>
        <p:spPr bwMode="auto">
          <a:xfrm rot="5400000" flipH="1">
            <a:off x="3790157" y="-542131"/>
            <a:ext cx="1357312" cy="7715250"/>
          </a:xfrm>
          <a:prstGeom prst="leftBrace">
            <a:avLst>
              <a:gd name="adj1" fmla="val 44895"/>
              <a:gd name="adj2" fmla="val 50000"/>
            </a:avLst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14744" y="4000504"/>
            <a:ext cx="150019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?</a:t>
            </a:r>
          </a:p>
        </p:txBody>
      </p:sp>
      <p:sp>
        <p:nvSpPr>
          <p:cNvPr id="23580" name="Нижний колонтитул 15"/>
          <p:cNvSpPr>
            <a:spLocks noGrp="1"/>
          </p:cNvSpPr>
          <p:nvPr>
            <p:ph type="ftr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 anchor="t"/>
          <a:lstStyle/>
          <a:p>
            <a:pPr eaLnBrk="0" hangingPunct="0">
              <a:spcBef>
                <a:spcPct val="50000"/>
              </a:spcBef>
            </a:pPr>
            <a:r>
              <a:rPr lang="ru-RU" sz="1400">
                <a:solidFill>
                  <a:srgbClr val="002060"/>
                </a:solidFill>
                <a:latin typeface="Times New Roman" pitchFamily="18" charset="0"/>
              </a:rPr>
              <a:t>нахождение числа по его дроби</a:t>
            </a:r>
          </a:p>
        </p:txBody>
      </p:sp>
      <p:grpSp>
        <p:nvGrpSpPr>
          <p:cNvPr id="19" name="Group 358"/>
          <p:cNvGrpSpPr>
            <a:grpSpLocks/>
          </p:cNvGrpSpPr>
          <p:nvPr/>
        </p:nvGrpSpPr>
        <p:grpSpPr bwMode="auto">
          <a:xfrm>
            <a:off x="500063" y="4572000"/>
            <a:ext cx="3676650" cy="884238"/>
            <a:chOff x="531" y="768"/>
            <a:chExt cx="1170" cy="512"/>
          </a:xfrm>
        </p:grpSpPr>
        <p:sp>
          <p:nvSpPr>
            <p:cNvPr id="23585" name="AutoShape 4"/>
            <p:cNvSpPr>
              <a:spLocks noChangeArrowheads="1"/>
            </p:cNvSpPr>
            <p:nvPr/>
          </p:nvSpPr>
          <p:spPr bwMode="auto">
            <a:xfrm>
              <a:off x="735" y="768"/>
              <a:ext cx="819" cy="512"/>
            </a:xfrm>
            <a:prstGeom prst="roundRect">
              <a:avLst>
                <a:gd name="adj" fmla="val 50000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6" name="Text Box 6"/>
            <p:cNvSpPr txBox="1">
              <a:spLocks noChangeArrowheads="1"/>
            </p:cNvSpPr>
            <p:nvPr/>
          </p:nvSpPr>
          <p:spPr bwMode="auto">
            <a:xfrm>
              <a:off x="531" y="768"/>
              <a:ext cx="1170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ru-RU" sz="3600" b="1">
                <a:solidFill>
                  <a:srgbClr val="000066"/>
                </a:solidFill>
              </a:endParaRPr>
            </a:p>
          </p:txBody>
        </p:sp>
      </p:grpSp>
      <p:sp>
        <p:nvSpPr>
          <p:cNvPr id="23582" name="Text Box 37"/>
          <p:cNvSpPr txBox="1">
            <a:spLocks noChangeArrowheads="1"/>
          </p:cNvSpPr>
          <p:nvPr/>
        </p:nvSpPr>
        <p:spPr bwMode="auto">
          <a:xfrm>
            <a:off x="827088" y="112553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1</a:t>
            </a:r>
          </a:p>
        </p:txBody>
      </p:sp>
      <p:sp>
        <p:nvSpPr>
          <p:cNvPr id="23583" name="Text Box 38"/>
          <p:cNvSpPr txBox="1">
            <a:spLocks noChangeArrowheads="1"/>
          </p:cNvSpPr>
          <p:nvPr/>
        </p:nvSpPr>
        <p:spPr bwMode="auto">
          <a:xfrm>
            <a:off x="684213" y="1628775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10</a:t>
            </a:r>
          </a:p>
        </p:txBody>
      </p:sp>
      <p:sp>
        <p:nvSpPr>
          <p:cNvPr id="23584" name="Line 39"/>
          <p:cNvSpPr>
            <a:spLocks noChangeShapeType="1"/>
          </p:cNvSpPr>
          <p:nvPr/>
        </p:nvSpPr>
        <p:spPr bwMode="auto">
          <a:xfrm>
            <a:off x="684213" y="1700213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7" rIns="92075" bIns="46037"/>
          <a:lstStyle/>
          <a:p>
            <a:r>
              <a:rPr lang="ru-RU" sz="3200" b="1"/>
              <a:t>Какие из дробей можно привести к знаменателю 36?</a:t>
            </a:r>
          </a:p>
        </p:txBody>
      </p:sp>
      <p:sp>
        <p:nvSpPr>
          <p:cNvPr id="338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7" rIns="92075" bIns="46037"/>
          <a:lstStyle/>
          <a:p>
            <a:pPr marL="609600" indent="-609600">
              <a:buFontTx/>
              <a:buNone/>
            </a:pPr>
            <a:r>
              <a:rPr lang="ru-RU" sz="4400" b="1"/>
              <a:t> 7     7     7     7    7    7   7    7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4400" b="1"/>
              <a:t>12    4    10    9   18   7   6   25  </a:t>
            </a:r>
            <a:endParaRPr lang="en-US" sz="4400" b="1"/>
          </a:p>
        </p:txBody>
      </p:sp>
      <p:sp>
        <p:nvSpPr>
          <p:cNvPr id="33812" name="Line 4"/>
          <p:cNvSpPr>
            <a:spLocks noChangeShapeType="1"/>
          </p:cNvSpPr>
          <p:nvPr/>
        </p:nvSpPr>
        <p:spPr bwMode="auto">
          <a:xfrm>
            <a:off x="684213" y="270827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3" name="Line 5"/>
          <p:cNvSpPr>
            <a:spLocks noChangeShapeType="1"/>
          </p:cNvSpPr>
          <p:nvPr/>
        </p:nvSpPr>
        <p:spPr bwMode="auto">
          <a:xfrm>
            <a:off x="1763713" y="2708275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4" name="Line 6"/>
          <p:cNvSpPr>
            <a:spLocks noChangeShapeType="1"/>
          </p:cNvSpPr>
          <p:nvPr/>
        </p:nvSpPr>
        <p:spPr bwMode="auto">
          <a:xfrm>
            <a:off x="2843213" y="270827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5" name="Line 7"/>
          <p:cNvSpPr>
            <a:spLocks noChangeShapeType="1"/>
          </p:cNvSpPr>
          <p:nvPr/>
        </p:nvSpPr>
        <p:spPr bwMode="auto">
          <a:xfrm>
            <a:off x="3851275" y="270827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6" name="Line 8"/>
          <p:cNvSpPr>
            <a:spLocks noChangeShapeType="1"/>
          </p:cNvSpPr>
          <p:nvPr/>
        </p:nvSpPr>
        <p:spPr bwMode="auto">
          <a:xfrm>
            <a:off x="4716463" y="270827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7" name="Line 9"/>
          <p:cNvSpPr>
            <a:spLocks noChangeShapeType="1"/>
          </p:cNvSpPr>
          <p:nvPr/>
        </p:nvSpPr>
        <p:spPr bwMode="auto">
          <a:xfrm>
            <a:off x="5651500" y="270827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8" name="Line 10"/>
          <p:cNvSpPr>
            <a:spLocks noChangeShapeType="1"/>
          </p:cNvSpPr>
          <p:nvPr/>
        </p:nvSpPr>
        <p:spPr bwMode="auto">
          <a:xfrm>
            <a:off x="6443663" y="270827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9" name="Line 11"/>
          <p:cNvSpPr>
            <a:spLocks noChangeShapeType="1"/>
          </p:cNvSpPr>
          <p:nvPr/>
        </p:nvSpPr>
        <p:spPr bwMode="auto">
          <a:xfrm>
            <a:off x="7308850" y="2708275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20" name="Text Box 12"/>
          <p:cNvSpPr txBox="1">
            <a:spLocks noChangeArrowheads="1"/>
          </p:cNvSpPr>
          <p:nvPr/>
        </p:nvSpPr>
        <p:spPr bwMode="auto">
          <a:xfrm>
            <a:off x="879475" y="3810000"/>
            <a:ext cx="668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Какие из этих дробей больше 1? меньше 1?</a:t>
            </a:r>
          </a:p>
        </p:txBody>
      </p:sp>
      <p:sp>
        <p:nvSpPr>
          <p:cNvPr id="33821" name="Text Box 13"/>
          <p:cNvSpPr txBox="1">
            <a:spLocks noChangeArrowheads="1"/>
          </p:cNvSpPr>
          <p:nvPr/>
        </p:nvSpPr>
        <p:spPr bwMode="auto">
          <a:xfrm>
            <a:off x="1023938" y="4745038"/>
            <a:ext cx="5659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Какие из этих дробей  меньше       ?   </a:t>
            </a:r>
          </a:p>
        </p:txBody>
      </p:sp>
      <p:sp>
        <p:nvSpPr>
          <p:cNvPr id="338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3809" name="Object 17"/>
          <p:cNvGraphicFramePr>
            <a:graphicFrameLocks noChangeAspect="1"/>
          </p:cNvGraphicFramePr>
          <p:nvPr/>
        </p:nvGraphicFramePr>
        <p:xfrm>
          <a:off x="5695950" y="4292600"/>
          <a:ext cx="479425" cy="1223963"/>
        </p:xfrm>
        <a:graphic>
          <a:graphicData uri="http://schemas.openxmlformats.org/presentationml/2006/ole">
            <p:oleObj spid="_x0000_s33809" name="Формула" r:id="rId3" imgW="152280" imgH="393480" progId="Equation.3">
              <p:embed/>
            </p:oleObj>
          </a:graphicData>
        </a:graphic>
      </p:graphicFrame>
      <p:sp>
        <p:nvSpPr>
          <p:cNvPr id="33823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7" rIns="92075" bIns="46037"/>
          <a:lstStyle/>
          <a:p>
            <a:r>
              <a:rPr lang="ru-RU" sz="3200" b="1"/>
              <a:t>Сократить дроби: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7" rIns="92075" bIns="46037"/>
          <a:lstStyle/>
          <a:p>
            <a:pPr>
              <a:buFont typeface="Wingdings" pitchFamily="2" charset="2"/>
              <a:buNone/>
            </a:pPr>
            <a:r>
              <a:rPr lang="ru-RU" b="1"/>
              <a:t>   8      5    30   35   15    10  14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32    35   70   100  40   16   21</a:t>
            </a:r>
          </a:p>
        </p:txBody>
      </p:sp>
      <p:sp>
        <p:nvSpPr>
          <p:cNvPr id="34819" name="Line 4"/>
          <p:cNvSpPr>
            <a:spLocks noChangeShapeType="1"/>
          </p:cNvSpPr>
          <p:nvPr/>
        </p:nvSpPr>
        <p:spPr bwMode="auto">
          <a:xfrm>
            <a:off x="755650" y="2565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1763713" y="2565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>
            <a:off x="2484438" y="2565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2" name="Line 7"/>
          <p:cNvSpPr>
            <a:spLocks noChangeShapeType="1"/>
          </p:cNvSpPr>
          <p:nvPr/>
        </p:nvSpPr>
        <p:spPr bwMode="auto">
          <a:xfrm>
            <a:off x="3203575" y="2565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>
            <a:off x="3995738" y="2565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4" name="Line 9"/>
          <p:cNvSpPr>
            <a:spLocks noChangeShapeType="1"/>
          </p:cNvSpPr>
          <p:nvPr/>
        </p:nvSpPr>
        <p:spPr bwMode="auto">
          <a:xfrm>
            <a:off x="4787900" y="2565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5" name="Line 10"/>
          <p:cNvSpPr>
            <a:spLocks noChangeShapeType="1"/>
          </p:cNvSpPr>
          <p:nvPr/>
        </p:nvSpPr>
        <p:spPr bwMode="auto">
          <a:xfrm>
            <a:off x="5580063" y="2565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</TotalTime>
  <Words>154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Times New Roman</vt:lpstr>
      <vt:lpstr>Arial</vt:lpstr>
      <vt:lpstr>Wingdings</vt:lpstr>
      <vt:lpstr>Calibri</vt:lpstr>
      <vt:lpstr>Arial Black</vt:lpstr>
      <vt:lpstr>Times New Roman Cyr</vt:lpstr>
      <vt:lpstr>Пиксел</vt:lpstr>
      <vt:lpstr>Формула</vt:lpstr>
      <vt:lpstr>Microsoft Equation 3.0</vt:lpstr>
      <vt:lpstr>Обыкновенные дроби 5 класс</vt:lpstr>
      <vt:lpstr>Слайд 2</vt:lpstr>
      <vt:lpstr>Слайд 3</vt:lpstr>
      <vt:lpstr>Слайд 4</vt:lpstr>
      <vt:lpstr>Слайд 5</vt:lpstr>
      <vt:lpstr>Слайд 6</vt:lpstr>
      <vt:lpstr>Слайд 7</vt:lpstr>
      <vt:lpstr>Какие из дробей можно привести к знаменателю 36?</vt:lpstr>
      <vt:lpstr>Сократить дроби:</vt:lpstr>
      <vt:lpstr>Слайд 10</vt:lpstr>
      <vt:lpstr>Помоги Незнайке решить задачу:</vt:lpstr>
      <vt:lpstr>Слайд 12</vt:lpstr>
      <vt:lpstr>Сегодня на уроке: </vt:lpstr>
      <vt:lpstr>В  презентации использованы интернет-ресурсы с сайта (слайд 8 и 15)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гузеля</dc:creator>
  <cp:lastModifiedBy>Татьяна</cp:lastModifiedBy>
  <cp:revision>114</cp:revision>
  <dcterms:created xsi:type="dcterms:W3CDTF">2011-11-30T01:30:51Z</dcterms:created>
  <dcterms:modified xsi:type="dcterms:W3CDTF">2013-03-09T19:41:37Z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lpwstr>1049</vt:lpwstr>
  </property>
  <property fmtid="{D5CDD505-2E9C-101B-9397-08002B2CF9AE}" pid="4" name="DirectSourceMarket">
    <vt:lpwstr>english</vt:lpwstr>
  </property>
  <property fmtid="{D5CDD505-2E9C-101B-9397-08002B2CF9AE}" pid="5" name="OriginalSourceMarket">
    <vt:lpwstr>english</vt:lpwstr>
  </property>
  <property fmtid="{D5CDD505-2E9C-101B-9397-08002B2CF9AE}" pid="6" name="Markets">
    <vt:lpwstr/>
  </property>
  <property fmtid="{D5CDD505-2E9C-101B-9397-08002B2CF9AE}" pid="7" name="AssetType">
    <vt:lpwstr>TP</vt:lpwstr>
  </property>
  <property fmtid="{D5CDD505-2E9C-101B-9397-08002B2CF9AE}" pid="8" name="PrimaryImageGen">
    <vt:lpwstr>1</vt:lpwstr>
  </property>
  <property fmtid="{D5CDD505-2E9C-101B-9397-08002B2CF9AE}" pid="9" name="UANotes">
    <vt:lpwstr>LEGACY PPTDT. 421488L. June 2003 retrofit. SEO Pilot 2008</vt:lpwstr>
  </property>
  <property fmtid="{D5CDD505-2E9C-101B-9397-08002B2CF9AE}" pid="10" name="ContentTypeId">
    <vt:lpwstr>0x0101006025706CF4CD034688BEBAE97A2E701D0202001F9DE411C1B38343BE78B0080F632418</vt:lpwstr>
  </property>
  <property fmtid="{D5CDD505-2E9C-101B-9397-08002B2CF9AE}" pid="11" name="display_urn:schemas-microsoft-com:office:office#APAuthor">
    <vt:lpwstr>REDMOND\cynvey</vt:lpwstr>
  </property>
  <property fmtid="{D5CDD505-2E9C-101B-9397-08002B2CF9AE}" pid="12" name="APAuthor">
    <vt:lpwstr>241</vt:lpwstr>
  </property>
  <property fmtid="{D5CDD505-2E9C-101B-9397-08002B2CF9AE}" pid="13" name="CHMName">
    <vt:lpwstr/>
  </property>
  <property fmtid="{D5CDD505-2E9C-101B-9397-08002B2CF9AE}" pid="14" name="IsDeleted">
    <vt:lpwstr>0</vt:lpwstr>
  </property>
  <property fmtid="{D5CDD505-2E9C-101B-9397-08002B2CF9AE}" pid="15" name="Milestone">
    <vt:lpwstr>Continuous</vt:lpwstr>
  </property>
  <property fmtid="{D5CDD505-2E9C-101B-9397-08002B2CF9AE}" pid="16" name="ParentAssetId">
    <vt:lpwstr/>
  </property>
  <property fmtid="{D5CDD505-2E9C-101B-9397-08002B2CF9AE}" pid="17" name="ShowIn">
    <vt:lpwstr>Show everywhere</vt:lpwstr>
  </property>
  <property fmtid="{D5CDD505-2E9C-101B-9397-08002B2CF9AE}" pid="18" name="AssetId">
    <vt:lpwstr>TS001069050</vt:lpwstr>
  </property>
  <property fmtid="{D5CDD505-2E9C-101B-9397-08002B2CF9AE}" pid="19" name="IsSearchable">
    <vt:lpwstr>0</vt:lpwstr>
  </property>
  <property fmtid="{D5CDD505-2E9C-101B-9397-08002B2CF9AE}" pid="20" name="EditorialStatus">
    <vt:lpwstr/>
  </property>
  <property fmtid="{D5CDD505-2E9C-101B-9397-08002B2CF9AE}" pid="21" name="NumericId">
    <vt:lpwstr>-1.00000000000000</vt:lpwstr>
  </property>
  <property fmtid="{D5CDD505-2E9C-101B-9397-08002B2CF9AE}" pid="22" name="PublishTargets">
    <vt:lpwstr>OfficeOnline</vt:lpwstr>
  </property>
  <property fmtid="{D5CDD505-2E9C-101B-9397-08002B2CF9AE}" pid="23" name="display_urn:schemas-microsoft-com:office:office#APEditor">
    <vt:lpwstr>REDMOND\v-luannv</vt:lpwstr>
  </property>
  <property fmtid="{D5CDD505-2E9C-101B-9397-08002B2CF9AE}" pid="24" name="APEditor">
    <vt:lpwstr>103</vt:lpwstr>
  </property>
  <property fmtid="{D5CDD505-2E9C-101B-9397-08002B2CF9AE}" pid="25" name="SourceTitle">
    <vt:lpwstr>Math design template</vt:lpwstr>
  </property>
  <property fmtid="{D5CDD505-2E9C-101B-9397-08002B2CF9AE}" pid="26" name="UACurrentWords">
    <vt:lpwstr>0</vt:lpwstr>
  </property>
  <property fmtid="{D5CDD505-2E9C-101B-9397-08002B2CF9AE}" pid="27" name="UALocRecommendation">
    <vt:lpwstr>Localize</vt:lpwstr>
  </property>
  <property fmtid="{D5CDD505-2E9C-101B-9397-08002B2CF9AE}" pid="28" name="UALocComments">
    <vt:lpwstr/>
  </property>
  <property fmtid="{D5CDD505-2E9C-101B-9397-08002B2CF9AE}" pid="29" name="Applications">
    <vt:lpwstr>172;#Office 2000;#-1;#TBD;#-1;#TBD;#-1;#TBD;#-1;#TBD;#-1;#TBD;#-1;#TBD</vt:lpwstr>
  </property>
  <property fmtid="{D5CDD505-2E9C-101B-9397-08002B2CF9AE}" pid="30" name="APTrustLevel">
    <vt:lpwstr>1.00000000000000</vt:lpwstr>
  </property>
  <property fmtid="{D5CDD505-2E9C-101B-9397-08002B2CF9AE}" pid="31" name="TrustLevel">
    <vt:lpwstr>Microsoft Managed Content</vt:lpwstr>
  </property>
  <property fmtid="{D5CDD505-2E9C-101B-9397-08002B2CF9AE}" pid="32" name="TPFriendlyName">
    <vt:lpwstr>Math design template</vt:lpwstr>
  </property>
  <property fmtid="{D5CDD505-2E9C-101B-9397-08002B2CF9AE}" pid="33" name="Provider">
    <vt:lpwstr>EY006220130</vt:lpwstr>
  </property>
  <property fmtid="{D5CDD505-2E9C-101B-9397-08002B2CF9AE}" pid="34" name="TPApplication">
    <vt:lpwstr>PowerPoint</vt:lpwstr>
  </property>
  <property fmtid="{D5CDD505-2E9C-101B-9397-08002B2CF9AE}" pid="35" name="TPInstallLocation">
    <vt:lpwstr>{My Templates}</vt:lpwstr>
  </property>
  <property fmtid="{D5CDD505-2E9C-101B-9397-08002B2CF9AE}" pid="36" name="TPClientViewer">
    <vt:lpwstr>Microsoft Office PowerPoint</vt:lpwstr>
  </property>
  <property fmtid="{D5CDD505-2E9C-101B-9397-08002B2CF9AE}" pid="37" name="TPAppVersion">
    <vt:lpwstr>11</vt:lpwstr>
  </property>
  <property fmtid="{D5CDD505-2E9C-101B-9397-08002B2CF9AE}" pid="38" name="TPCommandLine">
    <vt:lpwstr>{PP} /n {FilePath}</vt:lpwstr>
  </property>
  <property fmtid="{D5CDD505-2E9C-101B-9397-08002B2CF9AE}" pid="39" name="TPComponent">
    <vt:lpwstr>PPTFiles</vt:lpwstr>
  </property>
  <property fmtid="{D5CDD505-2E9C-101B-9397-08002B2CF9AE}" pid="40" name="TPNamespace">
    <vt:lpwstr>POWERPNT</vt:lpwstr>
  </property>
  <property fmtid="{D5CDD505-2E9C-101B-9397-08002B2CF9AE}" pid="41" name="Content Type">
    <vt:lpwstr>OOFile</vt:lpwstr>
  </property>
  <property fmtid="{D5CDD505-2E9C-101B-9397-08002B2CF9AE}" pid="42" name="AuthoringAssetId">
    <vt:lpwstr>TP001069050</vt:lpwstr>
  </property>
  <property fmtid="{D5CDD505-2E9C-101B-9397-08002B2CF9AE}" pid="43" name="NumericAssetId">
    <vt:lpwstr/>
  </property>
  <property fmtid="{D5CDD505-2E9C-101B-9397-08002B2CF9AE}" pid="44" name="AppVer">
    <vt:lpwstr/>
  </property>
</Properties>
</file>