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9" r:id="rId4"/>
    <p:sldId id="262" r:id="rId5"/>
    <p:sldId id="281" r:id="rId6"/>
    <p:sldId id="263" r:id="rId7"/>
    <p:sldId id="265" r:id="rId8"/>
    <p:sldId id="277" r:id="rId9"/>
    <p:sldId id="276" r:id="rId10"/>
    <p:sldId id="264" r:id="rId11"/>
    <p:sldId id="274" r:id="rId12"/>
    <p:sldId id="283" r:id="rId13"/>
    <p:sldId id="284" r:id="rId14"/>
    <p:sldId id="282" r:id="rId15"/>
    <p:sldId id="27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33CC"/>
    <a:srgbClr val="FF7C80"/>
    <a:srgbClr val="FF6600"/>
    <a:srgbClr val="CC66FF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7EA2-780F-49D2-8381-3AD9B23AA153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60B0890-06AA-47B6-BE3E-80CA3E6AF7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7EA2-780F-49D2-8381-3AD9B23AA153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0890-06AA-47B6-BE3E-80CA3E6AF7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7EA2-780F-49D2-8381-3AD9B23AA153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0890-06AA-47B6-BE3E-80CA3E6AF7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7EA2-780F-49D2-8381-3AD9B23AA153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60B0890-06AA-47B6-BE3E-80CA3E6AF7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7EA2-780F-49D2-8381-3AD9B23AA153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0890-06AA-47B6-BE3E-80CA3E6AF7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7EA2-780F-49D2-8381-3AD9B23AA153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0890-06AA-47B6-BE3E-80CA3E6AF7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7EA2-780F-49D2-8381-3AD9B23AA153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60B0890-06AA-47B6-BE3E-80CA3E6AF7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7EA2-780F-49D2-8381-3AD9B23AA153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0890-06AA-47B6-BE3E-80CA3E6AF7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7EA2-780F-49D2-8381-3AD9B23AA153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0890-06AA-47B6-BE3E-80CA3E6AF7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7EA2-780F-49D2-8381-3AD9B23AA153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0890-06AA-47B6-BE3E-80CA3E6AF7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57EA2-780F-49D2-8381-3AD9B23AA153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B0890-06AA-47B6-BE3E-80CA3E6AF7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0457EA2-780F-49D2-8381-3AD9B23AA153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60B0890-06AA-47B6-BE3E-80CA3E6AF7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http://www.rusich1.ru/_ph/66/2/405691902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57298"/>
            <a:ext cx="3571868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img1.liveinternet.ru/images/attach/c/8/99/27/99027539_4511986_3ciC3egeuSQWCKm.jpg"/>
          <p:cNvPicPr/>
          <p:nvPr/>
        </p:nvPicPr>
        <p:blipFill>
          <a:blip r:embed="rId3"/>
          <a:srcRect r="15385"/>
          <a:stretch>
            <a:fillRect/>
          </a:stretch>
        </p:blipFill>
        <p:spPr bwMode="auto">
          <a:xfrm>
            <a:off x="3000364" y="1428736"/>
            <a:ext cx="3214710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http://s6.postimg.org/yl4u8omkh/30af55bf_792447.pn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99" y="1428736"/>
            <a:ext cx="3071802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Содержимое 12"/>
          <p:cNvSpPr>
            <a:spLocks noGrp="1"/>
          </p:cNvSpPr>
          <p:nvPr>
            <p:ph sz="half" idx="2"/>
          </p:nvPr>
        </p:nvSpPr>
        <p:spPr>
          <a:xfrm>
            <a:off x="357158" y="357166"/>
            <a:ext cx="1638312" cy="64294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4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Стыд</a:t>
            </a:r>
            <a:endParaRPr lang="ru-RU" sz="4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428992" y="214290"/>
            <a:ext cx="164307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вина</a:t>
            </a:r>
            <a:r>
              <a:rPr lang="ru-RU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 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143636" y="357166"/>
            <a:ext cx="278608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kern="10" dirty="0" smtClean="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/>
              </a:rPr>
              <a:t>извинения 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96567" y="728663"/>
            <a:ext cx="2302933" cy="2020491"/>
          </a:xfrm>
          <a:prstGeom prst="rect">
            <a:avLst/>
          </a:prstGeom>
          <a:noFill/>
          <a:ln w="76200" cmpd="tri">
            <a:solidFill>
              <a:srgbClr val="800000"/>
            </a:solidFill>
            <a:miter lim="800000"/>
            <a:headEnd/>
            <a:tailEnd/>
          </a:ln>
        </p:spPr>
      </p:pic>
      <p:pic>
        <p:nvPicPr>
          <p:cNvPr id="9219" name="Picture 2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7134" y="2132410"/>
            <a:ext cx="2374900" cy="1760934"/>
          </a:xfrm>
          <a:prstGeom prst="rect">
            <a:avLst/>
          </a:prstGeom>
          <a:noFill/>
          <a:ln w="76200" cmpd="tri">
            <a:solidFill>
              <a:srgbClr val="333399"/>
            </a:solidFill>
            <a:miter lim="800000"/>
            <a:headEnd/>
            <a:tailEnd/>
          </a:ln>
        </p:spPr>
      </p:pic>
      <p:sp>
        <p:nvSpPr>
          <p:cNvPr id="9220" name="AutoShape 5"/>
          <p:cNvSpPr>
            <a:spLocks noChangeArrowheads="1"/>
          </p:cNvSpPr>
          <p:nvPr/>
        </p:nvSpPr>
        <p:spPr bwMode="auto">
          <a:xfrm rot="2175790">
            <a:off x="2290234" y="965598"/>
            <a:ext cx="649817" cy="344090"/>
          </a:xfrm>
          <a:custGeom>
            <a:avLst/>
            <a:gdLst>
              <a:gd name="T0" fmla="*/ 5493212 w 21600"/>
              <a:gd name="T1" fmla="*/ 0 h 21600"/>
              <a:gd name="T2" fmla="*/ 1373438 w 21600"/>
              <a:gd name="T3" fmla="*/ 4877967 h 21600"/>
              <a:gd name="T4" fmla="*/ 5493212 w 21600"/>
              <a:gd name="T5" fmla="*/ 2438984 h 21600"/>
              <a:gd name="T6" fmla="*/ 12360881 w 21600"/>
              <a:gd name="T7" fmla="*/ 4877967 h 21600"/>
              <a:gd name="T8" fmla="*/ 9614002 w 21600"/>
              <a:gd name="T9" fmla="*/ 7316973 h 21600"/>
              <a:gd name="T10" fmla="*/ 6867148 w 21600"/>
              <a:gd name="T11" fmla="*/ 487796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rgbClr val="FFFF99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1" name="Text Box 10"/>
          <p:cNvSpPr txBox="1">
            <a:spLocks noChangeArrowheads="1"/>
          </p:cNvSpPr>
          <p:nvPr/>
        </p:nvSpPr>
        <p:spPr bwMode="auto">
          <a:xfrm>
            <a:off x="444500" y="782241"/>
            <a:ext cx="1727200" cy="6477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2" name="Text Box 11"/>
          <p:cNvSpPr txBox="1">
            <a:spLocks noChangeArrowheads="1"/>
          </p:cNvSpPr>
          <p:nvPr/>
        </p:nvSpPr>
        <p:spPr bwMode="auto">
          <a:xfrm>
            <a:off x="2266952" y="1431131"/>
            <a:ext cx="1873249" cy="576263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3" name="Text Box 12"/>
          <p:cNvSpPr txBox="1">
            <a:spLocks noChangeArrowheads="1"/>
          </p:cNvSpPr>
          <p:nvPr/>
        </p:nvSpPr>
        <p:spPr bwMode="auto">
          <a:xfrm>
            <a:off x="3611033" y="2078831"/>
            <a:ext cx="2305051" cy="6477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4" name="Text Box 13"/>
          <p:cNvSpPr txBox="1">
            <a:spLocks noChangeArrowheads="1"/>
          </p:cNvSpPr>
          <p:nvPr/>
        </p:nvSpPr>
        <p:spPr bwMode="auto">
          <a:xfrm>
            <a:off x="4764617" y="2834879"/>
            <a:ext cx="2233083" cy="6477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5" name="Text Box 14"/>
          <p:cNvSpPr txBox="1">
            <a:spLocks noChangeArrowheads="1"/>
          </p:cNvSpPr>
          <p:nvPr/>
        </p:nvSpPr>
        <p:spPr bwMode="auto">
          <a:xfrm>
            <a:off x="6491818" y="3537348"/>
            <a:ext cx="2374900" cy="648890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4667251" y="3861198"/>
            <a:ext cx="97815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0096"/>
                </a:solidFill>
              </a:rPr>
              <a:t>Стыд</a:t>
            </a:r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347133" y="4023123"/>
            <a:ext cx="96051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0096"/>
                </a:solidFill>
              </a:rPr>
              <a:t>Вина</a:t>
            </a:r>
          </a:p>
        </p:txBody>
      </p:sp>
      <p:sp>
        <p:nvSpPr>
          <p:cNvPr id="24594" name="Rectangle 18"/>
          <p:cNvSpPr>
            <a:spLocks noChangeArrowheads="1"/>
          </p:cNvSpPr>
          <p:nvPr/>
        </p:nvSpPr>
        <p:spPr bwMode="auto">
          <a:xfrm>
            <a:off x="347134" y="4400551"/>
            <a:ext cx="181197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0096"/>
                </a:solidFill>
              </a:rPr>
              <a:t>Раскаяние</a:t>
            </a: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3132668" y="4346973"/>
            <a:ext cx="190468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0096"/>
                </a:solidFill>
              </a:rPr>
              <a:t>Извинение</a:t>
            </a:r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1979084" y="3969544"/>
            <a:ext cx="18344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rgbClr val="000096"/>
                </a:solidFill>
              </a:rPr>
              <a:t>Прощение</a:t>
            </a:r>
          </a:p>
        </p:txBody>
      </p:sp>
      <p:sp>
        <p:nvSpPr>
          <p:cNvPr id="9231" name="AutoShape 21"/>
          <p:cNvSpPr>
            <a:spLocks noChangeArrowheads="1"/>
          </p:cNvSpPr>
          <p:nvPr/>
        </p:nvSpPr>
        <p:spPr bwMode="auto">
          <a:xfrm rot="2175790">
            <a:off x="4210051" y="1559719"/>
            <a:ext cx="649816" cy="344091"/>
          </a:xfrm>
          <a:custGeom>
            <a:avLst/>
            <a:gdLst>
              <a:gd name="T0" fmla="*/ 5493201 w 21600"/>
              <a:gd name="T1" fmla="*/ 0 h 21600"/>
              <a:gd name="T2" fmla="*/ 1373436 w 21600"/>
              <a:gd name="T3" fmla="*/ 4877978 h 21600"/>
              <a:gd name="T4" fmla="*/ 5493201 w 21600"/>
              <a:gd name="T5" fmla="*/ 2438989 h 21600"/>
              <a:gd name="T6" fmla="*/ 12360855 w 21600"/>
              <a:gd name="T7" fmla="*/ 4877978 h 21600"/>
              <a:gd name="T8" fmla="*/ 9613982 w 21600"/>
              <a:gd name="T9" fmla="*/ 7316968 h 21600"/>
              <a:gd name="T10" fmla="*/ 6867134 w 21600"/>
              <a:gd name="T11" fmla="*/ 4877978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rgbClr val="FFFF99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32" name="AutoShape 22"/>
          <p:cNvSpPr>
            <a:spLocks noChangeArrowheads="1"/>
          </p:cNvSpPr>
          <p:nvPr/>
        </p:nvSpPr>
        <p:spPr bwMode="auto">
          <a:xfrm rot="2175790">
            <a:off x="5842001" y="2369344"/>
            <a:ext cx="649817" cy="344091"/>
          </a:xfrm>
          <a:custGeom>
            <a:avLst/>
            <a:gdLst>
              <a:gd name="T0" fmla="*/ 5493212 w 21600"/>
              <a:gd name="T1" fmla="*/ 0 h 21600"/>
              <a:gd name="T2" fmla="*/ 1373438 w 21600"/>
              <a:gd name="T3" fmla="*/ 4877978 h 21600"/>
              <a:gd name="T4" fmla="*/ 5493212 w 21600"/>
              <a:gd name="T5" fmla="*/ 2438989 h 21600"/>
              <a:gd name="T6" fmla="*/ 12360881 w 21600"/>
              <a:gd name="T7" fmla="*/ 4877978 h 21600"/>
              <a:gd name="T8" fmla="*/ 9614002 w 21600"/>
              <a:gd name="T9" fmla="*/ 7316989 h 21600"/>
              <a:gd name="T10" fmla="*/ 6867148 w 21600"/>
              <a:gd name="T11" fmla="*/ 4877978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rgbClr val="FFFF99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33" name="AutoShape 23"/>
          <p:cNvSpPr>
            <a:spLocks noChangeArrowheads="1"/>
          </p:cNvSpPr>
          <p:nvPr/>
        </p:nvSpPr>
        <p:spPr bwMode="auto">
          <a:xfrm rot="2175790">
            <a:off x="7090834" y="3071813"/>
            <a:ext cx="649817" cy="344091"/>
          </a:xfrm>
          <a:custGeom>
            <a:avLst/>
            <a:gdLst>
              <a:gd name="T0" fmla="*/ 5493212 w 21600"/>
              <a:gd name="T1" fmla="*/ 0 h 21600"/>
              <a:gd name="T2" fmla="*/ 1373438 w 21600"/>
              <a:gd name="T3" fmla="*/ 4877978 h 21600"/>
              <a:gd name="T4" fmla="*/ 5493212 w 21600"/>
              <a:gd name="T5" fmla="*/ 2438989 h 21600"/>
              <a:gd name="T6" fmla="*/ 12360903 w 21600"/>
              <a:gd name="T7" fmla="*/ 4877978 h 21600"/>
              <a:gd name="T8" fmla="*/ 9614024 w 21600"/>
              <a:gd name="T9" fmla="*/ 7316989 h 21600"/>
              <a:gd name="T10" fmla="*/ 6867171 w 21600"/>
              <a:gd name="T11" fmla="*/ 4877978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rgbClr val="FFFF99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34" name="WordArt 24"/>
          <p:cNvSpPr>
            <a:spLocks noChangeArrowheads="1" noChangeShapeType="1" noTextEdit="1"/>
          </p:cNvSpPr>
          <p:nvPr/>
        </p:nvSpPr>
        <p:spPr bwMode="auto">
          <a:xfrm>
            <a:off x="1115484" y="0"/>
            <a:ext cx="7416800" cy="620316"/>
          </a:xfrm>
          <a:prstGeom prst="rect">
            <a:avLst/>
          </a:prstGeom>
        </p:spPr>
        <p:txBody>
          <a:bodyPr wrap="none" fromWordArt="1">
            <a:prstTxWarp prst="textInflateTop">
              <a:avLst>
                <a:gd name="adj" fmla="val 31917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Собери схему</a:t>
            </a:r>
          </a:p>
        </p:txBody>
      </p:sp>
      <p:sp>
        <p:nvSpPr>
          <p:cNvPr id="24604" name="Rectangle 28"/>
          <p:cNvSpPr>
            <a:spLocks noChangeArrowheads="1"/>
          </p:cNvSpPr>
          <p:nvPr/>
        </p:nvSpPr>
        <p:spPr bwMode="auto">
          <a:xfrm>
            <a:off x="0" y="4725591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u="sng">
                <a:solidFill>
                  <a:srgbClr val="005654"/>
                </a:solidFill>
              </a:rPr>
              <a:t>- Стыд</a:t>
            </a:r>
            <a:r>
              <a:rPr lang="ru-RU" b="1">
                <a:solidFill>
                  <a:srgbClr val="005654"/>
                </a:solidFill>
              </a:rPr>
              <a:t> связан с переживаниями  страха, обиды, </a:t>
            </a:r>
            <a:r>
              <a:rPr lang="ru-RU" b="1" u="sng">
                <a:solidFill>
                  <a:srgbClr val="005654"/>
                </a:solidFill>
              </a:rPr>
              <a:t>вины.</a:t>
            </a:r>
          </a:p>
        </p:txBody>
      </p:sp>
      <p:sp>
        <p:nvSpPr>
          <p:cNvPr id="24605" name="Rectangle 29"/>
          <p:cNvSpPr>
            <a:spLocks noChangeArrowheads="1"/>
          </p:cNvSpPr>
          <p:nvPr/>
        </p:nvSpPr>
        <p:spPr bwMode="auto">
          <a:xfrm>
            <a:off x="0" y="5373291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rgbClr val="A40042"/>
                </a:solidFill>
              </a:rPr>
              <a:t>- </a:t>
            </a:r>
            <a:r>
              <a:rPr lang="ru-RU" b="1">
                <a:solidFill>
                  <a:srgbClr val="A40042"/>
                </a:solidFill>
              </a:rPr>
              <a:t>После признания   чувства стыда, наступает </a:t>
            </a:r>
            <a:r>
              <a:rPr lang="ru-RU" b="1" u="sng">
                <a:solidFill>
                  <a:srgbClr val="A40042"/>
                </a:solidFill>
              </a:rPr>
              <a:t>раскаяние.</a:t>
            </a:r>
          </a:p>
        </p:txBody>
      </p:sp>
      <p:sp>
        <p:nvSpPr>
          <p:cNvPr id="24606" name="Rectangle 30"/>
          <p:cNvSpPr>
            <a:spLocks noChangeArrowheads="1"/>
          </p:cNvSpPr>
          <p:nvPr/>
        </p:nvSpPr>
        <p:spPr bwMode="auto">
          <a:xfrm>
            <a:off x="0" y="5913835"/>
            <a:ext cx="9144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/>
              <a:t>- </a:t>
            </a:r>
            <a:r>
              <a:rPr lang="ru-RU" b="1">
                <a:solidFill>
                  <a:srgbClr val="462300"/>
                </a:solidFill>
              </a:rPr>
              <a:t>Чтобы избавиться от чувства вины, необходимо </a:t>
            </a:r>
            <a:r>
              <a:rPr lang="ru-RU" b="1" u="sng">
                <a:solidFill>
                  <a:srgbClr val="462300"/>
                </a:solidFill>
              </a:rPr>
              <a:t>извиниться.</a:t>
            </a:r>
          </a:p>
        </p:txBody>
      </p:sp>
      <p:sp>
        <p:nvSpPr>
          <p:cNvPr id="24607" name="Rectangle 31"/>
          <p:cNvSpPr>
            <a:spLocks noChangeArrowheads="1"/>
          </p:cNvSpPr>
          <p:nvPr/>
        </p:nvSpPr>
        <p:spPr bwMode="auto">
          <a:xfrm>
            <a:off x="0" y="6511528"/>
            <a:ext cx="51069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/>
              <a:t>-</a:t>
            </a:r>
            <a:r>
              <a:rPr lang="ru-RU" b="1">
                <a:solidFill>
                  <a:srgbClr val="380070"/>
                </a:solidFill>
              </a:rPr>
              <a:t>Когда человек извиняется, наступает </a:t>
            </a:r>
            <a:r>
              <a:rPr lang="ru-RU" b="1" u="sng">
                <a:solidFill>
                  <a:srgbClr val="380070"/>
                </a:solidFill>
              </a:rPr>
              <a:t>прощение.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805 0.01094 C 0.05736 -0.00555 0.05736 -0.01545 0.05574 -0.02986 C 0.05528 -0.03333 0.05481 -0.0368 0.05412 -0.0401 C 0.05412 -0.04201 0.05343 -0.04548 0.05343 -0.04531 C 0.05296 -0.0526 0.0525 -0.05955 0.05135 -0.06614 C 0.04973 -0.08472 0.05065 -0.10451 0.04626 -0.12152 C 0.04487 -0.13802 0.04048 -0.15312 0.03724 -0.16857 C 0.03562 -0.17517 0.03539 -0.18211 0.03331 -0.18854 C 0.03261 -0.19774 0.03007 -0.20781 0.02683 -0.2158 C 0.02567 -0.22274 0.02336 -0.23055 0.02082 -0.23698 C 0.01989 -0.24166 0.01851 -0.24687 0.01735 -0.25121 C 0.01619 -0.25486 0.01342 -0.26163 0.01342 -0.26128 C 0.01249 -0.26823 0.0111 -0.27396 0.00833 -0.27864 C 0.00694 -0.28628 0.00879 -0.27934 0.00555 -0.28524 C 0.00255 -0.29045 0.00047 -0.29878 -0.00277 -0.30364 C -0.0037 -0.30521 -0.00809 -0.30885 -0.00925 -0.31007 C -0.01248 -0.31875 -0.00878 -0.31041 -0.01318 -0.31545 C -0.01503 -0.31771 -0.01618 -0.32118 -0.01827 -0.32326 C -0.02127 -0.32725 -0.0252 -0.33038 -0.02798 -0.33507 C -0.02867 -0.3368 -0.02914 -0.33889 -0.03006 -0.34027 C -0.03237 -0.34444 -0.03584 -0.3467 -0.03839 -0.35069 C -0.04324 -0.36024 -0.03862 -0.35573 -0.04486 -0.35989 C -0.04694 -0.36527 -0.04787 -0.36701 -0.05157 -0.36927 C -0.05434 -0.37309 -0.05619 -0.37656 -0.05966 -0.3783 C -0.0629 -0.38229 -0.06406 -0.38663 -0.06776 -0.38871 C -0.07192 -0.39618 -0.06914 -0.39149 -0.07655 -0.40191 C -0.08233 -0.40972 -0.0851 -0.41961 -0.08973 -0.42812 C -0.09389 -0.43507 -0.09828 -0.44114 -0.10268 -0.44757 C -0.1043 -0.45052 -0.10661 -0.4526 -0.10846 -0.45555 C -0.11031 -0.45868 -0.1117 -0.46198 -0.11355 -0.46493 C -0.11794 -0.47205 -0.12396 -0.47604 -0.12766 -0.48437 C -0.13552 -0.50208 -0.14523 -0.51632 -0.15564 -0.52899 C -0.16073 -0.53524 -0.1672 -0.53507 -0.17252 -0.53819 C -0.17807 -0.54114 -0.18385 -0.54461 -0.18964 -0.54461 C -0.20976 -0.54548 -0.23011 -0.54566 -0.25023 -0.54618 C -0.29509 -0.54548 -0.34065 -0.55607 -0.38482 -0.5434 C -0.38829 -0.54236 -0.39153 -0.53802 -0.39523 -0.5368 C -0.39893 -0.53455 -0.4024 -0.53107 -0.4061 -0.52899 C -0.4105 -0.52378 -0.41581 -0.52187 -0.41951 -0.51614 C -0.42645 -0.50503 -0.42969 -0.49184 -0.43362 -0.47777 C -0.43501 -0.46128 -0.43501 -0.44896 -0.43501 -0.43073 " pathEditMode="relative" rAng="0" ptsTypes="ffffffffffffffffffffffffffffffffffffffffA">
                                      <p:cBhvr>
                                        <p:cTn id="6" dur="10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7" y="-2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6943 -0.02882 C 0.26064 -0.03264 0.24723 -0.03507 0.23983 -0.04167 C 0.23867 -0.04236 0.23775 -0.0441 0.23636 -0.04445 C 0.23358 -0.04566 0.23081 -0.04549 0.22803 -0.04601 C 0.2241 -0.04722 0.2204 -0.04965 0.21647 -0.05087 C 0.19427 -0.05643 0.1716 -0.06094 0.14917 -0.0665 C 0.13483 -0.07014 0.12049 -0.07448 0.10592 -0.07761 C 0.10338 -0.07795 0.10107 -0.07847 0.09875 -0.07917 C 0.09413 -0.07986 0.08465 -0.08212 0.08465 -0.08195 C 0.07655 -0.08733 0.0673 -0.09167 0.05875 -0.09462 C 0.05343 -0.09948 0.04788 -0.10139 0.04233 -0.10417 C 0.03886 -0.10851 0.03631 -0.11163 0.03169 -0.11337 C 0.0266 -0.11771 0.02336 -0.12379 0.01735 -0.12604 C 0.01388 -0.13073 0.01203 -0.13507 0.00764 -0.13854 C 0.00625 -0.1474 0.00116 -0.15417 -0.00254 -0.16198 C -0.00902 -0.17604 -0.01457 -0.18924 -0.02012 -0.20434 C -0.02127 -0.21146 -0.02174 -0.21563 -0.02497 -0.2217 C -0.02682 -0.23316 -0.0296 -0.24462 -0.03191 -0.25608 C -0.03145 -0.30052 -0.03122 -0.34497 -0.03052 -0.38941 C -0.03029 -0.42014 -0.03122 -0.45365 -0.01434 -0.47726 C -0.01225 -0.48559 -0.01179 -0.48959 -0.00601 -0.49445 C -0.00046 -0.50573 0.00532 -0.50625 0.01388 -0.51181 C 0.02729 -0.52031 0.03909 -0.52257 0.05389 -0.52413 C 0.05435 -0.52413 0.15264 -0.52483 0.18802 -0.52101 C 0.20097 -0.51962 0.21578 -0.51042 0.22803 -0.50556 C 0.23289 -0.50104 0.23728 -0.49549 0.24237 -0.49132 C 0.24399 -0.4842 0.24815 -0.47917 0.25047 -0.4724 C 0.25139 -0.46945 0.25208 -0.46615 0.25278 -0.4632 C 0.25324 -0.46146 0.25417 -0.45834 0.25417 -0.45799 C 0.2537 -0.43472 0.25393 -0.41129 0.25278 -0.38768 C 0.25255 -0.37917 0.24769 -0.37136 0.24445 -0.36441 C 0.24307 -0.36111 0.23983 -0.35486 0.23983 -0.35469 " pathEditMode="relative" rAng="0" ptsTypes="fffffffffffffffffffffffffffffffA">
                                      <p:cBhvr>
                                        <p:cTn id="10" dur="10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1" y="-2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0861 0.11493 C 0.25185 0.13004 0.29094 0.11597 0.3321 0.10851 C 0.34528 0.10243 0.36217 0.10209 0.37581 0.10087 C 0.40449 0.09514 0.43363 0.0967 0.46277 0.09306 C 0.47248 0.08959 0.48219 0.08577 0.49214 0.08368 C 0.49931 0.08056 0.50694 0.07934 0.51434 0.07726 C 0.52336 0.07466 0.53122 0.06893 0.54024 0.06632 C 0.54464 0.06337 0.54857 0.06216 0.55342 0.06007 C 0.55828 0.05521 0.56383 0.05122 0.56984 0.04913 C 0.57632 0.04393 0.58326 0.04028 0.58973 0.0349 C 0.59552 0.03038 0.60037 0.025 0.60638 0.02101 C 0.61147 0.01372 0.62859 -0.00364 0.63552 -0.00712 C 0.64177 -0.01371 0.65819 -0.03003 0.66143 -0.03871 C 0.66466 -0.0467 0.66721 -0.0559 0.67091 -0.06354 C 0.67461 -0.0717 0.67947 -0.07743 0.68155 -0.08715 C 0.68293 -0.09444 0.68548 -0.10069 0.68733 -0.10764 C 0.68964 -0.11562 0.69057 -0.12326 0.69334 -0.13107 C 0.69357 -0.13489 0.69357 -0.13854 0.6945 -0.14201 C 0.69473 -0.14392 0.69681 -0.14496 0.69681 -0.14687 C 0.69912 -0.16614 0.6982 -0.18732 0.70259 -0.20625 C 0.70167 -0.32864 0.70652 -0.28437 0.69912 -0.34114 C 0.69866 -0.34531 0.68941 -0.37587 0.68733 -0.38021 C 0.68663 -0.38194 0.68571 -0.3835 0.68502 -0.38507 C 0.68432 -0.38715 0.68363 -0.38923 0.6827 -0.39132 C 0.68132 -0.39462 0.67808 -0.40069 0.67808 -0.40052 C 0.67669 -0.40798 0.67391 -0.41337 0.67091 -0.41962 C 0.67021 -0.42239 0.6679 -0.43298 0.66744 -0.43368 C 0.66189 -0.44114 0.65749 -0.45104 0.65079 -0.45712 C 0.64015 -0.46684 0.62951 -0.47378 0.61679 -0.47743 C 0.60037 -0.48871 0.57563 -0.48993 0.55689 -0.49323 C 0.51203 -0.49218 0.48011 -0.49132 0.43918 -0.48698 C 0.43594 -0.48576 0.4327 -0.48576 0.4297 -0.48385 C 0.41767 -0.47587 0.43293 -0.48107 0.41906 -0.47743 C 0.40726 -0.46979 0.42114 -0.47951 0.41096 -0.46979 C 0.40241 -0.46163 0.41004 -0.47031 0.40264 -0.46493 C 0.39593 -0.45989 0.38506 -0.44965 0.38044 -0.44166 C 0.37651 -0.43489 0.37419 -0.42864 0.3698 -0.42257 C 0.36749 -0.41059 0.37049 -0.42153 0.36517 -0.4118 C 0.36194 -0.40625 0.36124 -0.40017 0.358 -0.39444 C 0.35777 -0.39271 0.35731 -0.39114 0.35685 -0.38975 C 0.35615 -0.38819 0.355 -0.3868 0.35453 -0.38507 C 0.35268 -0.37882 0.35268 -0.375 0.34968 -0.36944 C 0.34552 -0.35121 0.34621 -0.33194 0.34621 -0.31302 " pathEditMode="relative" rAng="0" ptsTypes="ffffffffffffffffffffffffffffffffffffffffffA">
                                      <p:cBhvr>
                                        <p:cTn id="14" dur="10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9" y="-2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51 0.03177 C -0.09019 0.02934 -0.09158 0.02656 -0.09574 0.02222 C -0.10245 0.01476 -0.11101 0.00885 -0.11933 0.00503 C -0.12303 0.00156 -0.12719 -0.00069 -0.13113 -0.00434 C -0.1339 -0.00694 -0.13922 -0.01233 -0.13922 -0.01215 C -0.14477 -0.02274 -0.13806 -0.01233 -0.145 -0.01858 C -0.1494 -0.0224 -0.1494 -0.02708 -0.15448 -0.02934 C -0.15795 -0.03403 -0.1598 -0.03837 -0.16397 -0.04184 C -0.16697 -0.05434 -0.16258 -0.03837 -0.16859 -0.05139 C -0.17229 -0.05937 -0.17599 -0.06771 -0.17923 -0.07639 C -0.18224 -0.0849 -0.18432 -0.09253 -0.18871 -0.1 C -0.1901 -0.10625 -0.19102 -0.11146 -0.19334 -0.11719 C -0.19496 -0.12691 -0.1938 -0.12101 -0.19681 -0.13281 C -0.19773 -0.13594 -0.19935 -0.14219 -0.19935 -0.14201 C -0.20444 -0.18802 -0.2049 -0.23455 -0.19102 -0.27708 C -0.18686 -0.29028 -0.18224 -0.3033 -0.17807 -0.31615 C -0.17645 -0.3217 -0.17345 -0.32708 -0.1709 -0.33194 C -0.17021 -0.33351 -0.16859 -0.33663 -0.16859 -0.33646 C -0.16605 -0.34792 -0.15795 -0.35781 -0.15217 -0.36632 C -0.1494 -0.37031 -0.14778 -0.375 -0.145 -0.37882 C -0.1383 -0.38889 -0.13113 -0.3967 -0.12396 -0.40556 C -0.10407 -0.42986 -0.08163 -0.45243 -0.05689 -0.46684 C -0.0518 -0.46979 -0.04579 -0.47101 -0.04047 -0.47309 C -0.03423 -0.47552 -0.02798 -0.47899 -0.02151 -0.4809 C -0.01341 -0.48351 -0.00509 -0.48385 0.00324 -0.48559 C 0.03654 -0.50104 0.01087 -0.48976 0.10199 -0.48559 C 0.1043 -0.48559 0.10916 -0.48247 0.10916 -0.48229 C 0.11032 -0.48142 0.11124 -0.48003 0.11263 -0.47934 C 0.11402 -0.4783 0.11587 -0.47882 0.11726 -0.4776 C 0.11864 -0.47656 0.11957 -0.47448 0.12096 -0.47309 C 0.12304 -0.47066 0.12789 -0.46684 0.12789 -0.46667 C 0.13414 -0.45399 0.14154 -0.44236 0.14894 -0.43073 C 0.1538 -0.42326 0.15634 -0.41354 0.16073 -0.40556 C 0.16189 -0.39948 0.16281 -0.39531 0.16559 -0.38993 C 0.176 -0.33681 0.16767 -0.38056 0.16559 -0.23785 C 0.16536 -0.2283 0.16073 -0.2184 0.16073 -0.20816 " pathEditMode="relative" rAng="0" ptsTypes="fffffffffffffffffffffffffffffffffffA">
                                      <p:cBhvr>
                                        <p:cTn id="18" dur="1000" fill="hold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" y="-2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8663 -0.06666 C -0.18894 -0.07535 -0.18686 -0.08594 -0.18293 -0.09323 C -0.179 -0.11128 -0.17298 -0.12986 -0.16674 -0.14653 C -0.16188 -0.15903 -0.15957 -0.17309 -0.15495 -0.18576 C -0.14754 -0.20521 -0.1376 -0.22326 -0.12789 -0.24062 C -0.12326 -0.24844 -0.12026 -0.25712 -0.1147 -0.26423 C -0.11285 -0.27239 -0.10754 -0.27604 -0.10314 -0.28142 C -0.09643 -0.28941 -0.08973 -0.29826 -0.08302 -0.3066 C -0.07631 -0.31476 -0.07631 -0.31666 -0.06891 -0.32361 C -0.06383 -0.32847 -0.06244 -0.32587 -0.05712 -0.33316 C -0.05134 -0.34132 -0.04509 -0.34548 -0.03839 -0.35191 C -0.02867 -0.36111 -0.01919 -0.37118 -0.00902 -0.38021 C -0.00578 -0.38298 -0.00185 -0.38368 0.00162 -0.38646 C 0.00764 -0.39166 0.01295 -0.39774 0.0192 -0.40208 C 0.02336 -0.40486 0.02729 -0.40521 0.03099 -0.40833 C 0.04048 -0.41614 0.05065 -0.425 0.06152 -0.42864 C 0.06869 -0.43559 0.07655 -0.44045 0.08534 -0.44288 C 0.09436 -0.44791 0.105 -0.45121 0.11448 -0.45538 C 0.11772 -0.45677 0.12073 -0.45746 0.12396 -0.45851 C 0.12558 -0.45903 0.12859 -0.46024 0.12859 -0.45989 C 0.14871 -0.47587 0.18872 -0.47847 0.21208 -0.48524 C 0.22595 -0.48385 0.23382 -0.48003 0.2463 -0.47726 C 0.25902 -0.47014 0.27475 -0.46597 0.28863 -0.46319 C 0.29487 -0.4592 0.30111 -0.45399 0.30736 -0.45069 C 0.31499 -0.4467 0.32563 -0.44635 0.33326 -0.44444 C 0.33465 -0.44427 0.3358 -0.44357 0.33696 -0.44288 C 0.33858 -0.44184 0.33997 -0.44028 0.34159 -0.43976 C 0.34644 -0.43871 0.35107 -0.43871 0.35569 -0.43819 C 0.36286 -0.43559 0.36888 -0.43194 0.37558 -0.42864 C 0.38206 -0.42569 0.38923 -0.42378 0.39593 -0.42083 C 0.40333 -0.41753 0.40842 -0.40833 0.41582 -0.40521 C 0.42554 -0.39219 0.41235 -0.40851 0.42392 -0.39757 C 0.42715 -0.39427 0.43201 -0.38594 0.43456 -0.38177 C 0.43895 -0.37465 0.44057 -0.36805 0.44635 -0.36285 C 0.44797 -0.35972 0.44959 -0.3566 0.45098 -0.35347 C 0.4519 -0.35191 0.45352 -0.34861 0.45352 -0.34844 C 0.45583 -0.33403 0.46369 -0.3191 0.46971 -0.3066 C 0.47295 -0.28594 0.48358 -0.26927 0.48636 -0.24844 C 0.4859 -0.20208 0.4859 -0.15555 0.4852 -0.10903 C 0.48497 -0.09809 0.47942 -0.0875 0.47942 -0.07587 C 0.47896 -0.06146 0.47942 -0.04687 0.47942 -0.03229 " pathEditMode="relative" rAng="0" ptsTypes="ffffffffffffffffffffffffffffffffffffffffA">
                                      <p:cBhvr>
                                        <p:cTn id="22" dur="500" fill="hold"/>
                                        <p:tgtEl>
                                          <p:spTgt spid="245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5" y="-1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46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6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4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4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4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46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6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4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4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4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4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2" grpId="0"/>
      <p:bldP spid="24593" grpId="0"/>
      <p:bldP spid="24594" grpId="0"/>
      <p:bldP spid="24595" grpId="0"/>
      <p:bldP spid="24596" grpId="0"/>
      <p:bldP spid="24604" grpId="0"/>
      <p:bldP spid="24605" grpId="0"/>
      <p:bldP spid="24606" grpId="0"/>
      <p:bldP spid="2460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714355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990000"/>
                </a:solidFill>
                <a:latin typeface="Cambria" pitchFamily="18" charset="0"/>
              </a:rPr>
              <a:t>Этикетные слова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1142984"/>
            <a:ext cx="7786742" cy="4567254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rgbClr val="993366"/>
                </a:solidFill>
              </a:rPr>
              <a:t>	</a:t>
            </a:r>
            <a:r>
              <a:rPr lang="ru-RU" sz="3200" b="1" dirty="0" smtClean="0">
                <a:solidFill>
                  <a:srgbClr val="993366"/>
                </a:solidFill>
                <a:latin typeface="Arial" pitchFamily="34" charset="0"/>
                <a:cs typeface="Arial" pitchFamily="34" charset="0"/>
              </a:rPr>
              <a:t>Извини(те), пожалуйста!</a:t>
            </a:r>
          </a:p>
          <a:p>
            <a:pPr algn="l"/>
            <a:r>
              <a:rPr lang="ru-RU" sz="3200" b="1" dirty="0" smtClean="0">
                <a:solidFill>
                  <a:srgbClr val="993366"/>
                </a:solidFill>
                <a:latin typeface="Arial" pitchFamily="34" charset="0"/>
                <a:cs typeface="Arial" pitchFamily="34" charset="0"/>
              </a:rPr>
              <a:t>	Я прошу прощения (за то, что…)</a:t>
            </a:r>
          </a:p>
          <a:p>
            <a:pPr algn="l"/>
            <a:r>
              <a:rPr lang="ru-RU" sz="3200" b="1" dirty="0" smtClean="0">
                <a:solidFill>
                  <a:srgbClr val="993366"/>
                </a:solidFill>
                <a:latin typeface="Arial" pitchFamily="34" charset="0"/>
                <a:cs typeface="Arial" pitchFamily="34" charset="0"/>
              </a:rPr>
              <a:t>	Я виноват перед вами…</a:t>
            </a:r>
          </a:p>
          <a:p>
            <a:pPr algn="l"/>
            <a:r>
              <a:rPr lang="ru-RU" sz="3200" b="1" dirty="0" smtClean="0">
                <a:solidFill>
                  <a:srgbClr val="993366"/>
                </a:solidFill>
                <a:latin typeface="Arial" pitchFamily="34" charset="0"/>
                <a:cs typeface="Arial" pitchFamily="34" charset="0"/>
              </a:rPr>
              <a:t>	Я не хотел тебя (вас) обидеть…</a:t>
            </a:r>
          </a:p>
          <a:p>
            <a:pPr algn="l"/>
            <a:r>
              <a:rPr lang="ru-RU" sz="3200" b="1" dirty="0" smtClean="0">
                <a:solidFill>
                  <a:srgbClr val="993366"/>
                </a:solidFill>
                <a:latin typeface="Arial" pitchFamily="34" charset="0"/>
                <a:cs typeface="Arial" pitchFamily="34" charset="0"/>
              </a:rPr>
              <a:t>	Я приношу свои извинения…</a:t>
            </a:r>
          </a:p>
          <a:p>
            <a:pPr algn="l"/>
            <a:r>
              <a:rPr lang="ru-RU" sz="3200" b="1" dirty="0" smtClean="0">
                <a:solidFill>
                  <a:srgbClr val="993366"/>
                </a:solidFill>
                <a:latin typeface="Arial" pitchFamily="34" charset="0"/>
                <a:cs typeface="Arial" pitchFamily="34" charset="0"/>
              </a:rPr>
              <a:t>	Простите…</a:t>
            </a:r>
          </a:p>
          <a:p>
            <a:pPr algn="l"/>
            <a:r>
              <a:rPr lang="ru-RU" sz="3200" b="1" dirty="0" smtClean="0">
                <a:solidFill>
                  <a:srgbClr val="993366"/>
                </a:solidFill>
                <a:latin typeface="Arial" pitchFamily="34" charset="0"/>
                <a:cs typeface="Arial" pitchFamily="34" charset="0"/>
              </a:rPr>
              <a:t>	Не сердитесь, пожалуйста…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К</a:t>
            </a:r>
            <a:r>
              <a:rPr lang="ru-RU" b="1" i="1" dirty="0" smtClean="0">
                <a:solidFill>
                  <a:srgbClr val="FF0000"/>
                </a:solidFill>
              </a:rPr>
              <a:t>ак </a:t>
            </a:r>
            <a:r>
              <a:rPr lang="ru-RU" b="1" i="1" dirty="0" smtClean="0">
                <a:solidFill>
                  <a:srgbClr val="FF0000"/>
                </a:solidFill>
              </a:rPr>
              <a:t>можно отвечать на извинения?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b="1" dirty="0" smtClean="0"/>
              <a:t>Хорошо!</a:t>
            </a:r>
          </a:p>
          <a:p>
            <a:r>
              <a:rPr lang="ru-RU" b="1" dirty="0" smtClean="0"/>
              <a:t> </a:t>
            </a:r>
            <a:r>
              <a:rPr lang="ru-RU" b="1" dirty="0" smtClean="0"/>
              <a:t>Да ладно!</a:t>
            </a:r>
          </a:p>
          <a:p>
            <a:r>
              <a:rPr lang="ru-RU" b="1" dirty="0" smtClean="0"/>
              <a:t> </a:t>
            </a:r>
            <a:r>
              <a:rPr lang="ru-RU" b="1" dirty="0" smtClean="0"/>
              <a:t>Не стоит извинения! За что же извиняться?</a:t>
            </a:r>
          </a:p>
          <a:p>
            <a:r>
              <a:rPr lang="ru-RU" b="1" dirty="0" smtClean="0"/>
              <a:t> </a:t>
            </a:r>
            <a:r>
              <a:rPr lang="ru-RU" b="1" dirty="0" smtClean="0"/>
              <a:t>Не за что!</a:t>
            </a:r>
          </a:p>
          <a:p>
            <a:r>
              <a:rPr lang="ru-RU" b="1" dirty="0" smtClean="0"/>
              <a:t> </a:t>
            </a:r>
            <a:r>
              <a:rPr lang="ru-RU" b="1" dirty="0" smtClean="0"/>
              <a:t>Я не сержусь!</a:t>
            </a:r>
          </a:p>
          <a:p>
            <a:r>
              <a:rPr lang="ru-RU" b="1" dirty="0" smtClean="0"/>
              <a:t> </a:t>
            </a:r>
            <a:r>
              <a:rPr lang="ru-RU" b="1" dirty="0" smtClean="0"/>
              <a:t>Пожалуйста!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" y="0"/>
            <a:ext cx="914400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1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Стыд перед людьми - хорошее чувство, но лучше всего стыд перед самим собой.</a:t>
            </a:r>
          </a:p>
          <a:p>
            <a:pPr marL="0" marR="0" lvl="0" indent="449263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rgbClr val="FF00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1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Л.Н.Толстой</a:t>
            </a:r>
            <a:endParaRPr kumimoji="0" lang="ru-RU" sz="5400" b="1" i="0" u="none" strike="noStrike" cap="none" normalizeH="0" baseline="0" dirty="0" smtClean="0">
              <a:ln>
                <a:noFill/>
              </a:ln>
              <a:solidFill>
                <a:srgbClr val="FF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6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66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214422"/>
            <a:ext cx="9144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200" b="0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Теперь я знаю…</a:t>
            </a:r>
            <a:endParaRPr kumimoji="0" lang="ru-RU" sz="7200" b="0" i="0" u="none" strike="noStrike" cap="none" normalizeH="0" baseline="0" dirty="0" smtClean="0">
              <a:ln>
                <a:noFill/>
              </a:ln>
              <a:solidFill>
                <a:srgbClr val="FF00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200" b="0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Теперь я умею….</a:t>
            </a:r>
            <a:endParaRPr kumimoji="0" lang="ru-RU" sz="7200" b="0" i="0" u="none" strike="noStrike" cap="none" normalizeH="0" baseline="0" dirty="0" smtClean="0">
              <a:ln>
                <a:noFill/>
              </a:ln>
              <a:solidFill>
                <a:srgbClr val="FF00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200" b="0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Теперь я буду….</a:t>
            </a:r>
            <a:endParaRPr kumimoji="0" lang="ru-RU" sz="7200" b="0" i="0" u="none" strike="noStrike" cap="none" normalizeH="0" baseline="0" dirty="0" smtClean="0">
              <a:ln>
                <a:noFill/>
              </a:ln>
              <a:solidFill>
                <a:srgbClr val="FF00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200" b="0" i="0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Теперь я не буду…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885828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5400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акончи предложения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4500570"/>
            <a:ext cx="8101042" cy="20002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dirty="0" smtClean="0">
                <a:solidFill>
                  <a:srgbClr val="000099"/>
                </a:solidFill>
                <a:latin typeface="Century Gothic" pitchFamily="34" charset="0"/>
              </a:rPr>
              <a:t>Поступай с людьми так, как ты хочешь, чтобы они поступали с тобой.</a:t>
            </a:r>
            <a:r>
              <a:rPr lang="ru-RU" b="1" dirty="0" smtClean="0">
                <a:solidFill>
                  <a:srgbClr val="000099"/>
                </a:solidFill>
                <a:latin typeface="Century Gothic" pitchFamily="34" charset="0"/>
              </a:rPr>
              <a:t/>
            </a:r>
            <a:br>
              <a:rPr lang="ru-RU" b="1" dirty="0" smtClean="0">
                <a:solidFill>
                  <a:srgbClr val="000099"/>
                </a:solidFill>
                <a:latin typeface="Century Gothic" pitchFamily="34" charset="0"/>
              </a:rPr>
            </a:br>
            <a:endParaRPr lang="ru-RU" dirty="0"/>
          </a:p>
        </p:txBody>
      </p:sp>
      <p:pic>
        <p:nvPicPr>
          <p:cNvPr id="6" name="Рисунок 5" descr="http://www.vladtime.ru/uploads/posts/2013-10/1381469615_11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571612"/>
            <a:ext cx="3786214" cy="2928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tomatoz.ru/uploads/posts/2011-11/1322059291_20032019detskie-fotografii_34166_s__19.jpg"/>
          <p:cNvPicPr/>
          <p:nvPr/>
        </p:nvPicPr>
        <p:blipFill>
          <a:blip r:embed="rId3"/>
          <a:srcRect l="21705" t="23558" r="24806"/>
          <a:stretch>
            <a:fillRect/>
          </a:stretch>
        </p:blipFill>
        <p:spPr bwMode="auto">
          <a:xfrm>
            <a:off x="4929190" y="1643050"/>
            <a:ext cx="3786214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500034" y="214290"/>
            <a:ext cx="764386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i="1" dirty="0" smtClean="0">
                <a:solidFill>
                  <a:srgbClr val="0033CC"/>
                </a:solidFill>
                <a:latin typeface="Franklin Gothic Heavy" pitchFamily="34" charset="0"/>
              </a:rPr>
              <a:t>Спасибо за внимание!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33CC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Franklin Gothic Heavy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000496" y="2428868"/>
            <a:ext cx="843501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8800" b="1" i="1" cap="none" spc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33CC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mbria" pitchFamily="18" charset="0"/>
              </a:rPr>
              <a:t>и</a:t>
            </a:r>
            <a:endParaRPr lang="ru-RU" sz="8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33CC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Documents and Settings\Новый пользователь\Рабочий стол\н65н\ImgDeliver копия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5451" y="2071688"/>
            <a:ext cx="3598333" cy="444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Выноска-облако 7"/>
          <p:cNvSpPr>
            <a:spLocks noChangeArrowheads="1"/>
          </p:cNvSpPr>
          <p:nvPr/>
        </p:nvSpPr>
        <p:spPr bwMode="auto">
          <a:xfrm>
            <a:off x="3786182" y="1857364"/>
            <a:ext cx="4500594" cy="3071834"/>
          </a:xfrm>
          <a:prstGeom prst="cloudCallout">
            <a:avLst>
              <a:gd name="adj1" fmla="val -102241"/>
              <a:gd name="adj2" fmla="val 2245"/>
            </a:avLst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/>
            <a:r>
              <a:rPr lang="ru-RU" sz="3200" b="1" dirty="0" smtClean="0">
                <a:solidFill>
                  <a:schemeClr val="tx2"/>
                </a:solidFill>
              </a:rPr>
              <a:t>….  - осознание вины за свой проступок </a:t>
            </a:r>
            <a:endParaRPr lang="ru-RU" sz="3200" b="1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00167" y="357166"/>
            <a:ext cx="6429420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</a:rPr>
              <a:t>ПРОДОЛЖИТЕ ФРАЗУ «СТЫД – ЭТО …»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00167" y="357166"/>
            <a:ext cx="6429420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</a:rPr>
              <a:t>ПРОДОЛЖИТЕ ФРАЗУ </a:t>
            </a: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</a:rPr>
              <a:t>«ВИНА– </a:t>
            </a: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</a:rPr>
              <a:t>ЭТО …»</a:t>
            </a:r>
          </a:p>
        </p:txBody>
      </p:sp>
      <p:pic>
        <p:nvPicPr>
          <p:cNvPr id="4099" name="Picture 3" descr="C:\Documents and Settings\Новый пользователь\Рабочий стол\н65н\ImgDeliver копия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5451" y="2071688"/>
            <a:ext cx="3598333" cy="4446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Выноска-облако 7"/>
          <p:cNvSpPr>
            <a:spLocks noChangeArrowheads="1"/>
          </p:cNvSpPr>
          <p:nvPr/>
        </p:nvSpPr>
        <p:spPr bwMode="auto">
          <a:xfrm>
            <a:off x="3999942" y="1071546"/>
            <a:ext cx="5144058" cy="4429156"/>
          </a:xfrm>
          <a:prstGeom prst="cloudCallout">
            <a:avLst>
              <a:gd name="adj1" fmla="val -102241"/>
              <a:gd name="adj2" fmla="val 2245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eaLnBrk="0" hangingPunct="0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000496" y="2143116"/>
            <a:ext cx="478634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</a:rPr>
              <a:t>…  -  переживание человека по поводу своего несоответствия норм, невыполнение долга перед самим собой.</a:t>
            </a:r>
            <a:endParaRPr lang="ru-RU" sz="28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09" y="214291"/>
            <a:ext cx="7929619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</a:rPr>
              <a:t>Стыд и вина – это одно тоже?</a:t>
            </a:r>
          </a:p>
          <a:p>
            <a:pPr algn="ctr" eaLnBrk="0" hangingPunct="0">
              <a:defRPr/>
            </a:pP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</a:rPr>
              <a:t> </a:t>
            </a:r>
          </a:p>
          <a:p>
            <a:pPr algn="ctr" eaLnBrk="0" hangingPunct="0">
              <a:defRPr/>
            </a:pP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</a:rPr>
              <a:t>Найдите главное различие между ними?</a:t>
            </a:r>
          </a:p>
        </p:txBody>
      </p:sp>
      <p:pic>
        <p:nvPicPr>
          <p:cNvPr id="6" name="Рисунок 5" descr="http://www.maminpapin.ru/images/stories/stesnitelny-baby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357562"/>
            <a:ext cx="3428992" cy="35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643174" y="1714488"/>
            <a:ext cx="6286544" cy="283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ru-RU" sz="4000" b="1" dirty="0">
                <a:solidFill>
                  <a:srgbClr val="FF0000"/>
                </a:solidFill>
              </a:rPr>
              <a:t>стыд</a:t>
            </a:r>
            <a:r>
              <a:rPr lang="ru-RU" sz="4000" b="1" dirty="0"/>
              <a:t> – ответственность за проступок перед </a:t>
            </a:r>
            <a:r>
              <a:rPr lang="ru-RU" sz="4000" b="1" dirty="0" smtClean="0"/>
              <a:t>другими, </a:t>
            </a:r>
            <a:endParaRPr lang="ru-RU" sz="4000" b="1" dirty="0"/>
          </a:p>
          <a:p>
            <a:pPr algn="ctr" eaLnBrk="0" hangingPunct="0"/>
            <a:r>
              <a:rPr lang="ru-RU" sz="4000" b="1" dirty="0" smtClean="0">
                <a:solidFill>
                  <a:srgbClr val="FF0000"/>
                </a:solidFill>
              </a:rPr>
              <a:t>     вина</a:t>
            </a:r>
            <a:r>
              <a:rPr lang="ru-RU" sz="4000" b="1" dirty="0" smtClean="0"/>
              <a:t> </a:t>
            </a:r>
            <a:r>
              <a:rPr lang="ru-RU" sz="4000" b="1" dirty="0"/>
              <a:t>– ответственность перед </a:t>
            </a:r>
            <a:r>
              <a:rPr lang="ru-RU" sz="4000" b="1" dirty="0" smtClean="0"/>
              <a:t>собой.</a:t>
            </a:r>
            <a:endParaRPr lang="ru-RU" sz="4000" b="1" dirty="0"/>
          </a:p>
          <a:p>
            <a:pPr eaLnBrk="0" hangingPunct="0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571480"/>
            <a:ext cx="8458200" cy="5786478"/>
          </a:xfrm>
        </p:spPr>
        <p:txBody>
          <a:bodyPr>
            <a:normAutofit/>
          </a:bodyPr>
          <a:lstStyle/>
          <a:p>
            <a:r>
              <a:rPr lang="ru-RU" b="1" dirty="0" smtClean="0"/>
              <a:t> </a:t>
            </a:r>
            <a:r>
              <a:rPr lang="ru-RU" sz="4400" b="1" dirty="0" smtClean="0"/>
              <a:t>Стыд – это очень сильное чувство. Люди говорят: </a:t>
            </a:r>
          </a:p>
          <a:p>
            <a:r>
              <a:rPr lang="ru-RU" sz="4400" b="1" dirty="0" smtClean="0">
                <a:solidFill>
                  <a:srgbClr val="FF0000"/>
                </a:solidFill>
              </a:rPr>
              <a:t>«можно сгореть со стыда», </a:t>
            </a:r>
          </a:p>
          <a:p>
            <a:r>
              <a:rPr lang="ru-RU" sz="4400" b="1" dirty="0" smtClean="0">
                <a:solidFill>
                  <a:srgbClr val="FF00FF"/>
                </a:solidFill>
              </a:rPr>
              <a:t>«можно провалиться сквозь землю со стыда», </a:t>
            </a:r>
          </a:p>
          <a:p>
            <a:r>
              <a:rPr lang="ru-RU" sz="4400" b="1" dirty="0" smtClean="0">
                <a:solidFill>
                  <a:srgbClr val="FF0000"/>
                </a:solidFill>
              </a:rPr>
              <a:t>«покраснеть со стыда», </a:t>
            </a:r>
          </a:p>
          <a:p>
            <a:r>
              <a:rPr lang="ru-RU" sz="4400" b="1" dirty="0" smtClean="0">
                <a:solidFill>
                  <a:srgbClr val="FF00FF"/>
                </a:solidFill>
              </a:rPr>
              <a:t>«не знаю, куда деться от стыда»</a:t>
            </a:r>
            <a:r>
              <a:rPr lang="ru-RU" sz="4400" dirty="0" smtClean="0">
                <a:solidFill>
                  <a:srgbClr val="FF00FF"/>
                </a:solidFill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WordArt 7"/>
          <p:cNvSpPr>
            <a:spLocks noChangeArrowheads="1" noChangeShapeType="1" noTextEdit="1"/>
          </p:cNvSpPr>
          <p:nvPr/>
        </p:nvSpPr>
        <p:spPr bwMode="auto">
          <a:xfrm>
            <a:off x="1259418" y="476250"/>
            <a:ext cx="6049433" cy="86320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66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Вина, извинение.</a:t>
            </a:r>
          </a:p>
        </p:txBody>
      </p:sp>
      <p:pic>
        <p:nvPicPr>
          <p:cNvPr id="8" name="Рисунок 7" descr="http://s48.radikal.ru/i122/1109/dd/a2b5ce743665.jpg"/>
          <p:cNvPicPr/>
          <p:nvPr/>
        </p:nvPicPr>
        <p:blipFill>
          <a:blip r:embed="rId2"/>
          <a:srcRect b="4250"/>
          <a:stretch>
            <a:fillRect/>
          </a:stretch>
        </p:blipFill>
        <p:spPr bwMode="auto">
          <a:xfrm>
            <a:off x="0" y="1714488"/>
            <a:ext cx="3810000" cy="4933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000496" y="1571612"/>
            <a:ext cx="4857784" cy="507209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b="1" u="sng" dirty="0" smtClean="0">
                <a:solidFill>
                  <a:srgbClr val="E04020"/>
                </a:solidFill>
              </a:rPr>
              <a:t>Вина</a:t>
            </a:r>
            <a:r>
              <a:rPr lang="ru-RU" sz="2800" dirty="0" smtClean="0"/>
              <a:t> – </a:t>
            </a:r>
            <a:r>
              <a:rPr lang="ru-RU" sz="2800" b="1" dirty="0" smtClean="0">
                <a:solidFill>
                  <a:schemeClr val="accent2"/>
                </a:solidFill>
              </a:rPr>
              <a:t>это переживание человека по поводу своего несоответствия норм, невыполнение долга перед самим собой.</a:t>
            </a:r>
            <a:r>
              <a:rPr lang="ru-RU" sz="2800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ru-RU" sz="2800" b="1" u="sng" dirty="0" smtClean="0">
                <a:solidFill>
                  <a:srgbClr val="E04020"/>
                </a:solidFill>
              </a:rPr>
              <a:t>Извинение</a:t>
            </a:r>
            <a:r>
              <a:rPr lang="ru-RU" sz="2800" b="1" dirty="0" smtClean="0">
                <a:solidFill>
                  <a:srgbClr val="B00047"/>
                </a:solidFill>
              </a:rPr>
              <a:t> </a:t>
            </a:r>
            <a:r>
              <a:rPr lang="ru-RU" sz="2800" dirty="0" smtClean="0"/>
              <a:t>-  </a:t>
            </a:r>
            <a:r>
              <a:rPr lang="ru-RU" sz="2800" b="1" dirty="0" smtClean="0">
                <a:solidFill>
                  <a:schemeClr val="accent2"/>
                </a:solidFill>
              </a:rPr>
              <a:t>избавление от чувства вины перед человеком, которого обидели.</a:t>
            </a:r>
          </a:p>
          <a:p>
            <a:pPr>
              <a:lnSpc>
                <a:spcPct val="90000"/>
              </a:lnSpc>
            </a:pPr>
            <a:r>
              <a:rPr lang="ru-RU" sz="2800" b="1" u="sng" dirty="0" smtClean="0">
                <a:solidFill>
                  <a:srgbClr val="E04020"/>
                </a:solidFill>
              </a:rPr>
              <a:t>Извинение</a:t>
            </a:r>
            <a:r>
              <a:rPr lang="ru-RU" sz="2800" b="1" dirty="0" smtClean="0">
                <a:solidFill>
                  <a:schemeClr val="accent2"/>
                </a:solidFill>
              </a:rPr>
              <a:t>—ключ к примирению.</a:t>
            </a:r>
          </a:p>
          <a:p>
            <a:pPr>
              <a:lnSpc>
                <a:spcPct val="90000"/>
              </a:lnSpc>
            </a:pPr>
            <a:endParaRPr lang="ru-RU" sz="2400" b="1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 animBg="1"/>
      <p:bldP spid="921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3" y="0"/>
            <a:ext cx="7771796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/>
              </a:rPr>
              <a:t>как следует извиняться</a:t>
            </a:r>
          </a:p>
        </p:txBody>
      </p:sp>
      <p:sp>
        <p:nvSpPr>
          <p:cNvPr id="10243" name="Волна 2"/>
          <p:cNvSpPr>
            <a:spLocks noChangeArrowheads="1"/>
          </p:cNvSpPr>
          <p:nvPr/>
        </p:nvSpPr>
        <p:spPr bwMode="auto">
          <a:xfrm>
            <a:off x="1210733" y="837010"/>
            <a:ext cx="7715251" cy="2000250"/>
          </a:xfrm>
          <a:prstGeom prst="wave">
            <a:avLst>
              <a:gd name="adj1" fmla="val 12500"/>
              <a:gd name="adj2" fmla="val 0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ru-RU" sz="2400" b="1" dirty="0">
                <a:latin typeface="Arial" pitchFamily="34" charset="0"/>
                <a:cs typeface="Arial" pitchFamily="34" charset="0"/>
              </a:rPr>
              <a:t>Н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е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надо долго и нудно объяснять причины вашего поведения, которые привели к обиде или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 eaLnBrk="0" hangingPunct="0"/>
            <a:r>
              <a:rPr lang="ru-RU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         оскорблению.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Волна 4"/>
          <p:cNvSpPr>
            <a:spLocks noChangeArrowheads="1"/>
          </p:cNvSpPr>
          <p:nvPr/>
        </p:nvSpPr>
        <p:spPr bwMode="auto">
          <a:xfrm>
            <a:off x="2000251" y="2571750"/>
            <a:ext cx="7001933" cy="1928813"/>
          </a:xfrm>
          <a:prstGeom prst="wave">
            <a:avLst>
              <a:gd name="adj1" fmla="val 12500"/>
              <a:gd name="adj2" fmla="val 0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Не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ждите мгновенного ответа на ваше извинение, просто принесите свои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   </a:t>
            </a:r>
          </a:p>
          <a:p>
            <a:pPr algn="ctr" eaLnBrk="0" hangingPunct="0"/>
            <a:r>
              <a:rPr lang="ru-RU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                         извинения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и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удалитесь.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45" name="Picture 2" descr="C:\Documents and Settings\Новый пользователь\Рабочий стол\н65н\1191822735_1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1817" y="3500437"/>
            <a:ext cx="3357035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Волна 5"/>
          <p:cNvSpPr>
            <a:spLocks noChangeArrowheads="1"/>
          </p:cNvSpPr>
          <p:nvPr/>
        </p:nvSpPr>
        <p:spPr bwMode="auto">
          <a:xfrm>
            <a:off x="2929467" y="4357688"/>
            <a:ext cx="6072717" cy="1285875"/>
          </a:xfrm>
          <a:prstGeom prst="wave">
            <a:avLst>
              <a:gd name="adj1" fmla="val 12500"/>
              <a:gd name="adj2" fmla="val 0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Говорите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НЕ «извиняюсь», а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 eaLnBrk="0" hangingPunct="0"/>
            <a:r>
              <a:rPr lang="ru-RU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                      «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ИЗВИНИТЕ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».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Волна 6"/>
          <p:cNvSpPr>
            <a:spLocks noChangeArrowheads="1"/>
          </p:cNvSpPr>
          <p:nvPr/>
        </p:nvSpPr>
        <p:spPr bwMode="auto">
          <a:xfrm>
            <a:off x="3215217" y="5857875"/>
            <a:ext cx="5715000" cy="785813"/>
          </a:xfrm>
          <a:prstGeom prst="wave">
            <a:avLst>
              <a:gd name="adj1" fmla="val 12500"/>
              <a:gd name="adj2" fmla="val 0"/>
            </a:avLst>
          </a:prstGeom>
          <a:solidFill>
            <a:srgbClr val="92D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ru-RU" sz="2400" b="1" dirty="0">
                <a:latin typeface="Arial" pitchFamily="34" charset="0"/>
                <a:cs typeface="Arial" pitchFamily="34" charset="0"/>
              </a:rPr>
              <a:t>Будьте искренними!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2"/>
          <p:cNvSpPr>
            <a:spLocks noChangeArrowheads="1" noChangeShapeType="1" noTextEdit="1"/>
          </p:cNvSpPr>
          <p:nvPr/>
        </p:nvSpPr>
        <p:spPr bwMode="auto">
          <a:xfrm>
            <a:off x="1042988" y="333375"/>
            <a:ext cx="6985000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66"/>
                    </a:gs>
                    <a:gs pos="100000">
                      <a:srgbClr val="0000FF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Игра </a:t>
            </a:r>
            <a:r>
              <a:rPr lang="ru-RU" sz="3600" b="1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66"/>
                    </a:gs>
                    <a:gs pos="100000">
                      <a:srgbClr val="0000FF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«А знаешь ли ты…»</a:t>
            </a:r>
            <a:endParaRPr lang="ru-RU" sz="3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FF0066"/>
                  </a:gs>
                  <a:gs pos="100000">
                    <a:srgbClr val="0000FF"/>
                  </a:gs>
                </a:gsLst>
                <a:path path="rect">
                  <a:fillToRect r="100000" b="100000"/>
                </a:path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611188" y="1268413"/>
            <a:ext cx="59658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380070"/>
                </a:solidFill>
                <a:cs typeface="Arial" charset="0"/>
              </a:rPr>
              <a:t>Легче на душе становится, когда тебя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611188" y="2060575"/>
            <a:ext cx="6251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005654"/>
                </a:solidFill>
                <a:cs typeface="Arial" charset="0"/>
              </a:rPr>
              <a:t>Прощение дает нам свободу от чувства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395288" y="2997200"/>
            <a:ext cx="84963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A40042"/>
                </a:solidFill>
                <a:cs typeface="Arial" charset="0"/>
              </a:rPr>
              <a:t>Какие из приведенных ниже словосочетаний могут быть связаны с переживанием чувства стыда?</a:t>
            </a: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900113" y="6237288"/>
            <a:ext cx="2160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smtClean="0">
                <a:solidFill>
                  <a:srgbClr val="380070"/>
                </a:solidFill>
                <a:cs typeface="Arial" charset="0"/>
              </a:rPr>
              <a:t>прощают</a:t>
            </a:r>
            <a:endParaRPr lang="ru-RU" sz="2400" b="1" dirty="0">
              <a:solidFill>
                <a:srgbClr val="380070"/>
              </a:solidFill>
              <a:cs typeface="Arial" charset="0"/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3563938" y="6381750"/>
            <a:ext cx="15843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cs typeface="Arial" charset="0"/>
            </a:endParaRPr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4067175" y="6237288"/>
            <a:ext cx="12239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solidFill>
                  <a:srgbClr val="005654"/>
                </a:solidFill>
                <a:cs typeface="Arial" charset="0"/>
              </a:rPr>
              <a:t>вины</a:t>
            </a:r>
          </a:p>
        </p:txBody>
      </p:sp>
      <p:sp>
        <p:nvSpPr>
          <p:cNvPr id="39945" name="Rectangle 9"/>
          <p:cNvSpPr>
            <a:spLocks noChangeArrowheads="1"/>
          </p:cNvSpPr>
          <p:nvPr/>
        </p:nvSpPr>
        <p:spPr bwMode="auto">
          <a:xfrm>
            <a:off x="3924300" y="4868863"/>
            <a:ext cx="3351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>
                <a:cs typeface="Arial" charset="0"/>
              </a:rPr>
              <a:t>обмануть родителей</a:t>
            </a:r>
          </a:p>
        </p:txBody>
      </p:sp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250825" y="4868863"/>
            <a:ext cx="3049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>
                <a:cs typeface="Arial" charset="0"/>
              </a:rPr>
              <a:t>обидеть младшего</a:t>
            </a:r>
          </a:p>
        </p:txBody>
      </p:sp>
      <p:sp>
        <p:nvSpPr>
          <p:cNvPr id="39947" name="Rectangle 11"/>
          <p:cNvSpPr>
            <a:spLocks noChangeArrowheads="1"/>
          </p:cNvSpPr>
          <p:nvPr/>
        </p:nvSpPr>
        <p:spPr bwMode="auto">
          <a:xfrm>
            <a:off x="3924300" y="4292600"/>
            <a:ext cx="4613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>
                <a:cs typeface="Arial" charset="0"/>
              </a:rPr>
              <a:t>помочь отстающему ученику</a:t>
            </a:r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250825" y="4292600"/>
            <a:ext cx="3108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>
                <a:cs typeface="Arial" charset="0"/>
              </a:rPr>
              <a:t>простить обидчика</a:t>
            </a:r>
          </a:p>
        </p:txBody>
      </p:sp>
      <p:sp>
        <p:nvSpPr>
          <p:cNvPr id="39949" name="Rectangle 13"/>
          <p:cNvSpPr>
            <a:spLocks noChangeArrowheads="1"/>
          </p:cNvSpPr>
          <p:nvPr/>
        </p:nvSpPr>
        <p:spPr bwMode="auto">
          <a:xfrm>
            <a:off x="468313" y="5445125"/>
            <a:ext cx="23034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>
                <a:cs typeface="Arial" charset="0"/>
              </a:rPr>
              <a:t>затеять ссору</a:t>
            </a:r>
          </a:p>
        </p:txBody>
      </p:sp>
      <p:sp>
        <p:nvSpPr>
          <p:cNvPr id="39950" name="Rectangle 14"/>
          <p:cNvSpPr>
            <a:spLocks noChangeArrowheads="1"/>
          </p:cNvSpPr>
          <p:nvPr/>
        </p:nvSpPr>
        <p:spPr bwMode="auto">
          <a:xfrm>
            <a:off x="3924300" y="5445125"/>
            <a:ext cx="457679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b="1" dirty="0">
                <a:cs typeface="Arial" charset="0"/>
              </a:rPr>
              <a:t>хорошо подготовиться к урокам</a:t>
            </a:r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>
            <a:off x="3779838" y="4508500"/>
            <a:ext cx="0" cy="12969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9952" name="Rectangle 16"/>
          <p:cNvSpPr>
            <a:spLocks noChangeArrowheads="1"/>
          </p:cNvSpPr>
          <p:nvPr/>
        </p:nvSpPr>
        <p:spPr bwMode="auto">
          <a:xfrm>
            <a:off x="6588125" y="1341438"/>
            <a:ext cx="476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cs typeface="Arial" charset="0"/>
              </a:rPr>
              <a:t>…</a:t>
            </a:r>
          </a:p>
        </p:txBody>
      </p:sp>
      <p:sp>
        <p:nvSpPr>
          <p:cNvPr id="39953" name="Rectangle 17"/>
          <p:cNvSpPr>
            <a:spLocks noChangeArrowheads="1"/>
          </p:cNvSpPr>
          <p:nvPr/>
        </p:nvSpPr>
        <p:spPr bwMode="auto">
          <a:xfrm>
            <a:off x="6804025" y="20605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cs typeface="Arial" charset="0"/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243 -0.1493 L 0.53542 -0.7263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9" y="-2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399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44 -0.06292 L 0.31129 -0.6104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" y="-2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399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1000" fill="hold"/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A0058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1000" fill="hold"/>
                                        <p:tgtEl>
                                          <p:spTgt spid="399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A0058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000" fill="hold"/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A0058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1000"/>
                                        <p:tgtEl>
                                          <p:spTgt spid="399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1000"/>
                                        <p:tgtEl>
                                          <p:spTgt spid="399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1000"/>
                                        <p:tgtEl>
                                          <p:spTgt spid="399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2" grpId="0"/>
      <p:bldP spid="39944" grpId="0"/>
      <p:bldP spid="39945" grpId="0"/>
      <p:bldP spid="39946" grpId="0"/>
      <p:bldP spid="39947" grpId="0"/>
      <p:bldP spid="39948" grpId="0"/>
      <p:bldP spid="39949" grpId="0"/>
      <p:bldP spid="39950" grpId="0"/>
      <p:bldP spid="39952" grpId="0"/>
      <p:bldP spid="3995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2"/>
          <p:cNvSpPr>
            <a:spLocks noChangeArrowheads="1" noChangeShapeType="1" noTextEdit="1"/>
          </p:cNvSpPr>
          <p:nvPr/>
        </p:nvSpPr>
        <p:spPr bwMode="auto">
          <a:xfrm>
            <a:off x="1476375" y="188913"/>
            <a:ext cx="5562600" cy="1223962"/>
          </a:xfrm>
          <a:prstGeom prst="rect">
            <a:avLst/>
          </a:prstGeom>
        </p:spPr>
        <p:txBody>
          <a:bodyPr wrap="none" fromWordArt="1">
            <a:prstTxWarp prst="textInflateBottom">
              <a:avLst>
                <a:gd name="adj" fmla="val 68083"/>
              </a:avLst>
            </a:prstTxWarp>
          </a:bodyPr>
          <a:lstStyle/>
          <a:p>
            <a:pPr algn="ctr"/>
            <a:r>
              <a:rPr lang="ru-RU" sz="3600" b="1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Собери пословицы</a:t>
            </a: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4787900" y="4652963"/>
            <a:ext cx="3529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400" b="1" dirty="0">
                <a:cs typeface="Arial" charset="0"/>
              </a:rPr>
              <a:t>даже перед собакой</a:t>
            </a:r>
            <a:endParaRPr lang="ru-RU" sz="2400" dirty="0">
              <a:cs typeface="Arial" charset="0"/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395288" y="1844675"/>
            <a:ext cx="37449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802306"/>
                </a:solidFill>
                <a:cs typeface="Arial" charset="0"/>
              </a:rPr>
              <a:t>- Доброму человеку бывает стыдно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395288" y="2924175"/>
            <a:ext cx="34559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chemeClr val="accent2"/>
                </a:solidFill>
                <a:cs typeface="Arial" charset="0"/>
              </a:rPr>
              <a:t>Нет стыда признаться человеку</a:t>
            </a:r>
            <a:endParaRPr lang="ru-RU" sz="2400" b="1" dirty="0">
              <a:solidFill>
                <a:srgbClr val="006600"/>
              </a:solidFill>
              <a:cs typeface="Arial" charset="0"/>
            </a:endParaRP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323850" y="4149725"/>
            <a:ext cx="32400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FF9900"/>
                </a:solidFill>
                <a:cs typeface="Arial" charset="0"/>
              </a:rPr>
              <a:t>- </a:t>
            </a:r>
            <a:r>
              <a:rPr lang="ru-RU" sz="2400" b="1" dirty="0">
                <a:solidFill>
                  <a:srgbClr val="FF0066"/>
                </a:solidFill>
                <a:cs typeface="Arial" charset="0"/>
              </a:rPr>
              <a:t>Стыд перед людьми — хорошее чувство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323850" y="5300663"/>
            <a:ext cx="3986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rgbClr val="660066"/>
                </a:solidFill>
                <a:cs typeface="Arial" charset="0"/>
              </a:rPr>
              <a:t>- Когда человек краснеет</a:t>
            </a: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323850" y="5805488"/>
            <a:ext cx="43195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 smtClean="0">
                <a:cs typeface="Arial" charset="0"/>
              </a:rPr>
              <a:t>-</a:t>
            </a:r>
            <a:endParaRPr lang="ru-RU" sz="2400" b="1" dirty="0">
              <a:solidFill>
                <a:schemeClr val="accent2"/>
              </a:solidFill>
              <a:cs typeface="Arial" charset="0"/>
            </a:endParaRPr>
          </a:p>
        </p:txBody>
      </p:sp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4859338" y="1916113"/>
            <a:ext cx="38163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cs typeface="Arial" charset="0"/>
              </a:rPr>
              <a:t>но лучше всего стыд перед  самим  собой</a:t>
            </a:r>
          </a:p>
        </p:txBody>
      </p:sp>
      <p:sp>
        <p:nvSpPr>
          <p:cNvPr id="40970" name="Rectangle 10"/>
          <p:cNvSpPr>
            <a:spLocks noChangeArrowheads="1"/>
          </p:cNvSpPr>
          <p:nvPr/>
        </p:nvSpPr>
        <p:spPr bwMode="auto">
          <a:xfrm>
            <a:off x="4787900" y="2997200"/>
            <a:ext cx="360203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cs typeface="Arial" charset="0"/>
              </a:rPr>
              <a:t>начинается его более благородное я</a:t>
            </a:r>
          </a:p>
        </p:txBody>
      </p:sp>
      <p:sp>
        <p:nvSpPr>
          <p:cNvPr id="40971" name="Rectangle 11"/>
          <p:cNvSpPr>
            <a:spLocks noChangeArrowheads="1"/>
          </p:cNvSpPr>
          <p:nvPr/>
        </p:nvSpPr>
        <p:spPr bwMode="auto">
          <a:xfrm>
            <a:off x="4859338" y="3933825"/>
            <a:ext cx="2578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>
                <a:cs typeface="Arial" charset="0"/>
              </a:rPr>
              <a:t>в своей ошибке</a:t>
            </a:r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>
            <a:off x="4572000" y="1916113"/>
            <a:ext cx="0" cy="4679950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80230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1000" fill="hold"/>
                                        <p:tgtEl>
                                          <p:spTgt spid="409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00" fill="hold"/>
                                        <p:tgtEl>
                                          <p:spTgt spid="409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6006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1000" fill="hold"/>
                                        <p:tgtEl>
                                          <p:spTgt spid="40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814</TotalTime>
  <Words>416</Words>
  <Application>Microsoft Office PowerPoint</Application>
  <PresentationFormat>Экран (4:3)</PresentationFormat>
  <Paragraphs>89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Этикетные слова</vt:lpstr>
      <vt:lpstr>Как можно отвечать на извинения?</vt:lpstr>
      <vt:lpstr>Слайд 13</vt:lpstr>
      <vt:lpstr>Слайд 14</vt:lpstr>
      <vt:lpstr>Поступай с людьми так, как ты хочешь, чтобы они поступали с тобой.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Екатерина</dc:creator>
  <cp:lastModifiedBy>Екатерина</cp:lastModifiedBy>
  <cp:revision>74</cp:revision>
  <dcterms:created xsi:type="dcterms:W3CDTF">2014-01-06T05:31:31Z</dcterms:created>
  <dcterms:modified xsi:type="dcterms:W3CDTF">2014-01-09T17:34:13Z</dcterms:modified>
</cp:coreProperties>
</file>