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2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1" r:id="rId28"/>
    <p:sldId id="260" r:id="rId29"/>
    <p:sldId id="259" r:id="rId30"/>
    <p:sldId id="258" r:id="rId31"/>
    <p:sldId id="26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emf"/><Relationship Id="rId1" Type="http://schemas.openxmlformats.org/officeDocument/2006/relationships/image" Target="../media/image61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5" Type="http://schemas.openxmlformats.org/officeDocument/2006/relationships/image" Target="../media/image88.e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8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11.wmf"/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e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3" Type="http://schemas.openxmlformats.org/officeDocument/2006/relationships/image" Target="../media/image105.wmf"/><Relationship Id="rId7" Type="http://schemas.openxmlformats.org/officeDocument/2006/relationships/image" Target="../media/image108.wmf"/><Relationship Id="rId12" Type="http://schemas.openxmlformats.org/officeDocument/2006/relationships/image" Target="../media/image113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6" Type="http://schemas.openxmlformats.org/officeDocument/2006/relationships/image" Target="../media/image104.wmf"/><Relationship Id="rId11" Type="http://schemas.openxmlformats.org/officeDocument/2006/relationships/image" Target="../media/image112.wmf"/><Relationship Id="rId5" Type="http://schemas.openxmlformats.org/officeDocument/2006/relationships/image" Target="../media/image103.wmf"/><Relationship Id="rId10" Type="http://schemas.openxmlformats.org/officeDocument/2006/relationships/image" Target="../media/image111.emf"/><Relationship Id="rId4" Type="http://schemas.openxmlformats.org/officeDocument/2006/relationships/image" Target="../media/image102.wmf"/><Relationship Id="rId9" Type="http://schemas.openxmlformats.org/officeDocument/2006/relationships/image" Target="../media/image11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.wmf"/><Relationship Id="rId1" Type="http://schemas.openxmlformats.org/officeDocument/2006/relationships/image" Target="../media/image11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1.wmf"/><Relationship Id="rId4" Type="http://schemas.openxmlformats.org/officeDocument/2006/relationships/image" Target="../media/image120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emf"/><Relationship Id="rId7" Type="http://schemas.openxmlformats.org/officeDocument/2006/relationships/image" Target="../media/image128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9" Type="http://schemas.openxmlformats.org/officeDocument/2006/relationships/image" Target="../media/image130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133.wmf"/><Relationship Id="rId7" Type="http://schemas.openxmlformats.org/officeDocument/2006/relationships/image" Target="../media/image137.e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10" Type="http://schemas.openxmlformats.org/officeDocument/2006/relationships/image" Target="../media/image140.emf"/><Relationship Id="rId4" Type="http://schemas.openxmlformats.org/officeDocument/2006/relationships/image" Target="../media/image134.emf"/><Relationship Id="rId9" Type="http://schemas.openxmlformats.org/officeDocument/2006/relationships/image" Target="../media/image139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image" Target="../media/image158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12" Type="http://schemas.openxmlformats.org/officeDocument/2006/relationships/image" Target="../media/image157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11" Type="http://schemas.openxmlformats.org/officeDocument/2006/relationships/image" Target="../media/image156.wmf"/><Relationship Id="rId5" Type="http://schemas.openxmlformats.org/officeDocument/2006/relationships/image" Target="../media/image150.wmf"/><Relationship Id="rId15" Type="http://schemas.openxmlformats.org/officeDocument/2006/relationships/image" Target="../media/image160.emf"/><Relationship Id="rId10" Type="http://schemas.openxmlformats.org/officeDocument/2006/relationships/image" Target="../media/image155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Relationship Id="rId14" Type="http://schemas.openxmlformats.org/officeDocument/2006/relationships/image" Target="../media/image15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11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emf"/><Relationship Id="rId1" Type="http://schemas.openxmlformats.org/officeDocument/2006/relationships/image" Target="../media/image1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e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287D9-8D75-4B7A-80D1-FA488B832402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FAE79-5D6D-40A7-9BED-6DEB3B770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4D76CE-4256-4CDB-B8B1-A5DEC576125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8A2F4B-4151-4757-9C02-8058E0FAC3F1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7720F2-1120-4584-824F-211637D87045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E332B0-9F91-4F30-A086-2FC552122B7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5DD4C4-5C48-4A93-A2F6-F595DF46172C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FFBE5D-602E-4CB2-8A30-38C0888645E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3F7A9A-3A16-4104-854E-DD5FFE8FCEF3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38FEAB-355E-4B82-8AAC-2019FCF4F221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683C44-B66C-4704-B980-9A71D752658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FFCE63-50C6-4582-B7A2-BFF34C7921C6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EBB44-CFC5-42A8-BD02-7162079A332C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26D3-4209-4748-9A22-E6299FC0F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F0DA-E200-4D0A-B41E-20FF0508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B5A4-DD94-4047-998B-20F3618C7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87353A-A80F-4B92-9908-3EC5C7383E28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C586E3-5FEE-410A-B82B-A3DF7F8DB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oleObject" Target="../embeddings/oleObject84.bin"/><Relationship Id="rId18" Type="http://schemas.openxmlformats.org/officeDocument/2006/relationships/oleObject" Target="../embeddings/oleObject8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Relationship Id="rId14" Type="http://schemas.openxmlformats.org/officeDocument/2006/relationships/oleObject" Target="../embeddings/oleObject1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0.bin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0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8.bin"/><Relationship Id="rId18" Type="http://schemas.openxmlformats.org/officeDocument/2006/relationships/oleObject" Target="../embeddings/oleObject162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7.bin"/><Relationship Id="rId17" Type="http://schemas.openxmlformats.org/officeDocument/2006/relationships/image" Target="../media/image16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60.bin"/><Relationship Id="rId10" Type="http://schemas.openxmlformats.org/officeDocument/2006/relationships/oleObject" Target="../embeddings/oleObject155.bin"/><Relationship Id="rId19" Type="http://schemas.openxmlformats.org/officeDocument/2006/relationships/image" Target="../media/image162.png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Relationship Id="rId14" Type="http://schemas.openxmlformats.org/officeDocument/2006/relationships/oleObject" Target="../embeddings/oleObject15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gif"/><Relationship Id="rId7" Type="http://schemas.openxmlformats.org/officeDocument/2006/relationships/image" Target="../media/image168.gif"/><Relationship Id="rId2" Type="http://schemas.openxmlformats.org/officeDocument/2006/relationships/image" Target="../media/image1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gif"/><Relationship Id="rId5" Type="http://schemas.openxmlformats.org/officeDocument/2006/relationships/image" Target="../media/image166.gif"/><Relationship Id="rId4" Type="http://schemas.openxmlformats.org/officeDocument/2006/relationships/image" Target="../media/image16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gif"/><Relationship Id="rId2" Type="http://schemas.openxmlformats.org/officeDocument/2006/relationships/image" Target="../media/image16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gif"/><Relationship Id="rId5" Type="http://schemas.openxmlformats.org/officeDocument/2006/relationships/image" Target="../media/image172.gif"/><Relationship Id="rId4" Type="http://schemas.openxmlformats.org/officeDocument/2006/relationships/image" Target="../media/image17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gif"/><Relationship Id="rId2" Type="http://schemas.openxmlformats.org/officeDocument/2006/relationships/image" Target="../media/image17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gif"/><Relationship Id="rId2" Type="http://schemas.openxmlformats.org/officeDocument/2006/relationships/image" Target="../media/image17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9144000" cy="3143248"/>
          </a:xfrm>
        </p:spPr>
        <p:txBody>
          <a:bodyPr/>
          <a:lstStyle/>
          <a:p>
            <a:r>
              <a:rPr lang="ru-RU" sz="3600" b="1" dirty="0" smtClean="0"/>
              <a:t> Решение задания С1</a:t>
            </a:r>
          </a:p>
          <a:p>
            <a:endParaRPr lang="ru-RU" sz="3600" dirty="0" smtClean="0"/>
          </a:p>
          <a:p>
            <a:r>
              <a:rPr lang="ru-RU" sz="2400" dirty="0" smtClean="0"/>
              <a:t>МБОУ «СОШ № 143»</a:t>
            </a:r>
          </a:p>
          <a:p>
            <a:r>
              <a:rPr lang="ru-RU" sz="2400" dirty="0" smtClean="0"/>
              <a:t>Г. Красноярск</a:t>
            </a:r>
          </a:p>
          <a:p>
            <a:r>
              <a:rPr lang="ru-RU" sz="2400" dirty="0" err="1" smtClean="0"/>
              <a:t>Князькина</a:t>
            </a:r>
            <a:r>
              <a:rPr lang="ru-RU" sz="2400" dirty="0" smtClean="0"/>
              <a:t> Т. В.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8601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Подготовка к ЕГЭ 2014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 математике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Итак,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95288" y="2781300"/>
          <a:ext cx="3671887" cy="1211263"/>
        </p:xfrm>
        <a:graphic>
          <a:graphicData uri="http://schemas.openxmlformats.org/presentationml/2006/ole">
            <p:oleObj spid="_x0000_s9218" name="Формула" r:id="rId3" imgW="1193800" imgH="393700" progId="Equation.3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011863" y="5300663"/>
          <a:ext cx="2952750" cy="576262"/>
        </p:xfrm>
        <a:graphic>
          <a:graphicData uri="http://schemas.openxmlformats.org/presentationml/2006/ole">
            <p:oleObj spid="_x0000_s9219" name="Формула" r:id="rId4" imgW="1040948" imgH="203112" progId="Equation.3">
              <p:embed/>
            </p:oleObj>
          </a:graphicData>
        </a:graphic>
      </p:graphicFrame>
      <p:graphicFrame>
        <p:nvGraphicFramePr>
          <p:cNvPr id="91145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187450" y="1268413"/>
          <a:ext cx="2592388" cy="1181100"/>
        </p:xfrm>
        <a:graphic>
          <a:graphicData uri="http://schemas.openxmlformats.org/presentationml/2006/ole">
            <p:oleObj spid="_x0000_s9220" name="Формула" r:id="rId5" imgW="863225" imgH="393529" progId="Equation.3">
              <p:embed/>
            </p:oleObj>
          </a:graphicData>
        </a:graphic>
      </p:graphicFrame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17500" y="5157788"/>
            <a:ext cx="2952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i="1"/>
              <a:t>Ответ:</a:t>
            </a:r>
          </a:p>
        </p:txBody>
      </p:sp>
      <p:graphicFrame>
        <p:nvGraphicFramePr>
          <p:cNvPr id="91148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3132138" y="4967288"/>
          <a:ext cx="2736850" cy="1116012"/>
        </p:xfrm>
        <a:graphic>
          <a:graphicData uri="http://schemas.openxmlformats.org/presentationml/2006/ole">
            <p:oleObj spid="_x0000_s9221" name="Формула" r:id="rId6" imgW="965200" imgH="393700" progId="Equation.3">
              <p:embed/>
            </p:oleObj>
          </a:graphicData>
        </a:graphic>
      </p:graphicFrame>
      <p:graphicFrame>
        <p:nvGraphicFramePr>
          <p:cNvPr id="91150" name="Object 14"/>
          <p:cNvGraphicFramePr>
            <a:graphicFrameLocks noChangeAspect="1"/>
          </p:cNvGraphicFramePr>
          <p:nvPr/>
        </p:nvGraphicFramePr>
        <p:xfrm>
          <a:off x="4211638" y="3141663"/>
          <a:ext cx="3168650" cy="617537"/>
        </p:xfrm>
        <a:graphic>
          <a:graphicData uri="http://schemas.openxmlformats.org/presentationml/2006/ole">
            <p:oleObj spid="_x0000_s9222" name="Формула" r:id="rId7" imgW="1040948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2553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Решить уравнение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692275" y="1928802"/>
          <a:ext cx="5489575" cy="928694"/>
        </p:xfrm>
        <a:graphic>
          <a:graphicData uri="http://schemas.openxmlformats.org/presentationml/2006/ole">
            <p:oleObj spid="_x0000_s10242" name="Формула" r:id="rId4" imgW="1473200" imgH="20320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2725"/>
        </p:xfrm>
        <a:graphic>
          <a:graphicData uri="http://schemas.openxmlformats.org/presentationml/2006/ole">
            <p:oleObj spid="_x0000_s10243" name="Формула" r:id="rId5" imgW="114151" imgH="215619" progId="Equation.3">
              <p:embed/>
            </p:oleObj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84213" y="3068638"/>
            <a:ext cx="8064500" cy="1431925"/>
            <a:chOff x="684213" y="3068638"/>
            <a:chExt cx="8064500" cy="1431925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684213" y="3068638"/>
              <a:ext cx="63373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4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Укажите корни, принадлежащие отрезку</a:t>
              </a:r>
            </a:p>
          </p:txBody>
        </p:sp>
        <p:graphicFrame>
          <p:nvGraphicFramePr>
            <p:cNvPr id="27655" name="Object 6"/>
            <p:cNvGraphicFramePr>
              <a:graphicFrameLocks noChangeAspect="1"/>
            </p:cNvGraphicFramePr>
            <p:nvPr/>
          </p:nvGraphicFramePr>
          <p:xfrm>
            <a:off x="6588125" y="3716338"/>
            <a:ext cx="1871663" cy="784225"/>
          </p:xfrm>
          <a:graphic>
            <a:graphicData uri="http://schemas.openxmlformats.org/presentationml/2006/ole">
              <p:oleObj spid="_x0000_s10244" name="Формула" r:id="rId6" imgW="507780" imgH="215806" progId="Equation.3">
                <p:embed/>
              </p:oleObj>
            </a:graphicData>
          </a:graphic>
        </p:graphicFrame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8388350" y="3716338"/>
              <a:ext cx="3603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4400" b="0">
                  <a:latin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7897813" y="1196975"/>
          <a:ext cx="476250" cy="898525"/>
        </p:xfrm>
        <a:graphic>
          <a:graphicData uri="http://schemas.openxmlformats.org/presentationml/2006/ole">
            <p:oleObj spid="_x0000_s11266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187450" y="1844675"/>
          <a:ext cx="2808288" cy="919163"/>
        </p:xfrm>
        <a:graphic>
          <a:graphicData uri="http://schemas.openxmlformats.org/presentationml/2006/ole">
            <p:oleObj spid="_x0000_s11267" name="Формула" r:id="rId5" imgW="762120" imgH="139680" progId="Equation.3">
              <p:embed/>
            </p:oleObj>
          </a:graphicData>
        </a:graphic>
      </p:graphicFrame>
      <p:graphicFrame>
        <p:nvGraphicFramePr>
          <p:cNvPr id="28676" name="Object 6"/>
          <p:cNvGraphicFramePr>
            <a:graphicFrameLocks noChangeAspect="1"/>
          </p:cNvGraphicFramePr>
          <p:nvPr/>
        </p:nvGraphicFramePr>
        <p:xfrm>
          <a:off x="742950" y="277813"/>
          <a:ext cx="6534150" cy="1014412"/>
        </p:xfrm>
        <a:graphic>
          <a:graphicData uri="http://schemas.openxmlformats.org/presentationml/2006/ole">
            <p:oleObj spid="_x0000_s11268" name="Формула" r:id="rId6" imgW="1473200" imgH="228600" progId="Equation.3">
              <p:embed/>
            </p:oleObj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484188" y="1860550"/>
          <a:ext cx="7831137" cy="901700"/>
        </p:xfrm>
        <a:graphic>
          <a:graphicData uri="http://schemas.openxmlformats.org/presentationml/2006/ole">
            <p:oleObj spid="_x0000_s11269" name="Формула" r:id="rId7" imgW="1765300" imgH="203200" progId="Equation.3">
              <p:embed/>
            </p:oleObj>
          </a:graphicData>
        </a:graphic>
      </p:graphicFrame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1258888" y="0"/>
            <a:ext cx="1728787" cy="1628775"/>
          </a:xfrm>
          <a:prstGeom prst="ellipse">
            <a:avLst/>
          </a:prstGeom>
          <a:solidFill>
            <a:srgbClr val="FFFF00">
              <a:alpha val="27843"/>
            </a:srgbClr>
          </a:soli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555875" y="1268413"/>
            <a:ext cx="215900" cy="9350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3814" name="Object 22"/>
          <p:cNvGraphicFramePr>
            <a:graphicFrameLocks noChangeAspect="1"/>
          </p:cNvGraphicFramePr>
          <p:nvPr>
            <p:ph sz="quarter" idx="1"/>
          </p:nvPr>
        </p:nvGraphicFramePr>
        <p:xfrm>
          <a:off x="539750" y="2852738"/>
          <a:ext cx="7342188" cy="993775"/>
        </p:xfrm>
        <a:graphic>
          <a:graphicData uri="http://schemas.openxmlformats.org/presentationml/2006/ole">
            <p:oleObj spid="_x0000_s11270" name="Формула" r:id="rId8" imgW="1689100" imgH="228600" progId="Equation.3">
              <p:embed/>
            </p:oleObj>
          </a:graphicData>
        </a:graphic>
      </p:graphicFrame>
      <p:graphicFrame>
        <p:nvGraphicFramePr>
          <p:cNvPr id="33817" name="Object 25"/>
          <p:cNvGraphicFramePr>
            <a:graphicFrameLocks noChangeAspect="1"/>
          </p:cNvGraphicFramePr>
          <p:nvPr/>
        </p:nvGraphicFramePr>
        <p:xfrm>
          <a:off x="611188" y="4005263"/>
          <a:ext cx="6985000" cy="2122487"/>
        </p:xfrm>
        <a:graphic>
          <a:graphicData uri="http://schemas.openxmlformats.org/presentationml/2006/ole">
            <p:oleObj spid="_x0000_s11271" name="Формула" r:id="rId9" imgW="1586811" imgH="4823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 animBg="1"/>
      <p:bldP spid="33812" grpId="1" animBg="1"/>
      <p:bldP spid="33813" grpId="0" animBg="1"/>
      <p:bldP spid="338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684213" y="188913"/>
          <a:ext cx="5759450" cy="830262"/>
        </p:xfrm>
        <a:graphic>
          <a:graphicData uri="http://schemas.openxmlformats.org/presentationml/2006/ole">
            <p:oleObj spid="_x0000_s12290" name="Формула" r:id="rId4" imgW="1587500" imgH="22860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338138" y="1065213"/>
          <a:ext cx="1697037" cy="1547812"/>
        </p:xfrm>
        <a:graphic>
          <a:graphicData uri="http://schemas.openxmlformats.org/presentationml/2006/ole">
            <p:oleObj spid="_x0000_s12291" name="Формула" r:id="rId5" imgW="914760" imgH="825840" progId="Equation.3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674688" y="2924175"/>
          <a:ext cx="2392362" cy="1574800"/>
        </p:xfrm>
        <a:graphic>
          <a:graphicData uri="http://schemas.openxmlformats.org/presentationml/2006/ole">
            <p:oleObj spid="_x0000_s12292" name="Формула" r:id="rId6" imgW="1283040" imgH="825840" progId="Equation.3">
              <p:embed/>
            </p:oleObj>
          </a:graphicData>
        </a:graphic>
      </p:graphicFrame>
      <p:graphicFrame>
        <p:nvGraphicFramePr>
          <p:cNvPr id="31760" name="Object 16"/>
          <p:cNvGraphicFramePr>
            <a:graphicFrameLocks noChangeAspect="1"/>
          </p:cNvGraphicFramePr>
          <p:nvPr>
            <p:ph sz="quarter" idx="4"/>
          </p:nvPr>
        </p:nvGraphicFramePr>
        <p:xfrm>
          <a:off x="5219700" y="1916113"/>
          <a:ext cx="2994025" cy="4229100"/>
        </p:xfrm>
        <a:graphic>
          <a:graphicData uri="http://schemas.openxmlformats.org/presentationml/2006/ole">
            <p:oleObj spid="_x0000_s12293" name="Формула" r:id="rId7" imgW="1600200" imgH="2260600" progId="Equation.3">
              <p:embed/>
            </p:oleObj>
          </a:graphicData>
        </a:graphic>
      </p:graphicFrame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5564188" y="836613"/>
          <a:ext cx="3054350" cy="901700"/>
        </p:xfrm>
        <a:graphic>
          <a:graphicData uri="http://schemas.openxmlformats.org/presentationml/2006/ole">
            <p:oleObj spid="_x0000_s12294" name="Формула" r:id="rId8" imgW="1333500" imgH="393700" progId="Equation.3">
              <p:embed/>
            </p:oleObj>
          </a:graphicData>
        </a:graphic>
      </p:graphicFrame>
      <p:graphicFrame>
        <p:nvGraphicFramePr>
          <p:cNvPr id="31764" name="Object 20"/>
          <p:cNvGraphicFramePr>
            <a:graphicFrameLocks noChangeAspect="1"/>
          </p:cNvGraphicFramePr>
          <p:nvPr/>
        </p:nvGraphicFramePr>
        <p:xfrm>
          <a:off x="5364163" y="5805488"/>
          <a:ext cx="936625" cy="396875"/>
        </p:xfrm>
        <a:graphic>
          <a:graphicData uri="http://schemas.openxmlformats.org/presentationml/2006/ole">
            <p:oleObj spid="_x0000_s12295" name="Формула" r:id="rId9" imgW="418918" imgH="177723" progId="Equation.3">
              <p:embed/>
            </p:oleObj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5795963" y="1844675"/>
          <a:ext cx="1947862" cy="1862138"/>
        </p:xfrm>
        <a:graphic>
          <a:graphicData uri="http://schemas.openxmlformats.org/presentationml/2006/ole">
            <p:oleObj spid="_x0000_s12296" name="Формула" r:id="rId10" imgW="850531" imgH="812447" progId="Equation.3">
              <p:embed/>
            </p:oleObj>
          </a:graphicData>
        </a:graphic>
      </p:graphicFrame>
      <p:graphicFrame>
        <p:nvGraphicFramePr>
          <p:cNvPr id="31766" name="Object 22"/>
          <p:cNvGraphicFramePr>
            <a:graphicFrameLocks noChangeAspect="1"/>
          </p:cNvGraphicFramePr>
          <p:nvPr/>
        </p:nvGraphicFramePr>
        <p:xfrm>
          <a:off x="468313" y="4724400"/>
          <a:ext cx="1309687" cy="901700"/>
        </p:xfrm>
        <a:graphic>
          <a:graphicData uri="http://schemas.openxmlformats.org/presentationml/2006/ole">
            <p:oleObj spid="_x0000_s12297" name="Формула" r:id="rId11" imgW="571252" imgH="393529" progId="Equation.3">
              <p:embed/>
            </p:oleObj>
          </a:graphicData>
        </a:graphic>
      </p:graphicFrame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5292725" y="765175"/>
          <a:ext cx="3198813" cy="901700"/>
        </p:xfrm>
        <a:graphic>
          <a:graphicData uri="http://schemas.openxmlformats.org/presentationml/2006/ole">
            <p:oleObj spid="_x0000_s12298" name="Формула" r:id="rId12" imgW="1396394" imgH="393529" progId="Equation.3">
              <p:embed/>
            </p:oleObj>
          </a:graphicData>
        </a:graphic>
      </p:graphicFrame>
      <p:graphicFrame>
        <p:nvGraphicFramePr>
          <p:cNvPr id="31769" name="Object 25"/>
          <p:cNvGraphicFramePr>
            <a:graphicFrameLocks noChangeAspect="1"/>
          </p:cNvGraphicFramePr>
          <p:nvPr/>
        </p:nvGraphicFramePr>
        <p:xfrm>
          <a:off x="5508625" y="1773238"/>
          <a:ext cx="3184525" cy="4941887"/>
        </p:xfrm>
        <a:graphic>
          <a:graphicData uri="http://schemas.openxmlformats.org/presentationml/2006/ole">
            <p:oleObj spid="_x0000_s12299" name="Формула" r:id="rId13" imgW="1701800" imgH="2641600" progId="Equation.3">
              <p:embed/>
            </p:oleObj>
          </a:graphicData>
        </a:graphic>
      </p:graphicFrame>
      <p:graphicFrame>
        <p:nvGraphicFramePr>
          <p:cNvPr id="31770" name="Object 26"/>
          <p:cNvGraphicFramePr>
            <a:graphicFrameLocks noChangeAspect="1"/>
          </p:cNvGraphicFramePr>
          <p:nvPr/>
        </p:nvGraphicFramePr>
        <p:xfrm>
          <a:off x="5076825" y="908050"/>
          <a:ext cx="3754438" cy="731838"/>
        </p:xfrm>
        <a:graphic>
          <a:graphicData uri="http://schemas.openxmlformats.org/presentationml/2006/ole">
            <p:oleObj spid="_x0000_s12300" name="Формула" r:id="rId14" imgW="1040948" imgH="203112" progId="Equation.3">
              <p:embed/>
            </p:oleObj>
          </a:graphicData>
        </a:graphic>
      </p:graphicFrame>
      <p:graphicFrame>
        <p:nvGraphicFramePr>
          <p:cNvPr id="31771" name="Object 27"/>
          <p:cNvGraphicFramePr>
            <a:graphicFrameLocks noChangeAspect="1"/>
          </p:cNvGraphicFramePr>
          <p:nvPr/>
        </p:nvGraphicFramePr>
        <p:xfrm>
          <a:off x="5795963" y="2205038"/>
          <a:ext cx="2519362" cy="2682875"/>
        </p:xfrm>
        <a:graphic>
          <a:graphicData uri="http://schemas.openxmlformats.org/presentationml/2006/ole">
            <p:oleObj spid="_x0000_s12301" name="Формула" r:id="rId15" imgW="1346200" imgH="1435100" progId="Equation.3">
              <p:embed/>
            </p:oleObj>
          </a:graphicData>
        </a:graphic>
      </p:graphicFrame>
      <p:graphicFrame>
        <p:nvGraphicFramePr>
          <p:cNvPr id="31772" name="Object 28"/>
          <p:cNvGraphicFramePr>
            <a:graphicFrameLocks noChangeAspect="1"/>
          </p:cNvGraphicFramePr>
          <p:nvPr/>
        </p:nvGraphicFramePr>
        <p:xfrm>
          <a:off x="468313" y="5876925"/>
          <a:ext cx="1308100" cy="482600"/>
        </p:xfrm>
        <a:graphic>
          <a:graphicData uri="http://schemas.openxmlformats.org/presentationml/2006/ole">
            <p:oleObj spid="_x0000_s12302" name="Формула" r:id="rId16" imgW="482181" imgH="177646" progId="Equation.3">
              <p:embed/>
            </p:oleObj>
          </a:graphicData>
        </a:graphic>
      </p:graphicFrame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356100" y="3789363"/>
            <a:ext cx="1008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Batang" pitchFamily="18" charset="-127"/>
              </a:rPr>
              <a:t>n=2</a:t>
            </a:r>
            <a:endParaRPr lang="ru-RU" sz="2800">
              <a:latin typeface="Batang" pitchFamily="18" charset="-127"/>
            </a:endParaRP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7380288" y="1125538"/>
            <a:ext cx="360362" cy="360362"/>
          </a:xfrm>
          <a:prstGeom prst="ellipse">
            <a:avLst/>
          </a:prstGeom>
          <a:solidFill>
            <a:srgbClr val="CCFFFF">
              <a:alpha val="34117"/>
            </a:srgbClr>
          </a:soli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6948488" y="1125538"/>
            <a:ext cx="360362" cy="360362"/>
          </a:xfrm>
          <a:prstGeom prst="ellipse">
            <a:avLst/>
          </a:prstGeom>
          <a:solidFill>
            <a:srgbClr val="CCFFFF">
              <a:alpha val="34117"/>
            </a:srgbClr>
          </a:soli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31777" name="Object 33"/>
          <p:cNvGraphicFramePr>
            <a:graphicFrameLocks noChangeAspect="1"/>
          </p:cNvGraphicFramePr>
          <p:nvPr/>
        </p:nvGraphicFramePr>
        <p:xfrm>
          <a:off x="3614738" y="3998913"/>
          <a:ext cx="4579937" cy="2703512"/>
        </p:xfrm>
        <a:graphic>
          <a:graphicData uri="http://schemas.openxmlformats.org/presentationml/2006/ole">
            <p:oleObj spid="_x0000_s12303" name="Формула" r:id="rId17" imgW="1651320" imgH="1054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2359 L 0.04323 -0.553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8 0.08809 L 0.25 -0.3329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1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4" grpId="0"/>
      <p:bldP spid="31774" grpId="1"/>
      <p:bldP spid="31774" grpId="2"/>
      <p:bldP spid="31775" grpId="0" animBg="1"/>
      <p:bldP spid="31775" grpId="1" animBg="1"/>
      <p:bldP spid="31776" grpId="0" animBg="1"/>
      <p:bldP spid="317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539750" y="1628775"/>
            <a:ext cx="81010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а) изображение корней на тригонометрической окружности с последующим  их отбором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заданном промежутке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;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б) изображение корней на координатной  прямой с последующим отбором с учетом имеющихся ограничений.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042988" y="254000"/>
            <a:ext cx="7743854" cy="769441"/>
          </a:xfrm>
          <a:prstGeom prst="rect">
            <a:avLst/>
          </a:prstGeom>
          <a:solidFill>
            <a:srgbClr val="CCFFFF"/>
          </a:solidFill>
          <a:ln w="476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</a:rPr>
              <a:t>Геометрический способ: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468313" y="0"/>
          <a:ext cx="5759450" cy="830263"/>
        </p:xfrm>
        <a:graphic>
          <a:graphicData uri="http://schemas.openxmlformats.org/presentationml/2006/ole">
            <p:oleObj spid="_x0000_s13314" name="Формула" r:id="rId4" imgW="1587500" imgH="22860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250825" y="1268413"/>
          <a:ext cx="4032250" cy="1958975"/>
        </p:xfrm>
        <a:graphic>
          <a:graphicData uri="http://schemas.openxmlformats.org/presentationml/2006/ole">
            <p:oleObj spid="_x0000_s13315" name="Формула" r:id="rId5" imgW="1651320" imgH="711360" progId="Equation.3">
              <p:embed/>
            </p:oleObj>
          </a:graphicData>
        </a:graphic>
      </p:graphicFrame>
      <p:graphicFrame>
        <p:nvGraphicFramePr>
          <p:cNvPr id="42070" name="Object 86"/>
          <p:cNvGraphicFramePr>
            <a:graphicFrameLocks noChangeAspect="1"/>
          </p:cNvGraphicFramePr>
          <p:nvPr>
            <p:ph sz="quarter" idx="4"/>
          </p:nvPr>
        </p:nvGraphicFramePr>
        <p:xfrm>
          <a:off x="7812088" y="5589588"/>
          <a:ext cx="561975" cy="765175"/>
        </p:xfrm>
        <a:graphic>
          <a:graphicData uri="http://schemas.openxmlformats.org/presentationml/2006/ole">
            <p:oleObj spid="_x0000_s13316" name="Формула" r:id="rId6" imgW="279279" imgH="393529" progId="Equation.3">
              <p:embed/>
            </p:oleObj>
          </a:graphicData>
        </a:graphic>
      </p:graphicFrame>
      <p:sp>
        <p:nvSpPr>
          <p:cNvPr id="31749" name="Oval 22"/>
          <p:cNvSpPr>
            <a:spLocks noChangeArrowheads="1"/>
          </p:cNvSpPr>
          <p:nvPr/>
        </p:nvSpPr>
        <p:spPr bwMode="auto">
          <a:xfrm>
            <a:off x="5508625" y="2924175"/>
            <a:ext cx="3167063" cy="3095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ru-RU" sz="2800" b="0">
                <a:solidFill>
                  <a:schemeClr val="tx1"/>
                </a:solidFill>
                <a:latin typeface="Batang" pitchFamily="18" charset="-127"/>
              </a:rPr>
              <a:t>                       </a:t>
            </a:r>
          </a:p>
        </p:txBody>
      </p:sp>
      <p:sp>
        <p:nvSpPr>
          <p:cNvPr id="31750" name="Line 23"/>
          <p:cNvSpPr>
            <a:spLocks noChangeShapeType="1"/>
          </p:cNvSpPr>
          <p:nvPr/>
        </p:nvSpPr>
        <p:spPr bwMode="auto">
          <a:xfrm flipV="1">
            <a:off x="7092950" y="2457450"/>
            <a:ext cx="0" cy="3779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Line 24"/>
          <p:cNvSpPr>
            <a:spLocks noChangeShapeType="1"/>
          </p:cNvSpPr>
          <p:nvPr/>
        </p:nvSpPr>
        <p:spPr bwMode="auto">
          <a:xfrm>
            <a:off x="4851400" y="4500563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Rectangle 25"/>
          <p:cNvSpPr>
            <a:spLocks noChangeArrowheads="1"/>
          </p:cNvSpPr>
          <p:nvPr/>
        </p:nvSpPr>
        <p:spPr bwMode="auto">
          <a:xfrm>
            <a:off x="6804025" y="2382838"/>
            <a:ext cx="369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0" i="1">
                <a:solidFill>
                  <a:schemeClr val="tx1"/>
                </a:solidFill>
              </a:rPr>
              <a:t>y</a:t>
            </a:r>
            <a:r>
              <a:rPr lang="ru-RU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753" name="Rectangle 26"/>
          <p:cNvSpPr>
            <a:spLocks noChangeArrowheads="1"/>
          </p:cNvSpPr>
          <p:nvPr/>
        </p:nvSpPr>
        <p:spPr bwMode="auto">
          <a:xfrm>
            <a:off x="6877050" y="44370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54" name="Rectangle 27"/>
          <p:cNvSpPr>
            <a:spLocks noChangeArrowheads="1"/>
          </p:cNvSpPr>
          <p:nvPr/>
        </p:nvSpPr>
        <p:spPr bwMode="auto">
          <a:xfrm>
            <a:off x="6877050" y="28876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400" b="0">
                <a:solidFill>
                  <a:schemeClr val="tx1"/>
                </a:solidFill>
              </a:rPr>
              <a:t>1</a:t>
            </a:r>
            <a:r>
              <a:rPr lang="ru-RU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755" name="Rectangle 28"/>
          <p:cNvSpPr>
            <a:spLocks noChangeArrowheads="1"/>
          </p:cNvSpPr>
          <p:nvPr/>
        </p:nvSpPr>
        <p:spPr bwMode="auto">
          <a:xfrm>
            <a:off x="8421688" y="44497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8385175" y="3933825"/>
            <a:ext cx="8016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3300"/>
                </a:solidFill>
              </a:rPr>
              <a:t>0</a:t>
            </a:r>
            <a:r>
              <a:rPr lang="ru-RU" sz="1600" i="1">
                <a:solidFill>
                  <a:srgbClr val="FF3300"/>
                </a:solidFill>
              </a:rPr>
              <a:t>рад</a:t>
            </a:r>
          </a:p>
        </p:txBody>
      </p:sp>
      <p:sp>
        <p:nvSpPr>
          <p:cNvPr id="31757" name="Line 39"/>
          <p:cNvSpPr>
            <a:spLocks noChangeShapeType="1"/>
          </p:cNvSpPr>
          <p:nvPr/>
        </p:nvSpPr>
        <p:spPr bwMode="auto">
          <a:xfrm>
            <a:off x="6985000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Line 42"/>
          <p:cNvSpPr>
            <a:spLocks noChangeShapeType="1"/>
          </p:cNvSpPr>
          <p:nvPr/>
        </p:nvSpPr>
        <p:spPr bwMode="auto">
          <a:xfrm flipV="1">
            <a:off x="7848600" y="3141663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42" name="Object 58"/>
          <p:cNvGraphicFramePr>
            <a:graphicFrameLocks noChangeAspect="1"/>
          </p:cNvGraphicFramePr>
          <p:nvPr/>
        </p:nvGraphicFramePr>
        <p:xfrm>
          <a:off x="4859338" y="4005263"/>
          <a:ext cx="576262" cy="450850"/>
        </p:xfrm>
        <a:graphic>
          <a:graphicData uri="http://schemas.openxmlformats.org/presentationml/2006/ole">
            <p:oleObj spid="_x0000_s13317" name="Equation" r:id="rId7" imgW="139700" imgH="139700" progId="">
              <p:embed/>
            </p:oleObj>
          </a:graphicData>
        </a:graphic>
      </p:graphicFrame>
      <p:graphicFrame>
        <p:nvGraphicFramePr>
          <p:cNvPr id="42046" name="Object 62"/>
          <p:cNvGraphicFramePr>
            <a:graphicFrameLocks noChangeAspect="1"/>
          </p:cNvGraphicFramePr>
          <p:nvPr/>
        </p:nvGraphicFramePr>
        <p:xfrm>
          <a:off x="7812088" y="2276475"/>
          <a:ext cx="373062" cy="857250"/>
        </p:xfrm>
        <a:graphic>
          <a:graphicData uri="http://schemas.openxmlformats.org/presentationml/2006/ole">
            <p:oleObj spid="_x0000_s13318" name="Equation" r:id="rId8" imgW="164957" imgH="393359" progId="">
              <p:embed/>
            </p:oleObj>
          </a:graphicData>
        </a:graphic>
      </p:graphicFrame>
      <p:sp>
        <p:nvSpPr>
          <p:cNvPr id="31761" name="Rectangle 66"/>
          <p:cNvSpPr>
            <a:spLocks noChangeArrowheads="1"/>
          </p:cNvSpPr>
          <p:nvPr/>
        </p:nvSpPr>
        <p:spPr bwMode="auto">
          <a:xfrm>
            <a:off x="7524750" y="4435475"/>
            <a:ext cx="533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400">
                <a:solidFill>
                  <a:schemeClr val="tx1"/>
                </a:solidFill>
              </a:rPr>
              <a:t>0,5</a:t>
            </a:r>
            <a:r>
              <a:rPr lang="ru-RU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762" name="Line 70"/>
          <p:cNvSpPr>
            <a:spLocks noChangeShapeType="1"/>
          </p:cNvSpPr>
          <p:nvPr/>
        </p:nvSpPr>
        <p:spPr bwMode="auto">
          <a:xfrm>
            <a:off x="7092950" y="4508500"/>
            <a:ext cx="7556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73" name="Object 89"/>
          <p:cNvGraphicFramePr>
            <a:graphicFrameLocks noChangeAspect="1"/>
          </p:cNvGraphicFramePr>
          <p:nvPr/>
        </p:nvGraphicFramePr>
        <p:xfrm>
          <a:off x="4787900" y="4149725"/>
          <a:ext cx="568325" cy="517525"/>
        </p:xfrm>
        <a:graphic>
          <a:graphicData uri="http://schemas.openxmlformats.org/presentationml/2006/ole">
            <p:oleObj spid="_x0000_s13319" name="Формула" r:id="rId9" imgW="215619" imgH="177569" progId="Equation.3">
              <p:embed/>
            </p:oleObj>
          </a:graphicData>
        </a:graphic>
      </p:graphicFrame>
      <p:sp>
        <p:nvSpPr>
          <p:cNvPr id="31764" name="Rectangle 93"/>
          <p:cNvSpPr>
            <a:spLocks noChangeArrowheads="1"/>
          </p:cNvSpPr>
          <p:nvPr/>
        </p:nvSpPr>
        <p:spPr bwMode="auto">
          <a:xfrm>
            <a:off x="5508625" y="4365625"/>
            <a:ext cx="41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-1</a:t>
            </a:r>
            <a:r>
              <a:rPr lang="ru-RU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080" name="Arc 96"/>
          <p:cNvSpPr>
            <a:spLocks/>
          </p:cNvSpPr>
          <p:nvPr/>
        </p:nvSpPr>
        <p:spPr bwMode="auto">
          <a:xfrm rot="10800000">
            <a:off x="5508625" y="4437063"/>
            <a:ext cx="1589088" cy="1584325"/>
          </a:xfrm>
          <a:custGeom>
            <a:avLst/>
            <a:gdLst>
              <a:gd name="T0" fmla="*/ 0 w 21690"/>
              <a:gd name="T1" fmla="*/ 0 h 21600"/>
              <a:gd name="T2" fmla="*/ 2147483647 w 21690"/>
              <a:gd name="T3" fmla="*/ 2147483647 h 21600"/>
              <a:gd name="T4" fmla="*/ 2147483647 w 2169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90" h="21600" fill="none" extrusionOk="0">
                <a:moveTo>
                  <a:pt x="0" y="0"/>
                </a:moveTo>
                <a:cubicBezTo>
                  <a:pt x="30" y="0"/>
                  <a:pt x="60" y="0"/>
                  <a:pt x="90" y="0"/>
                </a:cubicBezTo>
                <a:cubicBezTo>
                  <a:pt x="12019" y="0"/>
                  <a:pt x="21690" y="9670"/>
                  <a:pt x="21690" y="21600"/>
                </a:cubicBezTo>
              </a:path>
              <a:path w="21690" h="21600" stroke="0" extrusionOk="0">
                <a:moveTo>
                  <a:pt x="0" y="0"/>
                </a:moveTo>
                <a:cubicBezTo>
                  <a:pt x="30" y="0"/>
                  <a:pt x="60" y="0"/>
                  <a:pt x="90" y="0"/>
                </a:cubicBezTo>
                <a:cubicBezTo>
                  <a:pt x="12019" y="0"/>
                  <a:pt x="21690" y="9670"/>
                  <a:pt x="21690" y="21600"/>
                </a:cubicBezTo>
                <a:lnTo>
                  <a:pt x="90" y="21600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81" name="Object 97"/>
          <p:cNvGraphicFramePr>
            <a:graphicFrameLocks noChangeAspect="1"/>
          </p:cNvGraphicFramePr>
          <p:nvPr/>
        </p:nvGraphicFramePr>
        <p:xfrm>
          <a:off x="8101013" y="5734050"/>
          <a:ext cx="485775" cy="765175"/>
        </p:xfrm>
        <a:graphic>
          <a:graphicData uri="http://schemas.openxmlformats.org/presentationml/2006/ole">
            <p:oleObj spid="_x0000_s13320" name="Формула" r:id="rId10" imgW="241195" imgH="393529" progId="Equation.3">
              <p:embed/>
            </p:oleObj>
          </a:graphicData>
        </a:graphic>
      </p:graphicFrame>
      <p:sp>
        <p:nvSpPr>
          <p:cNvPr id="42082" name="Arc 98"/>
          <p:cNvSpPr>
            <a:spLocks/>
          </p:cNvSpPr>
          <p:nvPr/>
        </p:nvSpPr>
        <p:spPr bwMode="auto">
          <a:xfrm>
            <a:off x="5508625" y="2924175"/>
            <a:ext cx="3162300" cy="1584325"/>
          </a:xfrm>
          <a:custGeom>
            <a:avLst/>
            <a:gdLst>
              <a:gd name="T0" fmla="*/ 0 w 43159"/>
              <a:gd name="T1" fmla="*/ 2147483647 h 21600"/>
              <a:gd name="T2" fmla="*/ 2147483647 w 43159"/>
              <a:gd name="T3" fmla="*/ 2147483647 h 21600"/>
              <a:gd name="T4" fmla="*/ 2147483647 w 4315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59" h="21600" fill="none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</a:path>
              <a:path w="43159" h="21600" stroke="0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  <a:lnTo>
                  <a:pt x="21559" y="21600"/>
                </a:lnTo>
                <a:lnTo>
                  <a:pt x="-1" y="20270"/>
                </a:lnTo>
                <a:close/>
              </a:path>
            </a:pathLst>
          </a:custGeom>
          <a:noFill/>
          <a:ln w="349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83" name="Arc 99"/>
          <p:cNvSpPr>
            <a:spLocks/>
          </p:cNvSpPr>
          <p:nvPr/>
        </p:nvSpPr>
        <p:spPr bwMode="auto">
          <a:xfrm>
            <a:off x="5508625" y="2924175"/>
            <a:ext cx="3162300" cy="1584325"/>
          </a:xfrm>
          <a:custGeom>
            <a:avLst/>
            <a:gdLst>
              <a:gd name="T0" fmla="*/ 0 w 43159"/>
              <a:gd name="T1" fmla="*/ 2147483647 h 21600"/>
              <a:gd name="T2" fmla="*/ 2147483647 w 43159"/>
              <a:gd name="T3" fmla="*/ 2147483647 h 21600"/>
              <a:gd name="T4" fmla="*/ 2147483647 w 4315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59" h="21600" fill="none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</a:path>
              <a:path w="43159" h="21600" stroke="0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  <a:lnTo>
                  <a:pt x="21559" y="21600"/>
                </a:lnTo>
                <a:lnTo>
                  <a:pt x="-1" y="20270"/>
                </a:lnTo>
                <a:close/>
              </a:path>
            </a:pathLst>
          </a:custGeom>
          <a:noFill/>
          <a:ln w="47625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84" name="Object 100"/>
          <p:cNvGraphicFramePr>
            <a:graphicFrameLocks noChangeAspect="1"/>
          </p:cNvGraphicFramePr>
          <p:nvPr/>
        </p:nvGraphicFramePr>
        <p:xfrm>
          <a:off x="8532813" y="3933825"/>
          <a:ext cx="611187" cy="460375"/>
        </p:xfrm>
        <a:graphic>
          <a:graphicData uri="http://schemas.openxmlformats.org/presentationml/2006/ole">
            <p:oleObj spid="_x0000_s13321" name="Формула" r:id="rId11" imgW="228402" imgH="177646" progId="Equation.3">
              <p:embed/>
            </p:oleObj>
          </a:graphicData>
        </a:graphic>
      </p:graphicFrame>
      <p:sp>
        <p:nvSpPr>
          <p:cNvPr id="31770" name="Oval 44"/>
          <p:cNvSpPr>
            <a:spLocks noChangeArrowheads="1"/>
          </p:cNvSpPr>
          <p:nvPr/>
        </p:nvSpPr>
        <p:spPr bwMode="auto">
          <a:xfrm>
            <a:off x="7740650" y="5734050"/>
            <a:ext cx="144463" cy="14446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42086" name="Object 102"/>
          <p:cNvGraphicFramePr>
            <a:graphicFrameLocks noChangeAspect="1"/>
          </p:cNvGraphicFramePr>
          <p:nvPr/>
        </p:nvGraphicFramePr>
        <p:xfrm>
          <a:off x="7753350" y="2205038"/>
          <a:ext cx="460375" cy="765175"/>
        </p:xfrm>
        <a:graphic>
          <a:graphicData uri="http://schemas.openxmlformats.org/presentationml/2006/ole">
            <p:oleObj spid="_x0000_s13322" name="Формула" r:id="rId12" imgW="228501" imgH="393529" progId="Equation.3">
              <p:embed/>
            </p:oleObj>
          </a:graphicData>
        </a:graphic>
      </p:graphicFrame>
      <p:sp>
        <p:nvSpPr>
          <p:cNvPr id="42087" name="Arc 103"/>
          <p:cNvSpPr>
            <a:spLocks/>
          </p:cNvSpPr>
          <p:nvPr/>
        </p:nvSpPr>
        <p:spPr bwMode="auto">
          <a:xfrm rot="5400000">
            <a:off x="7092950" y="4437063"/>
            <a:ext cx="1582737" cy="1582738"/>
          </a:xfrm>
          <a:custGeom>
            <a:avLst/>
            <a:gdLst>
              <a:gd name="T0" fmla="*/ 2147483647 w 21600"/>
              <a:gd name="T1" fmla="*/ 0 h 21589"/>
              <a:gd name="T2" fmla="*/ 2147483647 w 21600"/>
              <a:gd name="T3" fmla="*/ 2147483647 h 21589"/>
              <a:gd name="T4" fmla="*/ 0 w 21600"/>
              <a:gd name="T5" fmla="*/ 2147483647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0" y="0"/>
                </a:moveTo>
                <a:cubicBezTo>
                  <a:pt x="12345" y="373"/>
                  <a:pt x="21600" y="9928"/>
                  <a:pt x="21600" y="21589"/>
                </a:cubicBezTo>
              </a:path>
              <a:path w="21600" h="21589" stroke="0" extrusionOk="0">
                <a:moveTo>
                  <a:pt x="690" y="0"/>
                </a:moveTo>
                <a:cubicBezTo>
                  <a:pt x="12345" y="373"/>
                  <a:pt x="21600" y="9928"/>
                  <a:pt x="21600" y="21589"/>
                </a:cubicBezTo>
                <a:lnTo>
                  <a:pt x="0" y="21589"/>
                </a:lnTo>
                <a:lnTo>
                  <a:pt x="690" y="0"/>
                </a:lnTo>
                <a:close/>
              </a:path>
            </a:pathLst>
          </a:custGeom>
          <a:noFill/>
          <a:ln w="349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90" name="Object 106"/>
          <p:cNvGraphicFramePr>
            <a:graphicFrameLocks noChangeAspect="1"/>
          </p:cNvGraphicFramePr>
          <p:nvPr/>
        </p:nvGraphicFramePr>
        <p:xfrm>
          <a:off x="4932363" y="4149725"/>
          <a:ext cx="577850" cy="460375"/>
        </p:xfrm>
        <a:graphic>
          <a:graphicData uri="http://schemas.openxmlformats.org/presentationml/2006/ole">
            <p:oleObj spid="_x0000_s13323" name="Формула" r:id="rId13" imgW="215619" imgH="177569" progId="Equation.3">
              <p:embed/>
            </p:oleObj>
          </a:graphicData>
        </a:graphic>
      </p:graphicFrame>
      <p:sp>
        <p:nvSpPr>
          <p:cNvPr id="42091" name="Arc 107"/>
          <p:cNvSpPr>
            <a:spLocks/>
          </p:cNvSpPr>
          <p:nvPr/>
        </p:nvSpPr>
        <p:spPr bwMode="auto">
          <a:xfrm rot="10800000">
            <a:off x="5508625" y="4437063"/>
            <a:ext cx="3162300" cy="1584325"/>
          </a:xfrm>
          <a:custGeom>
            <a:avLst/>
            <a:gdLst>
              <a:gd name="T0" fmla="*/ 0 w 43159"/>
              <a:gd name="T1" fmla="*/ 2147483647 h 21600"/>
              <a:gd name="T2" fmla="*/ 2147483647 w 43159"/>
              <a:gd name="T3" fmla="*/ 2147483647 h 21600"/>
              <a:gd name="T4" fmla="*/ 2147483647 w 4315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59" h="21600" fill="none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</a:path>
              <a:path w="43159" h="21600" stroke="0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  <a:lnTo>
                  <a:pt x="21559" y="21600"/>
                </a:lnTo>
                <a:lnTo>
                  <a:pt x="-1" y="20270"/>
                </a:lnTo>
                <a:close/>
              </a:path>
            </a:pathLst>
          </a:custGeom>
          <a:noFill/>
          <a:ln w="47625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92" name="Object 108"/>
          <p:cNvGraphicFramePr>
            <a:graphicFrameLocks noChangeAspect="1"/>
          </p:cNvGraphicFramePr>
          <p:nvPr/>
        </p:nvGraphicFramePr>
        <p:xfrm>
          <a:off x="7956550" y="5734050"/>
          <a:ext cx="588963" cy="765175"/>
        </p:xfrm>
        <a:graphic>
          <a:graphicData uri="http://schemas.openxmlformats.org/presentationml/2006/ole">
            <p:oleObj spid="_x0000_s13324" name="Формула" r:id="rId14" imgW="291973" imgH="393529" progId="Equation.3">
              <p:embed/>
            </p:oleObj>
          </a:graphicData>
        </a:graphic>
      </p:graphicFrame>
      <p:sp>
        <p:nvSpPr>
          <p:cNvPr id="42093" name="Arc 109"/>
          <p:cNvSpPr>
            <a:spLocks/>
          </p:cNvSpPr>
          <p:nvPr/>
        </p:nvSpPr>
        <p:spPr bwMode="auto">
          <a:xfrm>
            <a:off x="5508625" y="2924175"/>
            <a:ext cx="3162300" cy="1584325"/>
          </a:xfrm>
          <a:custGeom>
            <a:avLst/>
            <a:gdLst>
              <a:gd name="T0" fmla="*/ 0 w 43159"/>
              <a:gd name="T1" fmla="*/ 2147483647 h 21600"/>
              <a:gd name="T2" fmla="*/ 2147483647 w 43159"/>
              <a:gd name="T3" fmla="*/ 2147483647 h 21600"/>
              <a:gd name="T4" fmla="*/ 2147483647 w 4315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59" h="21600" fill="none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</a:path>
              <a:path w="43159" h="21600" stroke="0" extrusionOk="0">
                <a:moveTo>
                  <a:pt x="-1" y="20270"/>
                </a:moveTo>
                <a:cubicBezTo>
                  <a:pt x="702" y="8879"/>
                  <a:pt x="10145" y="0"/>
                  <a:pt x="21559" y="0"/>
                </a:cubicBezTo>
                <a:cubicBezTo>
                  <a:pt x="33488" y="0"/>
                  <a:pt x="43159" y="9670"/>
                  <a:pt x="43159" y="21600"/>
                </a:cubicBezTo>
                <a:lnTo>
                  <a:pt x="21559" y="21600"/>
                </a:lnTo>
                <a:lnTo>
                  <a:pt x="-1" y="20270"/>
                </a:lnTo>
                <a:close/>
              </a:path>
            </a:pathLst>
          </a:custGeom>
          <a:noFill/>
          <a:ln w="603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94" name="Object 110"/>
          <p:cNvGraphicFramePr>
            <a:graphicFrameLocks noChangeAspect="1"/>
          </p:cNvGraphicFramePr>
          <p:nvPr/>
        </p:nvGraphicFramePr>
        <p:xfrm>
          <a:off x="8532813" y="3933825"/>
          <a:ext cx="611187" cy="460375"/>
        </p:xfrm>
        <a:graphic>
          <a:graphicData uri="http://schemas.openxmlformats.org/presentationml/2006/ole">
            <p:oleObj spid="_x0000_s13325" name="Формула" r:id="rId15" imgW="228402" imgH="177646" progId="Equation.3">
              <p:embed/>
            </p:oleObj>
          </a:graphicData>
        </a:graphic>
      </p:graphicFrame>
      <p:graphicFrame>
        <p:nvGraphicFramePr>
          <p:cNvPr id="42095" name="Object 111"/>
          <p:cNvGraphicFramePr>
            <a:graphicFrameLocks noChangeAspect="1"/>
          </p:cNvGraphicFramePr>
          <p:nvPr/>
        </p:nvGraphicFramePr>
        <p:xfrm>
          <a:off x="8101013" y="2349500"/>
          <a:ext cx="614362" cy="765175"/>
        </p:xfrm>
        <a:graphic>
          <a:graphicData uri="http://schemas.openxmlformats.org/presentationml/2006/ole">
            <p:oleObj spid="_x0000_s13326" name="Формула" r:id="rId16" imgW="304536" imgH="393359" progId="Equation.3">
              <p:embed/>
            </p:oleObj>
          </a:graphicData>
        </a:graphic>
      </p:graphicFrame>
      <p:sp>
        <p:nvSpPr>
          <p:cNvPr id="31779" name="Oval 29"/>
          <p:cNvSpPr>
            <a:spLocks noChangeArrowheads="1"/>
          </p:cNvSpPr>
          <p:nvPr/>
        </p:nvSpPr>
        <p:spPr bwMode="auto">
          <a:xfrm>
            <a:off x="8604250" y="4437063"/>
            <a:ext cx="144463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31780" name="Oval 43"/>
          <p:cNvSpPr>
            <a:spLocks noChangeArrowheads="1"/>
          </p:cNvSpPr>
          <p:nvPr/>
        </p:nvSpPr>
        <p:spPr bwMode="auto">
          <a:xfrm>
            <a:off x="7740650" y="3033713"/>
            <a:ext cx="144463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2096" name="AutoShape 112"/>
          <p:cNvSpPr>
            <a:spLocks noChangeArrowheads="1"/>
          </p:cNvSpPr>
          <p:nvPr/>
        </p:nvSpPr>
        <p:spPr bwMode="auto">
          <a:xfrm>
            <a:off x="7667625" y="5516563"/>
            <a:ext cx="338138" cy="5556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42101" name="Object 117"/>
          <p:cNvGraphicFramePr>
            <a:graphicFrameLocks noChangeAspect="1"/>
          </p:cNvGraphicFramePr>
          <p:nvPr>
            <p:ph sz="quarter" idx="2"/>
          </p:nvPr>
        </p:nvGraphicFramePr>
        <p:xfrm>
          <a:off x="5795963" y="1555750"/>
          <a:ext cx="1944687" cy="827088"/>
        </p:xfrm>
        <a:graphic>
          <a:graphicData uri="http://schemas.openxmlformats.org/presentationml/2006/ole">
            <p:oleObj spid="_x0000_s13327" name="Формула" r:id="rId17" imgW="507960" imgH="127080" progId="Equation.3">
              <p:embed/>
            </p:oleObj>
          </a:graphicData>
        </a:graphic>
      </p:graphicFrame>
      <p:sp>
        <p:nvSpPr>
          <p:cNvPr id="42104" name="Line 120"/>
          <p:cNvSpPr>
            <a:spLocks noChangeShapeType="1"/>
          </p:cNvSpPr>
          <p:nvPr/>
        </p:nvSpPr>
        <p:spPr bwMode="auto">
          <a:xfrm>
            <a:off x="4284663" y="1916113"/>
            <a:ext cx="151130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385763" y="4344988"/>
          <a:ext cx="5410200" cy="2343150"/>
        </p:xfrm>
        <a:graphic>
          <a:graphicData uri="http://schemas.openxmlformats.org/presentationml/2006/ole">
            <p:oleObj spid="_x0000_s13328" name="Формула" r:id="rId18" imgW="1981800" imgH="914760" progId="Equation.3">
              <p:embed/>
            </p:oleObj>
          </a:graphicData>
        </a:graphic>
      </p:graphicFrame>
      <p:sp>
        <p:nvSpPr>
          <p:cNvPr id="42099" name="Text Box 115"/>
          <p:cNvSpPr txBox="1">
            <a:spLocks noChangeArrowheads="1"/>
          </p:cNvSpPr>
          <p:nvPr/>
        </p:nvSpPr>
        <p:spPr bwMode="auto">
          <a:xfrm>
            <a:off x="985838" y="692150"/>
            <a:ext cx="5834062" cy="1816100"/>
          </a:xfrm>
          <a:prstGeom prst="rect">
            <a:avLst/>
          </a:prstGeom>
          <a:solidFill>
            <a:srgbClr val="CCFFFF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0">
                <a:latin typeface="Times New Roman" pitchFamily="18" charset="0"/>
              </a:rPr>
              <a:t>Выполним отбор корней в предыдущем уравнении по-другому</a:t>
            </a:r>
            <a:r>
              <a:rPr lang="ru-RU" sz="4000" b="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4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4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4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2000"/>
                                        <p:tgtEl>
                                          <p:spTgt spid="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20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20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4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2000"/>
                                        <p:tgtEl>
                                          <p:spTgt spid="4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1000"/>
                                        <p:tgtEl>
                                          <p:spTgt spid="4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0" dur="10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4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4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0" grpId="0" animBg="1"/>
      <p:bldP spid="42082" grpId="0" animBg="1"/>
      <p:bldP spid="42083" grpId="0" animBg="1"/>
      <p:bldP spid="42087" grpId="0" animBg="1"/>
      <p:bldP spid="42091" grpId="0" animBg="1"/>
      <p:bldP spid="42093" grpId="0" animBg="1"/>
      <p:bldP spid="42096" grpId="0" animBg="1"/>
      <p:bldP spid="42104" grpId="0" animBg="1"/>
      <p:bldP spid="42099" grpId="0" animBg="1"/>
      <p:bldP spid="4209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Решить уравнение</a:t>
            </a: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288" y="1557338"/>
          <a:ext cx="8001000" cy="757237"/>
        </p:xfrm>
        <a:graphic>
          <a:graphicData uri="http://schemas.openxmlformats.org/presentationml/2006/ole">
            <p:oleObj spid="_x0000_s14338" name="Формула" r:id="rId4" imgW="1879600" imgH="177800" progId="Equation.3">
              <p:embed/>
            </p:oleObj>
          </a:graphicData>
        </a:graphic>
      </p:graphicFrame>
      <p:graphicFrame>
        <p:nvGraphicFramePr>
          <p:cNvPr id="32772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p:oleObj spid="_x0000_s14339" name="Формула" r:id="rId5" imgW="114151" imgH="215619" progId="Equation.3">
              <p:embed/>
            </p:oleObj>
          </a:graphicData>
        </a:graphic>
      </p:graphicFrame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684213" y="3068638"/>
            <a:ext cx="6972309" cy="1254123"/>
            <a:chOff x="684213" y="3068638"/>
            <a:chExt cx="6972309" cy="1254123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684213" y="3068638"/>
              <a:ext cx="63373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600" b="1" dirty="0">
                  <a:solidFill>
                    <a:srgbClr val="0070C0"/>
                  </a:solidFill>
                  <a:latin typeface="Times New Roman" pitchFamily="18" charset="0"/>
                </a:rPr>
                <a:t>Укажите корни, принадлежащие отрезку</a:t>
              </a:r>
            </a:p>
          </p:txBody>
        </p:sp>
        <p:graphicFrame>
          <p:nvGraphicFramePr>
            <p:cNvPr id="32775" name="Object 9"/>
            <p:cNvGraphicFramePr>
              <a:graphicFrameLocks noChangeAspect="1"/>
            </p:cNvGraphicFramePr>
            <p:nvPr/>
          </p:nvGraphicFramePr>
          <p:xfrm>
            <a:off x="5929322" y="3214686"/>
            <a:ext cx="1727200" cy="1108075"/>
          </p:xfrm>
          <a:graphic>
            <a:graphicData uri="http://schemas.openxmlformats.org/presentationml/2006/ole">
              <p:oleObj spid="_x0000_s14340" name="Формула" r:id="rId6" imgW="672808" imgH="431613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1"/>
          <p:cNvGraphicFramePr>
            <a:graphicFrameLocks noChangeAspect="1"/>
          </p:cNvGraphicFramePr>
          <p:nvPr/>
        </p:nvGraphicFramePr>
        <p:xfrm>
          <a:off x="395288" y="188913"/>
          <a:ext cx="7200900" cy="744537"/>
        </p:xfrm>
        <a:graphic>
          <a:graphicData uri="http://schemas.openxmlformats.org/presentationml/2006/ole">
            <p:oleObj spid="_x0000_s15362" name="Формула" r:id="rId4" imgW="1930400" imgH="203200" progId="Equation.3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0" y="1031875"/>
          <a:ext cx="8243888" cy="688975"/>
        </p:xfrm>
        <a:graphic>
          <a:graphicData uri="http://schemas.openxmlformats.org/presentationml/2006/ole">
            <p:oleObj spid="_x0000_s15363" name="Формула" r:id="rId5" imgW="2387600" imgH="20320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95288" y="1700213"/>
          <a:ext cx="7921625" cy="708025"/>
        </p:xfrm>
        <a:graphic>
          <a:graphicData uri="http://schemas.openxmlformats.org/presentationml/2006/ole">
            <p:oleObj spid="_x0000_s15364" name="Формула" r:id="rId6" imgW="2235200" imgH="20320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95288" y="3357563"/>
          <a:ext cx="5616575" cy="690562"/>
        </p:xfrm>
        <a:graphic>
          <a:graphicData uri="http://schemas.openxmlformats.org/presentationml/2006/ole">
            <p:oleObj spid="_x0000_s15365" name="Формула" r:id="rId7" imgW="1625600" imgH="203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50825" y="4005263"/>
          <a:ext cx="2520950" cy="1243012"/>
        </p:xfrm>
        <a:graphic>
          <a:graphicData uri="http://schemas.openxmlformats.org/presentationml/2006/ole">
            <p:oleObj spid="_x0000_s15366" name="Формула" r:id="rId8" imgW="927100" imgH="4572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95288" y="5194300"/>
          <a:ext cx="2016125" cy="1663700"/>
        </p:xfrm>
        <a:graphic>
          <a:graphicData uri="http://schemas.openxmlformats.org/presentationml/2006/ole">
            <p:oleObj spid="_x0000_s15367" name="Формула" r:id="rId9" imgW="799753" imgH="660113" progId="Equation.3">
              <p:embed/>
            </p:oleObj>
          </a:graphicData>
        </a:graphic>
      </p:graphicFrame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0" y="2289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b="0">
              <a:solidFill>
                <a:schemeClr val="tx1"/>
              </a:solidFill>
              <a:latin typeface="Batang" pitchFamily="18" charset="-127"/>
            </a:endParaRPr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0" y="2489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b="0">
              <a:solidFill>
                <a:schemeClr val="tx1"/>
              </a:solidFill>
              <a:latin typeface="Batang" pitchFamily="18" charset="-127"/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>
            <p:ph sz="quarter" idx="2"/>
          </p:nvPr>
        </p:nvGraphicFramePr>
        <p:xfrm>
          <a:off x="3203575" y="2565400"/>
          <a:ext cx="5329238" cy="723900"/>
        </p:xfrm>
        <a:graphic>
          <a:graphicData uri="http://schemas.openxmlformats.org/presentationml/2006/ole">
            <p:oleObj spid="_x0000_s15368" name="Формула" r:id="rId10" imgW="1575000" imgH="76320" progId="Equation.3">
              <p:embed/>
            </p:oleObj>
          </a:graphicData>
        </a:graphic>
      </p:graphicFrame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331913" y="765175"/>
            <a:ext cx="2952750" cy="1801813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105" name="Object 33"/>
          <p:cNvGraphicFramePr>
            <a:graphicFrameLocks noChangeAspect="1"/>
          </p:cNvGraphicFramePr>
          <p:nvPr>
            <p:ph sz="quarter" idx="3"/>
          </p:nvPr>
        </p:nvGraphicFramePr>
        <p:xfrm>
          <a:off x="611188" y="2420938"/>
          <a:ext cx="7632700" cy="720725"/>
        </p:xfrm>
        <a:graphic>
          <a:graphicData uri="http://schemas.openxmlformats.org/presentationml/2006/ole">
            <p:oleObj spid="_x0000_s15369" name="Формула" r:id="rId11" imgW="2146300" imgH="203200" progId="Equation.3">
              <p:embed/>
            </p:oleObj>
          </a:graphicData>
        </a:graphic>
      </p:graphicFrame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2268538" y="4149725"/>
            <a:ext cx="2727325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i="1">
                <a:solidFill>
                  <a:schemeClr val="tx1"/>
                </a:solidFill>
                <a:latin typeface="Times New Roman" pitchFamily="18" charset="0"/>
              </a:rPr>
              <a:t>общий множитель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84438" y="2565400"/>
            <a:ext cx="1655762" cy="1512888"/>
            <a:chOff x="1610" y="1434"/>
            <a:chExt cx="1043" cy="953"/>
          </a:xfrm>
        </p:grpSpPr>
        <p:sp>
          <p:nvSpPr>
            <p:cNvPr id="33815" name="Line 40"/>
            <p:cNvSpPr>
              <a:spLocks noChangeShapeType="1"/>
            </p:cNvSpPr>
            <p:nvPr/>
          </p:nvSpPr>
          <p:spPr bwMode="auto">
            <a:xfrm rot="5400000" flipH="1">
              <a:off x="1405" y="1639"/>
              <a:ext cx="953" cy="5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Line 41"/>
            <p:cNvSpPr>
              <a:spLocks noChangeShapeType="1"/>
            </p:cNvSpPr>
            <p:nvPr/>
          </p:nvSpPr>
          <p:spPr bwMode="auto">
            <a:xfrm rot="10800000" flipH="1">
              <a:off x="2154" y="1434"/>
              <a:ext cx="499" cy="93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419475" y="3644900"/>
            <a:ext cx="2663825" cy="2160588"/>
            <a:chOff x="1610" y="1434"/>
            <a:chExt cx="1043" cy="953"/>
          </a:xfrm>
        </p:grpSpPr>
        <p:sp>
          <p:nvSpPr>
            <p:cNvPr id="33813" name="Line 44"/>
            <p:cNvSpPr>
              <a:spLocks noChangeShapeType="1"/>
            </p:cNvSpPr>
            <p:nvPr/>
          </p:nvSpPr>
          <p:spPr bwMode="auto">
            <a:xfrm rot="5400000" flipH="1">
              <a:off x="1405" y="1639"/>
              <a:ext cx="953" cy="5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Line 45"/>
            <p:cNvSpPr>
              <a:spLocks noChangeShapeType="1"/>
            </p:cNvSpPr>
            <p:nvPr/>
          </p:nvSpPr>
          <p:spPr bwMode="auto">
            <a:xfrm rot="10800000" flipH="1">
              <a:off x="2154" y="1434"/>
              <a:ext cx="499" cy="93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3924300" y="5734050"/>
            <a:ext cx="2727325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i="1">
                <a:solidFill>
                  <a:schemeClr val="tx1"/>
                </a:solidFill>
                <a:latin typeface="Times New Roman" pitchFamily="18" charset="0"/>
              </a:rPr>
              <a:t>общий множитель</a:t>
            </a:r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 rot="10800000">
            <a:off x="2193925" y="2655888"/>
            <a:ext cx="1871663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 rot="10800000">
            <a:off x="5146675" y="2671763"/>
            <a:ext cx="1871663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 rot="10800000">
            <a:off x="2051050" y="1989138"/>
            <a:ext cx="1079500" cy="554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 rot="10800000">
            <a:off x="3635375" y="1989138"/>
            <a:ext cx="1008063" cy="554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  <p:bldP spid="3095" grpId="1" animBg="1"/>
      <p:bldP spid="3111" grpId="0" animBg="1"/>
      <p:bldP spid="3111" grpId="1" animBg="1"/>
      <p:bldP spid="3118" grpId="0" animBg="1"/>
      <p:bldP spid="3118" grpId="1" animBg="1"/>
      <p:bldP spid="3119" grpId="0" animBg="1"/>
      <p:bldP spid="3119" grpId="1" animBg="1"/>
      <p:bldP spid="3120" grpId="0" animBg="1"/>
      <p:bldP spid="3120" grpId="1" animBg="1"/>
      <p:bldP spid="3121" grpId="0" animBg="1"/>
      <p:bldP spid="3121" grpId="1" animBg="1"/>
      <p:bldP spid="3122" grpId="0" animBg="1"/>
      <p:bldP spid="31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68313" y="392113"/>
          <a:ext cx="2951162" cy="2435225"/>
        </p:xfrm>
        <a:graphic>
          <a:graphicData uri="http://schemas.openxmlformats.org/presentationml/2006/ole">
            <p:oleObj spid="_x0000_s16386" name="Формула" r:id="rId4" imgW="901800" imgH="711360" progId="Equation.3">
              <p:embed/>
            </p:oleObj>
          </a:graphicData>
        </a:graphic>
      </p:graphicFrame>
      <p:graphicFrame>
        <p:nvGraphicFramePr>
          <p:cNvPr id="4161" name="Object 65"/>
          <p:cNvGraphicFramePr>
            <a:graphicFrameLocks noChangeAspect="1"/>
          </p:cNvGraphicFramePr>
          <p:nvPr>
            <p:ph sz="quarter" idx="2"/>
          </p:nvPr>
        </p:nvGraphicFramePr>
        <p:xfrm>
          <a:off x="250825" y="3644900"/>
          <a:ext cx="4465638" cy="2735263"/>
        </p:xfrm>
        <a:graphic>
          <a:graphicData uri="http://schemas.openxmlformats.org/presentationml/2006/ole">
            <p:oleObj spid="_x0000_s16387" name="Формула" r:id="rId5" imgW="2540520" imgH="1499040" progId="Equation.3">
              <p:embed/>
            </p:oleObj>
          </a:graphicData>
        </a:graphic>
      </p:graphicFrame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5437188" y="2132013"/>
            <a:ext cx="3167062" cy="3095625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ru-RU" sz="2800" b="0">
                <a:solidFill>
                  <a:schemeClr val="tx1"/>
                </a:solidFill>
                <a:latin typeface="Batang" pitchFamily="18" charset="-127"/>
              </a:rPr>
              <a:t>                       </a:t>
            </a:r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7092950" y="1700213"/>
            <a:ext cx="1588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4932363" y="3644900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133" name="Object 37"/>
          <p:cNvGraphicFramePr>
            <a:graphicFrameLocks noChangeAspect="1"/>
          </p:cNvGraphicFramePr>
          <p:nvPr/>
        </p:nvGraphicFramePr>
        <p:xfrm>
          <a:off x="7308850" y="1485900"/>
          <a:ext cx="287338" cy="658813"/>
        </p:xfrm>
        <a:graphic>
          <a:graphicData uri="http://schemas.openxmlformats.org/presentationml/2006/ole">
            <p:oleObj spid="_x0000_s16388" name="Equation" r:id="rId6" imgW="164957" imgH="393359" progId="">
              <p:embed/>
            </p:oleObj>
          </a:graphicData>
        </a:graphic>
      </p:graphicFrame>
      <p:graphicFrame>
        <p:nvGraphicFramePr>
          <p:cNvPr id="4140" name="Object 44"/>
          <p:cNvGraphicFramePr>
            <a:graphicFrameLocks noChangeAspect="1"/>
          </p:cNvGraphicFramePr>
          <p:nvPr/>
        </p:nvGraphicFramePr>
        <p:xfrm>
          <a:off x="7524750" y="4221163"/>
          <a:ext cx="1619250" cy="984250"/>
        </p:xfrm>
        <a:graphic>
          <a:graphicData uri="http://schemas.openxmlformats.org/presentationml/2006/ole">
            <p:oleObj spid="_x0000_s16389" name="Формула" r:id="rId7" imgW="647419" imgH="393529" progId="Equation.3">
              <p:embed/>
            </p:oleObj>
          </a:graphicData>
        </a:graphic>
      </p:graphicFrame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5435600" y="4076700"/>
            <a:ext cx="3168650" cy="1588"/>
          </a:xfrm>
          <a:prstGeom prst="line">
            <a:avLst/>
          </a:prstGeom>
          <a:noFill/>
          <a:ln w="34925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8459788" y="3933825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5364163" y="3500438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4148" name="Object 52"/>
          <p:cNvGraphicFramePr>
            <a:graphicFrameLocks noChangeAspect="1"/>
          </p:cNvGraphicFramePr>
          <p:nvPr/>
        </p:nvGraphicFramePr>
        <p:xfrm>
          <a:off x="5076825" y="3141663"/>
          <a:ext cx="360363" cy="360362"/>
        </p:xfrm>
        <a:graphic>
          <a:graphicData uri="http://schemas.openxmlformats.org/presentationml/2006/ole">
            <p:oleObj spid="_x0000_s16390" name="Формула" r:id="rId8" imgW="139700" imgH="139700" progId="Equation.3">
              <p:embed/>
            </p:oleObj>
          </a:graphicData>
        </a:graphic>
      </p:graphicFrame>
      <p:graphicFrame>
        <p:nvGraphicFramePr>
          <p:cNvPr id="4149" name="Object 53"/>
          <p:cNvGraphicFramePr>
            <a:graphicFrameLocks noChangeAspect="1"/>
          </p:cNvGraphicFramePr>
          <p:nvPr/>
        </p:nvGraphicFramePr>
        <p:xfrm>
          <a:off x="7164388" y="3644900"/>
          <a:ext cx="427037" cy="650875"/>
        </p:xfrm>
        <a:graphic>
          <a:graphicData uri="http://schemas.openxmlformats.org/presentationml/2006/ole">
            <p:oleObj spid="_x0000_s16391" name="Формула" r:id="rId9" imgW="253890" imgH="393529" progId="Equation.3">
              <p:embed/>
            </p:oleObj>
          </a:graphicData>
        </a:graphic>
      </p:graphicFrame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148263" y="3240088"/>
            <a:ext cx="3744912" cy="717550"/>
            <a:chOff x="3107" y="2523"/>
            <a:chExt cx="2359" cy="452"/>
          </a:xfrm>
        </p:grpSpPr>
        <p:sp>
          <p:nvSpPr>
            <p:cNvPr id="34837" name="Text Box 57"/>
            <p:cNvSpPr txBox="1">
              <a:spLocks noChangeArrowheads="1"/>
            </p:cNvSpPr>
            <p:nvPr/>
          </p:nvSpPr>
          <p:spPr bwMode="auto">
            <a:xfrm>
              <a:off x="3107" y="2744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34838" name="Text Box 58"/>
            <p:cNvSpPr txBox="1">
              <a:spLocks noChangeArrowheads="1"/>
            </p:cNvSpPr>
            <p:nvPr/>
          </p:nvSpPr>
          <p:spPr bwMode="auto">
            <a:xfrm>
              <a:off x="5239" y="252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839" name="Text Box 59"/>
            <p:cNvSpPr txBox="1">
              <a:spLocks noChangeArrowheads="1"/>
            </p:cNvSpPr>
            <p:nvPr/>
          </p:nvSpPr>
          <p:spPr bwMode="auto">
            <a:xfrm>
              <a:off x="4196" y="270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805613" y="1628775"/>
            <a:ext cx="2338387" cy="2419350"/>
            <a:chOff x="4105" y="1480"/>
            <a:chExt cx="1473" cy="1524"/>
          </a:xfrm>
        </p:grpSpPr>
        <p:sp>
          <p:nvSpPr>
            <p:cNvPr id="34835" name="Rectangle 61"/>
            <p:cNvSpPr>
              <a:spLocks noChangeArrowheads="1"/>
            </p:cNvSpPr>
            <p:nvPr/>
          </p:nvSpPr>
          <p:spPr bwMode="auto">
            <a:xfrm>
              <a:off x="5351" y="277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b="0" i="1">
                  <a:solidFill>
                    <a:schemeClr val="tx1"/>
                  </a:solidFill>
                </a:rPr>
                <a:t>x</a:t>
              </a:r>
              <a:r>
                <a:rPr lang="ru-RU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4836" name="Rectangle 62"/>
            <p:cNvSpPr>
              <a:spLocks noChangeArrowheads="1"/>
            </p:cNvSpPr>
            <p:nvPr/>
          </p:nvSpPr>
          <p:spPr bwMode="auto">
            <a:xfrm>
              <a:off x="4105" y="1480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b="0" i="1">
                  <a:solidFill>
                    <a:schemeClr val="tx1"/>
                  </a:solidFill>
                </a:rPr>
                <a:t>y</a:t>
              </a:r>
              <a:r>
                <a:rPr lang="ru-RU" b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7056438" y="4040188"/>
            <a:ext cx="71437" cy="71437"/>
          </a:xfrm>
          <a:prstGeom prst="ellipse">
            <a:avLst/>
          </a:prstGeom>
          <a:solidFill>
            <a:srgbClr val="3366FF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160" name="Oval 64"/>
          <p:cNvSpPr>
            <a:spLocks noChangeArrowheads="1"/>
          </p:cNvSpPr>
          <p:nvPr/>
        </p:nvSpPr>
        <p:spPr bwMode="auto">
          <a:xfrm>
            <a:off x="5364163" y="4005263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4168" name="Object 72"/>
          <p:cNvGraphicFramePr>
            <a:graphicFrameLocks noChangeAspect="1"/>
          </p:cNvGraphicFramePr>
          <p:nvPr>
            <p:ph sz="quarter" idx="3"/>
          </p:nvPr>
        </p:nvGraphicFramePr>
        <p:xfrm>
          <a:off x="4932363" y="4221163"/>
          <a:ext cx="1657350" cy="855662"/>
        </p:xfrm>
        <a:graphic>
          <a:graphicData uri="http://schemas.openxmlformats.org/presentationml/2006/ole">
            <p:oleObj spid="_x0000_s16392" name="Формула" r:id="rId10" imgW="761669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 animBg="1"/>
      <p:bldP spid="4131" grpId="0" animBg="1"/>
      <p:bldP spid="4132" grpId="0" animBg="1"/>
      <p:bldP spid="4143" grpId="0" animBg="1"/>
      <p:bldP spid="4144" grpId="0" animBg="1"/>
      <p:bldP spid="4146" grpId="0" animBg="1"/>
      <p:bldP spid="4159" grpId="0" animBg="1"/>
      <p:bldP spid="41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7" name="Object 25"/>
          <p:cNvGraphicFramePr>
            <a:graphicFrameLocks noChangeAspect="1"/>
          </p:cNvGraphicFramePr>
          <p:nvPr>
            <p:ph sz="quarter" idx="1"/>
          </p:nvPr>
        </p:nvGraphicFramePr>
        <p:xfrm>
          <a:off x="6659563" y="188913"/>
          <a:ext cx="2087562" cy="1392237"/>
        </p:xfrm>
        <a:graphic>
          <a:graphicData uri="http://schemas.openxmlformats.org/presentationml/2006/ole">
            <p:oleObj spid="_x0000_s17410" name="Формула" r:id="rId4" imgW="698760" imgH="40644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66700" y="42863"/>
          <a:ext cx="4648200" cy="3078162"/>
        </p:xfrm>
        <a:graphic>
          <a:graphicData uri="http://schemas.openxmlformats.org/presentationml/2006/ole">
            <p:oleObj spid="_x0000_s17411" name="Формула" r:id="rId5" imgW="2477160" imgH="1638720" progId="Equation.3">
              <p:embed/>
            </p:oleObj>
          </a:graphicData>
        </a:graphic>
      </p:graphicFrame>
      <p:graphicFrame>
        <p:nvGraphicFramePr>
          <p:cNvPr id="35844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3635375" y="3933825"/>
          <a:ext cx="1728788" cy="893763"/>
        </p:xfrm>
        <a:graphic>
          <a:graphicData uri="http://schemas.openxmlformats.org/presentationml/2006/ole">
            <p:oleObj spid="_x0000_s17412" name="Формула" r:id="rId6" imgW="761669" imgH="393529" progId="Equation.3">
              <p:embed/>
            </p:oleObj>
          </a:graphicData>
        </a:graphic>
      </p:graphicFrame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5437188" y="2132013"/>
            <a:ext cx="3167062" cy="3095625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ru-RU" sz="2800" b="0">
                <a:solidFill>
                  <a:schemeClr val="tx1"/>
                </a:solidFill>
                <a:latin typeface="Batang" pitchFamily="18" charset="-127"/>
              </a:rPr>
              <a:t>                       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7092950" y="1700213"/>
            <a:ext cx="1588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4932363" y="3644900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7848600" y="4005263"/>
          <a:ext cx="1295400" cy="787400"/>
        </p:xfrm>
        <a:graphic>
          <a:graphicData uri="http://schemas.openxmlformats.org/presentationml/2006/ole">
            <p:oleObj spid="_x0000_s17413" name="Формула" r:id="rId7" imgW="647419" imgH="393529" progId="Equation.3">
              <p:embed/>
            </p:oleObj>
          </a:graphicData>
        </a:graphic>
      </p:graphicFrame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5435600" y="4076700"/>
            <a:ext cx="3168650" cy="1588"/>
          </a:xfrm>
          <a:prstGeom prst="line">
            <a:avLst/>
          </a:prstGeom>
          <a:noFill/>
          <a:ln w="34925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8459788" y="3933825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35851" name="Object 12"/>
          <p:cNvGraphicFramePr>
            <a:graphicFrameLocks noChangeAspect="1"/>
          </p:cNvGraphicFramePr>
          <p:nvPr/>
        </p:nvGraphicFramePr>
        <p:xfrm>
          <a:off x="5003800" y="3213100"/>
          <a:ext cx="360363" cy="360363"/>
        </p:xfrm>
        <a:graphic>
          <a:graphicData uri="http://schemas.openxmlformats.org/presentationml/2006/ole">
            <p:oleObj spid="_x0000_s17414" name="Формула" r:id="rId8" imgW="139700" imgH="139700" progId="Equation.3">
              <p:embed/>
            </p:oleObj>
          </a:graphicData>
        </a:graphic>
      </p:graphicFrame>
      <p:graphicFrame>
        <p:nvGraphicFramePr>
          <p:cNvPr id="35852" name="Object 13"/>
          <p:cNvGraphicFramePr>
            <a:graphicFrameLocks noChangeAspect="1"/>
          </p:cNvGraphicFramePr>
          <p:nvPr/>
        </p:nvGraphicFramePr>
        <p:xfrm>
          <a:off x="7164388" y="3644900"/>
          <a:ext cx="427037" cy="650875"/>
        </p:xfrm>
        <a:graphic>
          <a:graphicData uri="http://schemas.openxmlformats.org/presentationml/2006/ole">
            <p:oleObj spid="_x0000_s17415" name="Формула" r:id="rId9" imgW="253890" imgH="393529" progId="Equation.3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76825" y="3141663"/>
            <a:ext cx="3817938" cy="798512"/>
            <a:chOff x="3107" y="2523"/>
            <a:chExt cx="2359" cy="503"/>
          </a:xfrm>
        </p:grpSpPr>
        <p:sp>
          <p:nvSpPr>
            <p:cNvPr id="35878" name="Text Box 15"/>
            <p:cNvSpPr txBox="1">
              <a:spLocks noChangeArrowheads="1"/>
            </p:cNvSpPr>
            <p:nvPr/>
          </p:nvSpPr>
          <p:spPr bwMode="auto">
            <a:xfrm>
              <a:off x="3107" y="2795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35879" name="Text Box 16"/>
            <p:cNvSpPr txBox="1">
              <a:spLocks noChangeArrowheads="1"/>
            </p:cNvSpPr>
            <p:nvPr/>
          </p:nvSpPr>
          <p:spPr bwMode="auto">
            <a:xfrm>
              <a:off x="5239" y="252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880" name="Text Box 17"/>
            <p:cNvSpPr txBox="1">
              <a:spLocks noChangeArrowheads="1"/>
            </p:cNvSpPr>
            <p:nvPr/>
          </p:nvSpPr>
          <p:spPr bwMode="auto">
            <a:xfrm>
              <a:off x="4196" y="2795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805613" y="1628775"/>
            <a:ext cx="2338387" cy="2419350"/>
            <a:chOff x="4105" y="1480"/>
            <a:chExt cx="1473" cy="1524"/>
          </a:xfrm>
        </p:grpSpPr>
        <p:sp>
          <p:nvSpPr>
            <p:cNvPr id="35876" name="Rectangle 19"/>
            <p:cNvSpPr>
              <a:spLocks noChangeArrowheads="1"/>
            </p:cNvSpPr>
            <p:nvPr/>
          </p:nvSpPr>
          <p:spPr bwMode="auto">
            <a:xfrm>
              <a:off x="5351" y="277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b="0" i="1">
                  <a:solidFill>
                    <a:schemeClr val="tx1"/>
                  </a:solidFill>
                </a:rPr>
                <a:t>x</a:t>
              </a:r>
              <a:r>
                <a:rPr lang="ru-RU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5877" name="Rectangle 20"/>
            <p:cNvSpPr>
              <a:spLocks noChangeArrowheads="1"/>
            </p:cNvSpPr>
            <p:nvPr/>
          </p:nvSpPr>
          <p:spPr bwMode="auto">
            <a:xfrm>
              <a:off x="4105" y="1480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b="0" i="1">
                  <a:solidFill>
                    <a:schemeClr val="tx1"/>
                  </a:solidFill>
                </a:rPr>
                <a:t>y</a:t>
              </a:r>
              <a:r>
                <a:rPr lang="ru-RU" b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5855" name="Oval 21"/>
          <p:cNvSpPr>
            <a:spLocks noChangeArrowheads="1"/>
          </p:cNvSpPr>
          <p:nvPr/>
        </p:nvSpPr>
        <p:spPr bwMode="auto">
          <a:xfrm>
            <a:off x="7056438" y="4040188"/>
            <a:ext cx="71437" cy="71437"/>
          </a:xfrm>
          <a:prstGeom prst="ellipse">
            <a:avLst/>
          </a:prstGeom>
          <a:solidFill>
            <a:srgbClr val="3366FF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003800" y="1196975"/>
            <a:ext cx="151130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2" name="Arc 30"/>
          <p:cNvSpPr>
            <a:spLocks/>
          </p:cNvSpPr>
          <p:nvPr/>
        </p:nvSpPr>
        <p:spPr bwMode="auto">
          <a:xfrm rot="16318195" flipH="1">
            <a:off x="4733132" y="2855119"/>
            <a:ext cx="3098800" cy="1671637"/>
          </a:xfrm>
          <a:custGeom>
            <a:avLst/>
            <a:gdLst>
              <a:gd name="T0" fmla="*/ 2147483647 w 43200"/>
              <a:gd name="T1" fmla="*/ 2147483647 h 23384"/>
              <a:gd name="T2" fmla="*/ 2147483647 w 43200"/>
              <a:gd name="T3" fmla="*/ 2147483647 h 23384"/>
              <a:gd name="T4" fmla="*/ 2147483647 w 43200"/>
              <a:gd name="T5" fmla="*/ 2147483647 h 23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384" fill="none" extrusionOk="0">
                <a:moveTo>
                  <a:pt x="34" y="22824"/>
                </a:moveTo>
                <a:cubicBezTo>
                  <a:pt x="11" y="22416"/>
                  <a:pt x="0" y="220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95"/>
                  <a:pt x="43175" y="22790"/>
                  <a:pt x="43126" y="23384"/>
                </a:cubicBezTo>
              </a:path>
              <a:path w="43200" h="23384" stroke="0" extrusionOk="0">
                <a:moveTo>
                  <a:pt x="34" y="22824"/>
                </a:moveTo>
                <a:cubicBezTo>
                  <a:pt x="11" y="22416"/>
                  <a:pt x="0" y="220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95"/>
                  <a:pt x="43175" y="22790"/>
                  <a:pt x="43126" y="23384"/>
                </a:cubicBezTo>
                <a:lnTo>
                  <a:pt x="21600" y="21600"/>
                </a:lnTo>
                <a:lnTo>
                  <a:pt x="34" y="22824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8" name="Rectangle 32"/>
          <p:cNvSpPr>
            <a:spLocks noChangeArrowheads="1"/>
          </p:cNvSpPr>
          <p:nvPr/>
        </p:nvSpPr>
        <p:spPr bwMode="auto">
          <a:xfrm>
            <a:off x="0" y="364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4400" i="1"/>
          </a:p>
        </p:txBody>
      </p:sp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7164388" y="1557338"/>
          <a:ext cx="482600" cy="792162"/>
        </p:xfrm>
        <a:graphic>
          <a:graphicData uri="http://schemas.openxmlformats.org/presentationml/2006/ole">
            <p:oleObj spid="_x0000_s17416" name="Формула" r:id="rId10" imgW="241195" imgH="393529" progId="Equation.3">
              <p:embed/>
            </p:oleObj>
          </a:graphicData>
        </a:graphic>
      </p:graphicFrame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7019925" y="2060575"/>
            <a:ext cx="144463" cy="106363"/>
          </a:xfrm>
          <a:prstGeom prst="ellipse">
            <a:avLst/>
          </a:prstGeom>
          <a:solidFill>
            <a:srgbClr val="3366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7019925" y="5157788"/>
            <a:ext cx="179388" cy="179387"/>
          </a:xfrm>
          <a:prstGeom prst="ellipse">
            <a:avLst/>
          </a:prstGeom>
          <a:solidFill>
            <a:srgbClr val="3366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18476" name="Object 44"/>
          <p:cNvGraphicFramePr>
            <a:graphicFrameLocks noChangeAspect="1"/>
          </p:cNvGraphicFramePr>
          <p:nvPr>
            <p:ph sz="quarter" idx="4"/>
          </p:nvPr>
        </p:nvGraphicFramePr>
        <p:xfrm>
          <a:off x="7019925" y="5445125"/>
          <a:ext cx="511175" cy="792163"/>
        </p:xfrm>
        <a:graphic>
          <a:graphicData uri="http://schemas.openxmlformats.org/presentationml/2006/ole">
            <p:oleObj spid="_x0000_s17417" name="Формула" r:id="rId11" imgW="253890" imgH="393529" progId="Equation.3">
              <p:embed/>
            </p:oleObj>
          </a:graphicData>
        </a:graphic>
      </p:graphicFrame>
      <p:graphicFrame>
        <p:nvGraphicFramePr>
          <p:cNvPr id="18479" name="Object 47"/>
          <p:cNvGraphicFramePr>
            <a:graphicFrameLocks noChangeAspect="1"/>
          </p:cNvGraphicFramePr>
          <p:nvPr/>
        </p:nvGraphicFramePr>
        <p:xfrm>
          <a:off x="2916238" y="4149725"/>
          <a:ext cx="723900" cy="390525"/>
        </p:xfrm>
        <a:graphic>
          <a:graphicData uri="http://schemas.openxmlformats.org/presentationml/2006/ole">
            <p:oleObj spid="_x0000_s17418" name="Формула" r:id="rId12" imgW="329914" imgH="177646" progId="Equation.3">
              <p:embed/>
            </p:oleObj>
          </a:graphicData>
        </a:graphic>
      </p:graphicFrame>
      <p:sp>
        <p:nvSpPr>
          <p:cNvPr id="18480" name="AutoShape 48"/>
          <p:cNvSpPr>
            <a:spLocks noChangeArrowheads="1"/>
          </p:cNvSpPr>
          <p:nvPr/>
        </p:nvSpPr>
        <p:spPr bwMode="auto">
          <a:xfrm>
            <a:off x="8388350" y="3789363"/>
            <a:ext cx="338138" cy="5556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35865" name="Oval 22"/>
          <p:cNvSpPr>
            <a:spLocks noChangeArrowheads="1"/>
          </p:cNvSpPr>
          <p:nvPr/>
        </p:nvSpPr>
        <p:spPr bwMode="auto">
          <a:xfrm>
            <a:off x="5364163" y="4005263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35866" name="Oval 11"/>
          <p:cNvSpPr>
            <a:spLocks noChangeArrowheads="1"/>
          </p:cNvSpPr>
          <p:nvPr/>
        </p:nvSpPr>
        <p:spPr bwMode="auto">
          <a:xfrm>
            <a:off x="5364163" y="3500438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>
            <a:off x="2843213" y="4560888"/>
            <a:ext cx="649287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8532813" y="3573463"/>
            <a:ext cx="179387" cy="179387"/>
          </a:xfrm>
          <a:prstGeom prst="ellipse">
            <a:avLst/>
          </a:prstGeom>
          <a:solidFill>
            <a:srgbClr val="3366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18482" name="Object 50"/>
          <p:cNvGraphicFramePr>
            <a:graphicFrameLocks noChangeAspect="1"/>
          </p:cNvGraphicFramePr>
          <p:nvPr/>
        </p:nvGraphicFramePr>
        <p:xfrm>
          <a:off x="688975" y="9525"/>
          <a:ext cx="4021138" cy="2408238"/>
        </p:xfrm>
        <a:graphic>
          <a:graphicData uri="http://schemas.openxmlformats.org/presentationml/2006/ole">
            <p:oleObj spid="_x0000_s17419" name="Формула" r:id="rId13" imgW="1587960" imgH="851040" progId="Equation.3">
              <p:embed/>
            </p:oleObj>
          </a:graphicData>
        </a:graphic>
      </p:graphicFrame>
      <p:graphicFrame>
        <p:nvGraphicFramePr>
          <p:cNvPr id="18483" name="Object 51"/>
          <p:cNvGraphicFramePr>
            <a:graphicFrameLocks noChangeAspect="1"/>
          </p:cNvGraphicFramePr>
          <p:nvPr/>
        </p:nvGraphicFramePr>
        <p:xfrm>
          <a:off x="4284663" y="3141663"/>
          <a:ext cx="800100" cy="411162"/>
        </p:xfrm>
        <a:graphic>
          <a:graphicData uri="http://schemas.openxmlformats.org/presentationml/2006/ole">
            <p:oleObj spid="_x0000_s17420" name="Формула" r:id="rId14" imgW="342603" imgH="177646" progId="Equation.3">
              <p:embed/>
            </p:oleObj>
          </a:graphicData>
        </a:graphic>
      </p:graphicFrame>
      <p:sp>
        <p:nvSpPr>
          <p:cNvPr id="18484" name="Line 52"/>
          <p:cNvSpPr>
            <a:spLocks noChangeShapeType="1"/>
          </p:cNvSpPr>
          <p:nvPr/>
        </p:nvSpPr>
        <p:spPr bwMode="auto">
          <a:xfrm>
            <a:off x="4211638" y="3573463"/>
            <a:ext cx="649287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8485" name="Object 53"/>
          <p:cNvGraphicFramePr>
            <a:graphicFrameLocks noChangeAspect="1"/>
          </p:cNvGraphicFramePr>
          <p:nvPr/>
        </p:nvGraphicFramePr>
        <p:xfrm>
          <a:off x="955675" y="3327400"/>
          <a:ext cx="3616325" cy="3279775"/>
        </p:xfrm>
        <a:graphic>
          <a:graphicData uri="http://schemas.openxmlformats.org/presentationml/2006/ole">
            <p:oleObj spid="_x0000_s17421" name="Формула" r:id="rId15" imgW="2108520" imgH="1905480" progId="Equation.3">
              <p:embed/>
            </p:oleObj>
          </a:graphicData>
        </a:graphic>
      </p:graphicFrame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5364163" y="0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5400" b="0">
                <a:solidFill>
                  <a:srgbClr val="FF3300"/>
                </a:solidFill>
                <a:latin typeface="Batang" pitchFamily="18" charset="-127"/>
              </a:rPr>
              <a:t>?</a:t>
            </a:r>
          </a:p>
        </p:txBody>
      </p:sp>
      <p:graphicFrame>
        <p:nvGraphicFramePr>
          <p:cNvPr id="18487" name="Object 55"/>
          <p:cNvGraphicFramePr>
            <a:graphicFrameLocks noChangeAspect="1"/>
          </p:cNvGraphicFramePr>
          <p:nvPr/>
        </p:nvGraphicFramePr>
        <p:xfrm>
          <a:off x="7308850" y="4149725"/>
          <a:ext cx="533400" cy="411163"/>
        </p:xfrm>
        <a:graphic>
          <a:graphicData uri="http://schemas.openxmlformats.org/presentationml/2006/ole">
            <p:oleObj spid="_x0000_s17422" name="Формула" r:id="rId16" imgW="228402" imgH="177646" progId="Equation.3">
              <p:embed/>
            </p:oleObj>
          </a:graphicData>
        </a:graphic>
      </p:graphicFrame>
      <p:sp>
        <p:nvSpPr>
          <p:cNvPr id="18488" name="Line 56"/>
          <p:cNvSpPr>
            <a:spLocks noChangeShapeType="1"/>
          </p:cNvSpPr>
          <p:nvPr/>
        </p:nvSpPr>
        <p:spPr bwMode="auto">
          <a:xfrm>
            <a:off x="7235825" y="4581525"/>
            <a:ext cx="649288" cy="1588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3526E-6 C -1.94444E-6 0.12648 -0.07864 0.22937 -0.17465 0.22937 C -0.27135 0.22937 -0.34844 0.12648 -0.34844 -4.33526E-6 C -0.34844 -0.12485 -0.27135 -0.22543 -0.17465 -0.22543 C -0.07864 -0.22543 -1.94444E-6 -0.12485 -1.94444E-6 -4.33526E-6 Z " pathEditMode="relative" rAng="5400000" ptsTypes="fffff">
                                      <p:cBhvr>
                                        <p:cTn id="28" dur="2000" spd="-100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33 -0.01641 -0.00018 -0.04462 -0.01285 -0.0615 C -0.01841 -0.08393 -0.0217 -0.10797 -0.03507 -0.12485 C -0.03733 -0.13364 -0.04115 -0.14104 -0.04775 -0.14381 C -0.06077 -0.1704 -0.04792 -0.14797 -0.05886 -0.16069 C -0.06615 -0.16901 -0.06719 -0.17364 -0.07622 -0.17757 C -0.08386 -0.18774 -0.09479 -0.19237 -0.10486 -0.19676 C -0.10764 -0.1993 -0.1099 -0.20277 -0.11285 -0.20508 C -0.12136 -0.21156 -0.13212 -0.21202 -0.14132 -0.21572 C -0.1415 -0.21572 -0.15313 -0.22081 -0.15556 -0.22196 C -0.15712 -0.22265 -0.16042 -0.22427 -0.16042 -0.22427 C -0.1625 -0.22358 -0.16667 -0.22196 -0.16667 -0.22196 " pathEditMode="relative" ptsTypes="fffffffffffA">
                                      <p:cBhvr>
                                        <p:cTn id="38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 animBg="1"/>
      <p:bldP spid="18462" grpId="0" animBg="1"/>
      <p:bldP spid="18465" grpId="0" animBg="1"/>
      <p:bldP spid="18466" grpId="0" animBg="1"/>
      <p:bldP spid="18480" grpId="0" animBg="1"/>
      <p:bldP spid="18481" grpId="0" animBg="1"/>
      <p:bldP spid="18461" grpId="0" animBg="1"/>
      <p:bldP spid="18461" grpId="1" animBg="1"/>
      <p:bldP spid="18461" grpId="2" animBg="1"/>
      <p:bldP spid="18484" grpId="0" animBg="1"/>
      <p:bldP spid="18484" grpId="1" animBg="1"/>
      <p:bldP spid="18486" grpId="0" build="allAtOnce"/>
      <p:bldP spid="18486" grpId="1" build="allAtOnce"/>
      <p:bldP spid="184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396288" cy="1527175"/>
          </a:xfrm>
          <a:gradFill>
            <a:gsLst>
              <a:gs pos="0">
                <a:srgbClr val="FFE989"/>
              </a:gs>
              <a:gs pos="66000">
                <a:srgbClr val="B7C8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отбора корней в тригонометрических уравнениях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6850" y="2133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i="1" dirty="0"/>
              <a:t>Арифметический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292725" y="501332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i="1" dirty="0"/>
              <a:t>Функционально-графический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7800" y="42926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i="1" dirty="0"/>
              <a:t>Алгебраический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3708400" y="323373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i="1" dirty="0"/>
              <a:t>Геометрический</a:t>
            </a:r>
          </a:p>
        </p:txBody>
      </p:sp>
      <p:sp>
        <p:nvSpPr>
          <p:cNvPr id="13" name="Line 132"/>
          <p:cNvSpPr>
            <a:spLocks noChangeShapeType="1"/>
          </p:cNvSpPr>
          <p:nvPr/>
        </p:nvSpPr>
        <p:spPr bwMode="auto">
          <a:xfrm flipH="1">
            <a:off x="2555875" y="1557338"/>
            <a:ext cx="1038225" cy="80645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32"/>
          <p:cNvSpPr>
            <a:spLocks noChangeShapeType="1"/>
          </p:cNvSpPr>
          <p:nvPr/>
        </p:nvSpPr>
        <p:spPr bwMode="auto">
          <a:xfrm flipH="1">
            <a:off x="5292725" y="1557338"/>
            <a:ext cx="152400" cy="170973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32"/>
          <p:cNvSpPr>
            <a:spLocks noChangeShapeType="1"/>
          </p:cNvSpPr>
          <p:nvPr/>
        </p:nvSpPr>
        <p:spPr bwMode="auto">
          <a:xfrm flipH="1">
            <a:off x="2843213" y="1484313"/>
            <a:ext cx="1800225" cy="307498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32"/>
          <p:cNvSpPr>
            <a:spLocks noChangeShapeType="1"/>
          </p:cNvSpPr>
          <p:nvPr/>
        </p:nvSpPr>
        <p:spPr bwMode="auto">
          <a:xfrm>
            <a:off x="6011863" y="1557338"/>
            <a:ext cx="865187" cy="35274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6" grpId="0"/>
      <p:bldP spid="6" grpId="0"/>
      <p:bldP spid="18438" grpId="0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Решить уравнение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8313" y="1557338"/>
          <a:ext cx="7904162" cy="757237"/>
        </p:xfrm>
        <a:graphic>
          <a:graphicData uri="http://schemas.openxmlformats.org/presentationml/2006/ole">
            <p:oleObj spid="_x0000_s18434" name="Формула" r:id="rId4" imgW="2120900" imgH="203200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p:oleObj spid="_x0000_s18435" name="Формула" r:id="rId5" imgW="114151" imgH="215619" progId="Equation.3">
              <p:embed/>
            </p:oleObj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4213" y="3068638"/>
            <a:ext cx="6337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</a:rPr>
              <a:t>Укажите корни, принадлежащие отрезку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923088" y="3284538"/>
          <a:ext cx="1489075" cy="1150937"/>
        </p:xfrm>
        <a:graphic>
          <a:graphicData uri="http://schemas.openxmlformats.org/presentationml/2006/ole">
            <p:oleObj spid="_x0000_s18436" name="Формула" r:id="rId6" imgW="558558" imgH="431613" progId="Equation.3">
              <p:embed/>
            </p:oleObj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459788" y="3573463"/>
            <a:ext cx="360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0">
                <a:latin typeface="Batang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331913" y="981075"/>
          <a:ext cx="4897437" cy="942975"/>
        </p:xfrm>
        <a:graphic>
          <a:graphicData uri="http://schemas.openxmlformats.org/presentationml/2006/ole">
            <p:oleObj spid="_x0000_s19458" name="Формула" r:id="rId4" imgW="1168400" imgH="2286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79388" y="1916113"/>
          <a:ext cx="2520950" cy="2338387"/>
        </p:xfrm>
        <a:graphic>
          <a:graphicData uri="http://schemas.openxmlformats.org/presentationml/2006/ole">
            <p:oleObj spid="_x0000_s19459" name="Формула" r:id="rId5" imgW="710891" imgH="660113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79388" y="4221163"/>
          <a:ext cx="4464050" cy="2355850"/>
        </p:xfrm>
        <a:graphic>
          <a:graphicData uri="http://schemas.openxmlformats.org/presentationml/2006/ole">
            <p:oleObj spid="_x0000_s19460" name="Формула" r:id="rId6" imgW="1587500" imgH="838200" progId="Equation.3">
              <p:embed/>
            </p:oleObj>
          </a:graphicData>
        </a:graphic>
      </p:graphicFrame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0" y="22875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b="0">
              <a:solidFill>
                <a:schemeClr val="tx1"/>
              </a:solidFill>
              <a:latin typeface="Batang" pitchFamily="18" charset="-127"/>
            </a:endParaRP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0" y="24876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b="0">
              <a:solidFill>
                <a:schemeClr val="tx1"/>
              </a:solidFill>
              <a:latin typeface="Batang" pitchFamily="18" charset="-127"/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3203575" y="2565400"/>
          <a:ext cx="5329238" cy="693738"/>
        </p:xfrm>
        <a:graphic>
          <a:graphicData uri="http://schemas.openxmlformats.org/presentationml/2006/ole">
            <p:oleObj spid="_x0000_s19461" name="Формула" r:id="rId7" imgW="1918080" imgH="101520" progId="Equation.3">
              <p:embed/>
            </p:oleObj>
          </a:graphicData>
        </a:graphic>
      </p:graphicFrame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4427538" y="981075"/>
            <a:ext cx="0" cy="1512888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627313" y="2852738"/>
            <a:ext cx="2727325" cy="8842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Разделим на</a:t>
            </a:r>
            <a:r>
              <a:rPr lang="ru-RU" sz="2400" i="1">
                <a:solidFill>
                  <a:schemeClr val="tx1"/>
                </a:solidFill>
                <a:latin typeface="Batang" pitchFamily="18" charset="-127"/>
              </a:rPr>
              <a:t> 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cos</a:t>
            </a:r>
            <a:r>
              <a:rPr lang="en-US" sz="2400" i="1" baseline="30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ru-RU" sz="2400" i="1">
                <a:solidFill>
                  <a:schemeClr val="tx1"/>
                </a:solidFill>
                <a:latin typeface="Times New Roman" pitchFamily="18" charset="0"/>
              </a:rPr>
              <a:t>; 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cos</a:t>
            </a:r>
            <a:r>
              <a:rPr lang="en-US" sz="2400" i="1" baseline="30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x≠</a:t>
            </a:r>
            <a:r>
              <a:rPr lang="ru-RU" sz="2400" i="1">
                <a:solidFill>
                  <a:schemeClr val="tx1"/>
                </a:solidFill>
                <a:latin typeface="Times New Roman" pitchFamily="18" charset="0"/>
              </a:rPr>
              <a:t>0.</a:t>
            </a:r>
            <a:endParaRPr lang="en-US" sz="2400" i="1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4601" name="Object 25"/>
          <p:cNvGraphicFramePr>
            <a:graphicFrameLocks noChangeAspect="1"/>
          </p:cNvGraphicFramePr>
          <p:nvPr>
            <p:ph sz="half" idx="1"/>
          </p:nvPr>
        </p:nvGraphicFramePr>
        <p:xfrm>
          <a:off x="250825" y="188913"/>
          <a:ext cx="7904163" cy="757237"/>
        </p:xfrm>
        <a:graphic>
          <a:graphicData uri="http://schemas.openxmlformats.org/presentationml/2006/ole">
            <p:oleObj spid="_x0000_s19462" name="Формула" r:id="rId8" imgW="2120900" imgH="203200" progId="Equation.3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116013" y="908050"/>
            <a:ext cx="4824412" cy="1801813"/>
            <a:chOff x="841" y="618"/>
            <a:chExt cx="3039" cy="1135"/>
          </a:xfrm>
        </p:grpSpPr>
        <p:sp>
          <p:nvSpPr>
            <p:cNvPr id="37900" name="Line 29"/>
            <p:cNvSpPr>
              <a:spLocks noChangeShapeType="1"/>
            </p:cNvSpPr>
            <p:nvPr/>
          </p:nvSpPr>
          <p:spPr bwMode="auto">
            <a:xfrm rot="10800000" flipH="1">
              <a:off x="2426" y="618"/>
              <a:ext cx="1454" cy="111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Line 30"/>
            <p:cNvSpPr>
              <a:spLocks noChangeShapeType="1"/>
            </p:cNvSpPr>
            <p:nvPr/>
          </p:nvSpPr>
          <p:spPr bwMode="auto">
            <a:xfrm rot="5400000" flipH="1">
              <a:off x="1067" y="392"/>
              <a:ext cx="1134" cy="15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Line 31"/>
            <p:cNvSpPr>
              <a:spLocks noChangeShapeType="1"/>
            </p:cNvSpPr>
            <p:nvPr/>
          </p:nvSpPr>
          <p:spPr bwMode="auto">
            <a:xfrm flipH="1" flipV="1">
              <a:off x="2428" y="618"/>
              <a:ext cx="0" cy="1135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4587" grpId="1" animBg="1"/>
      <p:bldP spid="24589" grpId="0" animBg="1"/>
      <p:bldP spid="2458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79388" y="279400"/>
          <a:ext cx="3619500" cy="1782763"/>
        </p:xfrm>
        <a:graphic>
          <a:graphicData uri="http://schemas.openxmlformats.org/presentationml/2006/ole">
            <p:oleObj spid="_x0000_s20482" name="Формула" r:id="rId4" imgW="2223000" imgH="106704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6443663" y="333375"/>
          <a:ext cx="1441450" cy="1114425"/>
        </p:xfrm>
        <a:graphic>
          <a:graphicData uri="http://schemas.openxmlformats.org/presentationml/2006/ole">
            <p:oleObj spid="_x0000_s20483" name="Формула" r:id="rId5" imgW="596880" imgH="406440" progId="Equation.3">
              <p:embed/>
            </p:oleObj>
          </a:graphicData>
        </a:graphic>
      </p:graphicFrame>
      <p:graphicFrame>
        <p:nvGraphicFramePr>
          <p:cNvPr id="25655" name="Object 55"/>
          <p:cNvGraphicFramePr>
            <a:graphicFrameLocks noChangeAspect="1"/>
          </p:cNvGraphicFramePr>
          <p:nvPr>
            <p:ph sz="quarter" idx="3"/>
          </p:nvPr>
        </p:nvGraphicFramePr>
        <p:xfrm>
          <a:off x="5651500" y="1773238"/>
          <a:ext cx="315913" cy="754062"/>
        </p:xfrm>
        <a:graphic>
          <a:graphicData uri="http://schemas.openxmlformats.org/presentationml/2006/ole">
            <p:oleObj spid="_x0000_s20484" name="Формула" r:id="rId6" imgW="50760" imgH="355680" progId="Equation.3">
              <p:embed/>
            </p:oleObj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643438" y="981075"/>
            <a:ext cx="1511300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18" name="Oval 30"/>
          <p:cNvSpPr>
            <a:spLocks noChangeArrowheads="1"/>
          </p:cNvSpPr>
          <p:nvPr/>
        </p:nvSpPr>
        <p:spPr bwMode="auto">
          <a:xfrm>
            <a:off x="3851275" y="2565400"/>
            <a:ext cx="3167063" cy="3095625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ru-RU" sz="2800" b="0">
                <a:solidFill>
                  <a:schemeClr val="tx1"/>
                </a:solidFill>
                <a:latin typeface="Batang" pitchFamily="18" charset="-127"/>
              </a:rPr>
              <a:t>                       </a:t>
            </a:r>
          </a:p>
        </p:txBody>
      </p:sp>
      <p:sp>
        <p:nvSpPr>
          <p:cNvPr id="38919" name="Line 31"/>
          <p:cNvSpPr>
            <a:spLocks noChangeShapeType="1"/>
          </p:cNvSpPr>
          <p:nvPr/>
        </p:nvSpPr>
        <p:spPr bwMode="auto">
          <a:xfrm flipV="1">
            <a:off x="5507038" y="2133600"/>
            <a:ext cx="1587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0" name="Line 32"/>
          <p:cNvSpPr>
            <a:spLocks noChangeShapeType="1"/>
          </p:cNvSpPr>
          <p:nvPr/>
        </p:nvSpPr>
        <p:spPr bwMode="auto">
          <a:xfrm>
            <a:off x="3346450" y="4078288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5722938" y="5157788"/>
          <a:ext cx="1219200" cy="787400"/>
        </p:xfrm>
        <a:graphic>
          <a:graphicData uri="http://schemas.openxmlformats.org/presentationml/2006/ole">
            <p:oleObj spid="_x0000_s20485" name="Формула" r:id="rId7" imgW="609336" imgH="393529" progId="Equation.3">
              <p:embed/>
            </p:oleObj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6588125" y="2565400"/>
          <a:ext cx="336550" cy="800100"/>
        </p:xfrm>
        <a:graphic>
          <a:graphicData uri="http://schemas.openxmlformats.org/presentationml/2006/ole">
            <p:oleObj spid="_x0000_s20486" name="Формула" r:id="rId8" imgW="164957" imgH="393359" progId="Equation.3">
              <p:embed/>
            </p:oleObj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490913" y="3575050"/>
            <a:ext cx="3817937" cy="798513"/>
            <a:chOff x="3107" y="2523"/>
            <a:chExt cx="2359" cy="503"/>
          </a:xfrm>
        </p:grpSpPr>
        <p:sp>
          <p:nvSpPr>
            <p:cNvPr id="38948" name="Text Box 39"/>
            <p:cNvSpPr txBox="1">
              <a:spLocks noChangeArrowheads="1"/>
            </p:cNvSpPr>
            <p:nvPr/>
          </p:nvSpPr>
          <p:spPr bwMode="auto">
            <a:xfrm>
              <a:off x="3107" y="2795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38949" name="Text Box 40"/>
            <p:cNvSpPr txBox="1">
              <a:spLocks noChangeArrowheads="1"/>
            </p:cNvSpPr>
            <p:nvPr/>
          </p:nvSpPr>
          <p:spPr bwMode="auto">
            <a:xfrm>
              <a:off x="5239" y="252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950" name="Text Box 41"/>
            <p:cNvSpPr txBox="1">
              <a:spLocks noChangeArrowheads="1"/>
            </p:cNvSpPr>
            <p:nvPr/>
          </p:nvSpPr>
          <p:spPr bwMode="auto">
            <a:xfrm>
              <a:off x="4196" y="2795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b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219700" y="2062163"/>
            <a:ext cx="2338388" cy="2419350"/>
            <a:chOff x="4105" y="1480"/>
            <a:chExt cx="1473" cy="1524"/>
          </a:xfrm>
        </p:grpSpPr>
        <p:sp>
          <p:nvSpPr>
            <p:cNvPr id="38946" name="Rectangle 43"/>
            <p:cNvSpPr>
              <a:spLocks noChangeArrowheads="1"/>
            </p:cNvSpPr>
            <p:nvPr/>
          </p:nvSpPr>
          <p:spPr bwMode="auto">
            <a:xfrm>
              <a:off x="5351" y="277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b="0" i="1">
                  <a:solidFill>
                    <a:schemeClr val="tx1"/>
                  </a:solidFill>
                </a:rPr>
                <a:t>x</a:t>
              </a:r>
              <a:r>
                <a:rPr lang="ru-RU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8947" name="Rectangle 44"/>
            <p:cNvSpPr>
              <a:spLocks noChangeArrowheads="1"/>
            </p:cNvSpPr>
            <p:nvPr/>
          </p:nvSpPr>
          <p:spPr bwMode="auto">
            <a:xfrm>
              <a:off x="4105" y="1480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b="0" i="1">
                  <a:solidFill>
                    <a:schemeClr val="tx1"/>
                  </a:solidFill>
                </a:rPr>
                <a:t>y</a:t>
              </a:r>
              <a:r>
                <a:rPr lang="ru-RU" b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25646" name="Arc 46"/>
          <p:cNvSpPr>
            <a:spLocks/>
          </p:cNvSpPr>
          <p:nvPr/>
        </p:nvSpPr>
        <p:spPr bwMode="auto">
          <a:xfrm rot="16318195" flipH="1">
            <a:off x="3137694" y="3278981"/>
            <a:ext cx="3098800" cy="1671638"/>
          </a:xfrm>
          <a:custGeom>
            <a:avLst/>
            <a:gdLst>
              <a:gd name="T0" fmla="*/ 2147483647 w 43200"/>
              <a:gd name="T1" fmla="*/ 2147483647 h 23384"/>
              <a:gd name="T2" fmla="*/ 2147483647 w 43200"/>
              <a:gd name="T3" fmla="*/ 2147483647 h 23384"/>
              <a:gd name="T4" fmla="*/ 2147483647 w 43200"/>
              <a:gd name="T5" fmla="*/ 2147483647 h 23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384" fill="none" extrusionOk="0">
                <a:moveTo>
                  <a:pt x="34" y="22824"/>
                </a:moveTo>
                <a:cubicBezTo>
                  <a:pt x="11" y="22416"/>
                  <a:pt x="0" y="220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95"/>
                  <a:pt x="43175" y="22790"/>
                  <a:pt x="43126" y="23384"/>
                </a:cubicBezTo>
              </a:path>
              <a:path w="43200" h="23384" stroke="0" extrusionOk="0">
                <a:moveTo>
                  <a:pt x="34" y="22824"/>
                </a:moveTo>
                <a:cubicBezTo>
                  <a:pt x="11" y="22416"/>
                  <a:pt x="0" y="220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95"/>
                  <a:pt x="43175" y="22790"/>
                  <a:pt x="43126" y="23384"/>
                </a:cubicBezTo>
                <a:lnTo>
                  <a:pt x="21600" y="21600"/>
                </a:lnTo>
                <a:lnTo>
                  <a:pt x="34" y="22824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5435600" y="5589588"/>
            <a:ext cx="144463" cy="144462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25653" name="Object 53"/>
          <p:cNvGraphicFramePr>
            <a:graphicFrameLocks noChangeAspect="1"/>
          </p:cNvGraphicFramePr>
          <p:nvPr/>
        </p:nvGraphicFramePr>
        <p:xfrm>
          <a:off x="3635375" y="4941888"/>
          <a:ext cx="563563" cy="911225"/>
        </p:xfrm>
        <a:graphic>
          <a:graphicData uri="http://schemas.openxmlformats.org/presentationml/2006/ole">
            <p:oleObj spid="_x0000_s20487" name="Формула" r:id="rId9" imgW="241195" imgH="393529" progId="Equation.3">
              <p:embed/>
            </p:oleObj>
          </a:graphicData>
        </a:graphic>
      </p:graphicFrame>
      <p:graphicFrame>
        <p:nvGraphicFramePr>
          <p:cNvPr id="25659" name="Object 59"/>
          <p:cNvGraphicFramePr>
            <a:graphicFrameLocks noChangeAspect="1"/>
          </p:cNvGraphicFramePr>
          <p:nvPr>
            <p:ph sz="quarter" idx="4"/>
          </p:nvPr>
        </p:nvGraphicFramePr>
        <p:xfrm>
          <a:off x="5435600" y="5734050"/>
          <a:ext cx="441325" cy="720725"/>
        </p:xfrm>
        <a:graphic>
          <a:graphicData uri="http://schemas.openxmlformats.org/presentationml/2006/ole">
            <p:oleObj spid="_x0000_s20488" name="Формула" r:id="rId10" imgW="152280" imgH="355680" progId="Equation.3">
              <p:embed/>
            </p:oleObj>
          </a:graphicData>
        </a:graphic>
      </p:graphicFrame>
      <p:sp>
        <p:nvSpPr>
          <p:cNvPr id="25662" name="Line 62"/>
          <p:cNvSpPr>
            <a:spLocks noChangeShapeType="1"/>
          </p:cNvSpPr>
          <p:nvPr/>
        </p:nvSpPr>
        <p:spPr bwMode="auto">
          <a:xfrm flipH="1" flipV="1">
            <a:off x="7019925" y="1557338"/>
            <a:ext cx="0" cy="51831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 flipV="1">
            <a:off x="4356100" y="2565400"/>
            <a:ext cx="2665413" cy="2665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 rot="-120000">
            <a:off x="5507038" y="2565400"/>
            <a:ext cx="1512887" cy="71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6" name="Text Box 66"/>
          <p:cNvSpPr txBox="1">
            <a:spLocks noChangeArrowheads="1"/>
          </p:cNvSpPr>
          <p:nvPr/>
        </p:nvSpPr>
        <p:spPr bwMode="auto">
          <a:xfrm>
            <a:off x="7091363" y="24209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1</a:t>
            </a:r>
            <a:endParaRPr lang="ru-RU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4643438" y="2781300"/>
            <a:ext cx="2376487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7019925" y="609441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,5</a:t>
            </a:r>
          </a:p>
        </p:txBody>
      </p:sp>
      <p:sp>
        <p:nvSpPr>
          <p:cNvPr id="25670" name="Arc 70"/>
          <p:cNvSpPr>
            <a:spLocks/>
          </p:cNvSpPr>
          <p:nvPr/>
        </p:nvSpPr>
        <p:spPr bwMode="auto">
          <a:xfrm rot="3540000" flipH="1">
            <a:off x="4570413" y="2928938"/>
            <a:ext cx="3111500" cy="1593850"/>
          </a:xfrm>
          <a:custGeom>
            <a:avLst/>
            <a:gdLst>
              <a:gd name="T0" fmla="*/ 0 w 43189"/>
              <a:gd name="T1" fmla="*/ 2147483647 h 21840"/>
              <a:gd name="T2" fmla="*/ 2147483647 w 43189"/>
              <a:gd name="T3" fmla="*/ 2147483647 h 21840"/>
              <a:gd name="T4" fmla="*/ 2147483647 w 43189"/>
              <a:gd name="T5" fmla="*/ 2147483647 h 218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89" h="21840" fill="none" extrusionOk="0">
                <a:moveTo>
                  <a:pt x="0" y="20898"/>
                </a:moveTo>
                <a:cubicBezTo>
                  <a:pt x="379" y="9248"/>
                  <a:pt x="9932" y="0"/>
                  <a:pt x="21589" y="0"/>
                </a:cubicBezTo>
                <a:cubicBezTo>
                  <a:pt x="33518" y="0"/>
                  <a:pt x="43189" y="9670"/>
                  <a:pt x="43189" y="21600"/>
                </a:cubicBezTo>
                <a:cubicBezTo>
                  <a:pt x="43189" y="21680"/>
                  <a:pt x="43188" y="21760"/>
                  <a:pt x="43187" y="21839"/>
                </a:cubicBezTo>
              </a:path>
              <a:path w="43189" h="21840" stroke="0" extrusionOk="0">
                <a:moveTo>
                  <a:pt x="0" y="20898"/>
                </a:moveTo>
                <a:cubicBezTo>
                  <a:pt x="379" y="9248"/>
                  <a:pt x="9932" y="0"/>
                  <a:pt x="21589" y="0"/>
                </a:cubicBezTo>
                <a:cubicBezTo>
                  <a:pt x="33518" y="0"/>
                  <a:pt x="43189" y="9670"/>
                  <a:pt x="43189" y="21600"/>
                </a:cubicBezTo>
                <a:cubicBezTo>
                  <a:pt x="43189" y="21680"/>
                  <a:pt x="43188" y="21760"/>
                  <a:pt x="43187" y="21839"/>
                </a:cubicBezTo>
                <a:lnTo>
                  <a:pt x="21589" y="21600"/>
                </a:lnTo>
                <a:lnTo>
                  <a:pt x="0" y="20898"/>
                </a:lnTo>
                <a:close/>
              </a:path>
            </a:pathLst>
          </a:custGeom>
          <a:noFill/>
          <a:ln w="53975">
            <a:solidFill>
              <a:srgbClr val="CC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5435600" y="2493963"/>
            <a:ext cx="144463" cy="144462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5003800" y="0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5400" b="0">
                <a:solidFill>
                  <a:srgbClr val="FF3300"/>
                </a:solidFill>
                <a:latin typeface="Batang" pitchFamily="18" charset="-127"/>
              </a:rPr>
              <a:t>?</a:t>
            </a:r>
          </a:p>
        </p:txBody>
      </p:sp>
      <p:graphicFrame>
        <p:nvGraphicFramePr>
          <p:cNvPr id="25673" name="Object 73"/>
          <p:cNvGraphicFramePr>
            <a:graphicFrameLocks noChangeAspect="1"/>
          </p:cNvGraphicFramePr>
          <p:nvPr/>
        </p:nvGraphicFramePr>
        <p:xfrm>
          <a:off x="3059113" y="2060575"/>
          <a:ext cx="1676400" cy="787400"/>
        </p:xfrm>
        <a:graphic>
          <a:graphicData uri="http://schemas.openxmlformats.org/presentationml/2006/ole">
            <p:oleObj spid="_x0000_s20489" name="Формула" r:id="rId11" imgW="837836" imgH="393529" progId="Equation.3">
              <p:embed/>
            </p:oleObj>
          </a:graphicData>
        </a:graphic>
      </p:graphicFrame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6443663" y="2925763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4211638" y="5157788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6227763" y="5229225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25674" name="AutoShape 74"/>
          <p:cNvSpPr>
            <a:spLocks noChangeArrowheads="1"/>
          </p:cNvSpPr>
          <p:nvPr/>
        </p:nvSpPr>
        <p:spPr bwMode="auto">
          <a:xfrm>
            <a:off x="6372225" y="2781300"/>
            <a:ext cx="338138" cy="5556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25649" name="AutoShape 49"/>
          <p:cNvSpPr>
            <a:spLocks noChangeArrowheads="1"/>
          </p:cNvSpPr>
          <p:nvPr/>
        </p:nvSpPr>
        <p:spPr bwMode="auto">
          <a:xfrm>
            <a:off x="6156325" y="5084763"/>
            <a:ext cx="338138" cy="5556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4572000" y="2636838"/>
            <a:ext cx="215900" cy="2159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25675" name="Object 75"/>
          <p:cNvGraphicFramePr>
            <a:graphicFrameLocks noChangeAspect="1"/>
          </p:cNvGraphicFramePr>
          <p:nvPr/>
        </p:nvGraphicFramePr>
        <p:xfrm>
          <a:off x="257175" y="3725863"/>
          <a:ext cx="3259138" cy="2628900"/>
        </p:xfrm>
        <a:graphic>
          <a:graphicData uri="http://schemas.openxmlformats.org/presentationml/2006/ole">
            <p:oleObj spid="_x0000_s20490" name="Формула" r:id="rId12" imgW="1879920" imgH="156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25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5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46" grpId="0" animBg="1"/>
      <p:bldP spid="25648" grpId="0" animBg="1"/>
      <p:bldP spid="25662" grpId="0" animBg="1"/>
      <p:bldP spid="25663" grpId="0" animBg="1"/>
      <p:bldP spid="25665" grpId="0" animBg="1"/>
      <p:bldP spid="25666" grpId="0" build="allAtOnce"/>
      <p:bldP spid="25667" grpId="0" animBg="1"/>
      <p:bldP spid="25668" grpId="0"/>
      <p:bldP spid="25670" grpId="0" animBg="1"/>
      <p:bldP spid="25670" grpId="1" animBg="1"/>
      <p:bldP spid="25647" grpId="0" animBg="1"/>
      <p:bldP spid="25671" grpId="0" build="allAtOnce"/>
      <p:bldP spid="25635" grpId="0" animBg="1"/>
      <p:bldP spid="25650" grpId="0" animBg="1"/>
      <p:bldP spid="25651" grpId="0" animBg="1"/>
      <p:bldP spid="25674" grpId="0" animBg="1"/>
      <p:bldP spid="25649" grpId="0" animBg="1"/>
      <p:bldP spid="256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4400" i="1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38138" y="765175"/>
          <a:ext cx="5268912" cy="4081463"/>
        </p:xfrm>
        <a:graphic>
          <a:graphicData uri="http://schemas.openxmlformats.org/presentationml/2006/ole">
            <p:oleObj spid="_x0000_s21506" name="Формула" r:id="rId3" imgW="2387600" imgH="1854200" progId="Equation.3">
              <p:embed/>
            </p:oleObj>
          </a:graphicData>
        </a:graphic>
      </p:graphicFrame>
      <p:sp>
        <p:nvSpPr>
          <p:cNvPr id="3994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-428652"/>
            <a:ext cx="9144000" cy="114300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Отбор корней на координатной прямой.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5651500" y="1196975"/>
          <a:ext cx="3281363" cy="2828925"/>
        </p:xfrm>
        <a:graphic>
          <a:graphicData uri="http://schemas.openxmlformats.org/presentationml/2006/ole">
            <p:oleObj spid="_x0000_s21507" name="Формула" r:id="rId4" imgW="1473200" imgH="1270000" progId="Equation.3">
              <p:embed/>
            </p:oleObj>
          </a:graphicData>
        </a:graphic>
      </p:graphicFrame>
      <p:sp>
        <p:nvSpPr>
          <p:cNvPr id="43079" name="Text Box 38"/>
          <p:cNvSpPr txBox="1">
            <a:spLocks noChangeArrowheads="1"/>
          </p:cNvSpPr>
          <p:nvPr/>
        </p:nvSpPr>
        <p:spPr bwMode="auto">
          <a:xfrm>
            <a:off x="8748713" y="5229225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х</a:t>
            </a:r>
          </a:p>
        </p:txBody>
      </p:sp>
      <p:sp>
        <p:nvSpPr>
          <p:cNvPr id="39943" name="Rectangle 53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4400" i="1"/>
          </a:p>
        </p:txBody>
      </p:sp>
      <p:graphicFrame>
        <p:nvGraphicFramePr>
          <p:cNvPr id="43016" name="Object 52"/>
          <p:cNvGraphicFramePr>
            <a:graphicFrameLocks noChangeAspect="1"/>
          </p:cNvGraphicFramePr>
          <p:nvPr/>
        </p:nvGraphicFramePr>
        <p:xfrm>
          <a:off x="3308350" y="5734050"/>
          <a:ext cx="3514725" cy="893763"/>
        </p:xfrm>
        <a:graphic>
          <a:graphicData uri="http://schemas.openxmlformats.org/presentationml/2006/ole">
            <p:oleObj spid="_x0000_s21508" name="Формула" r:id="rId5" imgW="1676400" imgH="431800" progId="Equation.3">
              <p:embed/>
            </p:oleObj>
          </a:graphicData>
        </a:graphic>
      </p:graphicFrame>
      <p:sp>
        <p:nvSpPr>
          <p:cNvPr id="2" name="AutoShape 74"/>
          <p:cNvSpPr>
            <a:spLocks noChangeArrowheads="1"/>
          </p:cNvSpPr>
          <p:nvPr/>
        </p:nvSpPr>
        <p:spPr bwMode="auto">
          <a:xfrm>
            <a:off x="684213" y="5013325"/>
            <a:ext cx="287337" cy="412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43064" name="Object 6"/>
          <p:cNvGraphicFramePr>
            <a:graphicFrameLocks noChangeAspect="1"/>
          </p:cNvGraphicFramePr>
          <p:nvPr/>
        </p:nvGraphicFramePr>
        <p:xfrm>
          <a:off x="2627313" y="5373688"/>
          <a:ext cx="439737" cy="358775"/>
        </p:xfrm>
        <a:graphic>
          <a:graphicData uri="http://schemas.openxmlformats.org/presentationml/2006/ole">
            <p:oleObj spid="_x0000_s21509" name="Формула" r:id="rId6" imgW="139680" imgH="76320" progId="Equation.3">
              <p:embed/>
            </p:oleObj>
          </a:graphicData>
        </a:graphic>
      </p:graphicFrame>
      <p:graphicFrame>
        <p:nvGraphicFramePr>
          <p:cNvPr id="43065" name="Object 7"/>
          <p:cNvGraphicFramePr>
            <a:graphicFrameLocks noChangeAspect="1"/>
          </p:cNvGraphicFramePr>
          <p:nvPr/>
        </p:nvGraphicFramePr>
        <p:xfrm>
          <a:off x="3995738" y="5302250"/>
          <a:ext cx="439737" cy="361950"/>
        </p:xfrm>
        <a:graphic>
          <a:graphicData uri="http://schemas.openxmlformats.org/presentationml/2006/ole">
            <p:oleObj spid="_x0000_s21510" name="Формула" r:id="rId7" imgW="139680" imgH="76320" progId="Equation.3">
              <p:embed/>
            </p:oleObj>
          </a:graphicData>
        </a:graphic>
      </p:graphicFrame>
      <p:graphicFrame>
        <p:nvGraphicFramePr>
          <p:cNvPr id="43066" name="Object 8"/>
          <p:cNvGraphicFramePr>
            <a:graphicFrameLocks noChangeAspect="1"/>
          </p:cNvGraphicFramePr>
          <p:nvPr/>
        </p:nvGraphicFramePr>
        <p:xfrm>
          <a:off x="0" y="5302250"/>
          <a:ext cx="468313" cy="360363"/>
        </p:xfrm>
        <a:graphic>
          <a:graphicData uri="http://schemas.openxmlformats.org/presentationml/2006/ole">
            <p:oleObj spid="_x0000_s21511" name="Формула" r:id="rId8" imgW="190440" imgH="38160" progId="Equation.3">
              <p:embed/>
            </p:oleObj>
          </a:graphicData>
        </a:graphic>
      </p:graphicFrame>
      <p:graphicFrame>
        <p:nvGraphicFramePr>
          <p:cNvPr id="43067" name="Object 9"/>
          <p:cNvGraphicFramePr>
            <a:graphicFrameLocks noChangeAspect="1"/>
          </p:cNvGraphicFramePr>
          <p:nvPr/>
        </p:nvGraphicFramePr>
        <p:xfrm>
          <a:off x="1331913" y="5373688"/>
          <a:ext cx="360362" cy="360362"/>
        </p:xfrm>
        <a:graphic>
          <a:graphicData uri="http://schemas.openxmlformats.org/presentationml/2006/ole">
            <p:oleObj spid="_x0000_s21512" name="Формула" r:id="rId9" imgW="38160" imgH="38160" progId="Equation.3">
              <p:embed/>
            </p:oleObj>
          </a:graphicData>
        </a:graphic>
      </p:graphicFrame>
      <p:graphicFrame>
        <p:nvGraphicFramePr>
          <p:cNvPr id="43068" name="Object 10"/>
          <p:cNvGraphicFramePr>
            <a:graphicFrameLocks noChangeAspect="1"/>
          </p:cNvGraphicFramePr>
          <p:nvPr/>
        </p:nvGraphicFramePr>
        <p:xfrm>
          <a:off x="5435600" y="5302250"/>
          <a:ext cx="460375" cy="358775"/>
        </p:xfrm>
        <a:graphic>
          <a:graphicData uri="http://schemas.openxmlformats.org/presentationml/2006/ole">
            <p:oleObj spid="_x0000_s21513" name="Формула" r:id="rId10" imgW="139680" imgH="76320" progId="Equation.3">
              <p:embed/>
            </p:oleObj>
          </a:graphicData>
        </a:graphic>
      </p:graphicFrame>
      <p:graphicFrame>
        <p:nvGraphicFramePr>
          <p:cNvPr id="43069" name="Object 11"/>
          <p:cNvGraphicFramePr>
            <a:graphicFrameLocks noChangeAspect="1"/>
          </p:cNvGraphicFramePr>
          <p:nvPr/>
        </p:nvGraphicFramePr>
        <p:xfrm>
          <a:off x="6804025" y="5302250"/>
          <a:ext cx="439738" cy="360363"/>
        </p:xfrm>
        <a:graphic>
          <a:graphicData uri="http://schemas.openxmlformats.org/presentationml/2006/ole">
            <p:oleObj spid="_x0000_s21514" name="Формула" r:id="rId11" imgW="139680" imgH="76320" progId="Equation.3">
              <p:embed/>
            </p:oleObj>
          </a:graphicData>
        </a:graphic>
      </p:graphicFrame>
      <p:graphicFrame>
        <p:nvGraphicFramePr>
          <p:cNvPr id="43070" name="Object 12"/>
          <p:cNvGraphicFramePr>
            <a:graphicFrameLocks noChangeAspect="1"/>
          </p:cNvGraphicFramePr>
          <p:nvPr/>
        </p:nvGraphicFramePr>
        <p:xfrm>
          <a:off x="8101013" y="5302250"/>
          <a:ext cx="542925" cy="360363"/>
        </p:xfrm>
        <a:graphic>
          <a:graphicData uri="http://schemas.openxmlformats.org/presentationml/2006/ole">
            <p:oleObj spid="_x0000_s21515" name="Формула" r:id="rId12" imgW="190440" imgH="76320" progId="Equation.3">
              <p:embed/>
            </p:oleObj>
          </a:graphicData>
        </a:graphic>
      </p:graphicFrame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5157788"/>
            <a:ext cx="8785225" cy="71437"/>
            <a:chOff x="226" y="3022"/>
            <a:chExt cx="5534" cy="45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589" y="3022"/>
              <a:ext cx="5171" cy="44"/>
              <a:chOff x="385" y="2251"/>
              <a:chExt cx="5375" cy="90"/>
            </a:xfrm>
          </p:grpSpPr>
          <p:sp>
            <p:nvSpPr>
              <p:cNvPr id="39969" name="Line 15"/>
              <p:cNvSpPr>
                <a:spLocks noChangeShapeType="1"/>
              </p:cNvSpPr>
              <p:nvPr/>
            </p:nvSpPr>
            <p:spPr bwMode="auto">
              <a:xfrm>
                <a:off x="385" y="2296"/>
                <a:ext cx="53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0" name="Line 16"/>
              <p:cNvSpPr>
                <a:spLocks noChangeShapeType="1"/>
              </p:cNvSpPr>
              <p:nvPr/>
            </p:nvSpPr>
            <p:spPr bwMode="auto">
              <a:xfrm>
                <a:off x="521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1" name="Line 17"/>
              <p:cNvSpPr>
                <a:spLocks noChangeShapeType="1"/>
              </p:cNvSpPr>
              <p:nvPr/>
            </p:nvSpPr>
            <p:spPr bwMode="auto">
              <a:xfrm>
                <a:off x="521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2" name="Line 18"/>
              <p:cNvSpPr>
                <a:spLocks noChangeShapeType="1"/>
              </p:cNvSpPr>
              <p:nvPr/>
            </p:nvSpPr>
            <p:spPr bwMode="auto">
              <a:xfrm>
                <a:off x="2788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3" name="Line 19"/>
              <p:cNvSpPr>
                <a:spLocks noChangeShapeType="1"/>
              </p:cNvSpPr>
              <p:nvPr/>
            </p:nvSpPr>
            <p:spPr bwMode="auto">
              <a:xfrm>
                <a:off x="2335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4" name="Line 20"/>
              <p:cNvSpPr>
                <a:spLocks noChangeShapeType="1"/>
              </p:cNvSpPr>
              <p:nvPr/>
            </p:nvSpPr>
            <p:spPr bwMode="auto">
              <a:xfrm>
                <a:off x="974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5" name="Line 21"/>
              <p:cNvSpPr>
                <a:spLocks noChangeShapeType="1"/>
              </p:cNvSpPr>
              <p:nvPr/>
            </p:nvSpPr>
            <p:spPr bwMode="auto">
              <a:xfrm>
                <a:off x="1428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6" name="Line 22"/>
              <p:cNvSpPr>
                <a:spLocks noChangeShapeType="1"/>
              </p:cNvSpPr>
              <p:nvPr/>
            </p:nvSpPr>
            <p:spPr bwMode="auto">
              <a:xfrm>
                <a:off x="3241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7" name="Line 23"/>
              <p:cNvSpPr>
                <a:spLocks noChangeShapeType="1"/>
              </p:cNvSpPr>
              <p:nvPr/>
            </p:nvSpPr>
            <p:spPr bwMode="auto">
              <a:xfrm>
                <a:off x="1881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8" name="Line 24"/>
              <p:cNvSpPr>
                <a:spLocks noChangeShapeType="1"/>
              </p:cNvSpPr>
              <p:nvPr/>
            </p:nvSpPr>
            <p:spPr bwMode="auto">
              <a:xfrm>
                <a:off x="3695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9" name="Line 25"/>
              <p:cNvSpPr>
                <a:spLocks noChangeShapeType="1"/>
              </p:cNvSpPr>
              <p:nvPr/>
            </p:nvSpPr>
            <p:spPr bwMode="auto">
              <a:xfrm>
                <a:off x="4148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0" name="Line 26"/>
              <p:cNvSpPr>
                <a:spLocks noChangeShapeType="1"/>
              </p:cNvSpPr>
              <p:nvPr/>
            </p:nvSpPr>
            <p:spPr bwMode="auto">
              <a:xfrm>
                <a:off x="4602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1" name="Line 27"/>
              <p:cNvSpPr>
                <a:spLocks noChangeShapeType="1"/>
              </p:cNvSpPr>
              <p:nvPr/>
            </p:nvSpPr>
            <p:spPr bwMode="auto">
              <a:xfrm>
                <a:off x="5055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2" name="Line 28"/>
              <p:cNvSpPr>
                <a:spLocks noChangeShapeType="1"/>
              </p:cNvSpPr>
              <p:nvPr/>
            </p:nvSpPr>
            <p:spPr bwMode="auto">
              <a:xfrm>
                <a:off x="5508" y="2251"/>
                <a:ext cx="0" cy="9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67" name="Line 29"/>
            <p:cNvSpPr>
              <a:spLocks noChangeShapeType="1"/>
            </p:cNvSpPr>
            <p:nvPr/>
          </p:nvSpPr>
          <p:spPr bwMode="auto">
            <a:xfrm flipH="1">
              <a:off x="226" y="304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68" name="Line 30"/>
            <p:cNvSpPr>
              <a:spLocks noChangeShapeType="1"/>
            </p:cNvSpPr>
            <p:nvPr/>
          </p:nvSpPr>
          <p:spPr bwMode="auto">
            <a:xfrm>
              <a:off x="340" y="3022"/>
              <a:ext cx="0" cy="45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72" name="Oval 31"/>
          <p:cNvSpPr>
            <a:spLocks noChangeArrowheads="1"/>
          </p:cNvSpPr>
          <p:nvPr/>
        </p:nvSpPr>
        <p:spPr bwMode="auto">
          <a:xfrm>
            <a:off x="142875" y="5121275"/>
            <a:ext cx="144463" cy="144463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3073" name="Oval 32"/>
          <p:cNvSpPr>
            <a:spLocks noChangeArrowheads="1"/>
          </p:cNvSpPr>
          <p:nvPr/>
        </p:nvSpPr>
        <p:spPr bwMode="auto">
          <a:xfrm>
            <a:off x="1403350" y="5121275"/>
            <a:ext cx="144463" cy="144463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3074" name="Oval 33"/>
          <p:cNvSpPr>
            <a:spLocks noChangeArrowheads="1"/>
          </p:cNvSpPr>
          <p:nvPr/>
        </p:nvSpPr>
        <p:spPr bwMode="auto">
          <a:xfrm>
            <a:off x="2771775" y="5121275"/>
            <a:ext cx="144463" cy="144463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3075" name="Oval 34"/>
          <p:cNvSpPr>
            <a:spLocks noChangeArrowheads="1"/>
          </p:cNvSpPr>
          <p:nvPr/>
        </p:nvSpPr>
        <p:spPr bwMode="auto">
          <a:xfrm>
            <a:off x="4211638" y="5121275"/>
            <a:ext cx="144462" cy="144463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3076" name="Oval 35"/>
          <p:cNvSpPr>
            <a:spLocks noChangeArrowheads="1"/>
          </p:cNvSpPr>
          <p:nvPr/>
        </p:nvSpPr>
        <p:spPr bwMode="auto">
          <a:xfrm>
            <a:off x="5580063" y="5121275"/>
            <a:ext cx="144462" cy="144463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3077" name="Oval 36"/>
          <p:cNvSpPr>
            <a:spLocks noChangeArrowheads="1"/>
          </p:cNvSpPr>
          <p:nvPr/>
        </p:nvSpPr>
        <p:spPr bwMode="auto">
          <a:xfrm>
            <a:off x="6948488" y="5121275"/>
            <a:ext cx="144462" cy="144463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3078" name="Oval 37"/>
          <p:cNvSpPr>
            <a:spLocks noChangeArrowheads="1"/>
          </p:cNvSpPr>
          <p:nvPr/>
        </p:nvSpPr>
        <p:spPr bwMode="auto">
          <a:xfrm>
            <a:off x="8388350" y="5121275"/>
            <a:ext cx="144463" cy="144463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3084" name="Text Box 51"/>
          <p:cNvSpPr txBox="1">
            <a:spLocks noChangeArrowheads="1"/>
          </p:cNvSpPr>
          <p:nvPr/>
        </p:nvSpPr>
        <p:spPr bwMode="auto">
          <a:xfrm>
            <a:off x="684213" y="530225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" name="AutoShape 74"/>
          <p:cNvSpPr>
            <a:spLocks noChangeArrowheads="1"/>
          </p:cNvSpPr>
          <p:nvPr/>
        </p:nvSpPr>
        <p:spPr bwMode="auto">
          <a:xfrm>
            <a:off x="2700338" y="5013325"/>
            <a:ext cx="287337" cy="412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3" name="AutoShape 74"/>
          <p:cNvSpPr>
            <a:spLocks noChangeArrowheads="1"/>
          </p:cNvSpPr>
          <p:nvPr/>
        </p:nvSpPr>
        <p:spPr bwMode="auto">
          <a:xfrm>
            <a:off x="684213" y="5013325"/>
            <a:ext cx="287337" cy="412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5" name="AutoShape 74"/>
          <p:cNvSpPr>
            <a:spLocks noChangeArrowheads="1"/>
          </p:cNvSpPr>
          <p:nvPr/>
        </p:nvSpPr>
        <p:spPr bwMode="auto">
          <a:xfrm>
            <a:off x="4787900" y="5013325"/>
            <a:ext cx="287338" cy="412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auto">
          <a:xfrm>
            <a:off x="6877050" y="5013325"/>
            <a:ext cx="287338" cy="412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9" grpId="0"/>
      <p:bldP spid="2" grpId="0" animBg="1"/>
      <p:bldP spid="43072" grpId="0" animBg="1"/>
      <p:bldP spid="43073" grpId="0" animBg="1"/>
      <p:bldP spid="43074" grpId="0" animBg="1"/>
      <p:bldP spid="43075" grpId="0" animBg="1"/>
      <p:bldP spid="43076" grpId="0" animBg="1"/>
      <p:bldP spid="43077" grpId="0" animBg="1"/>
      <p:bldP spid="43078" grpId="0" animBg="1"/>
      <p:bldP spid="43084" grpId="0"/>
      <p:bldP spid="4" grpId="0" animBg="1"/>
      <p:bldP spid="3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0" y="428604"/>
            <a:ext cx="9144000" cy="1200329"/>
          </a:xfrm>
          <a:prstGeom prst="rect">
            <a:avLst/>
          </a:prstGeom>
          <a:solidFill>
            <a:srgbClr val="CCFFFF"/>
          </a:solidFill>
          <a:ln w="476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Функционально-графический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</a:rPr>
              <a:t>способ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57158" y="2500306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3200" i="1" dirty="0" smtClean="0">
                <a:solidFill>
                  <a:srgbClr val="0070C0"/>
                </a:solidFill>
                <a:latin typeface="Arial Black" pitchFamily="34" charset="0"/>
              </a:rPr>
              <a:t>выбор </a:t>
            </a:r>
            <a:r>
              <a:rPr lang="ru-RU" sz="3200" i="1" dirty="0">
                <a:solidFill>
                  <a:srgbClr val="0070C0"/>
                </a:solidFill>
                <a:latin typeface="Arial Black" pitchFamily="34" charset="0"/>
              </a:rPr>
              <a:t>корней с использованием графика  простейшей  тригонометрической функции.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1412875"/>
            <a:ext cx="4683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2870200"/>
            <a:ext cx="5407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0" y="4500563"/>
            <a:ext cx="44799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419225"/>
            <a:ext cx="17557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632325"/>
            <a:ext cx="2552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6086475" y="1268413"/>
            <a:ext cx="0" cy="508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3" name="Line 47"/>
          <p:cNvSpPr>
            <a:spLocks noChangeShapeType="1"/>
          </p:cNvSpPr>
          <p:nvPr/>
        </p:nvSpPr>
        <p:spPr bwMode="auto">
          <a:xfrm>
            <a:off x="188913" y="3429000"/>
            <a:ext cx="895508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0479" name="Object 63"/>
          <p:cNvGraphicFramePr>
            <a:graphicFrameLocks noChangeAspect="1"/>
          </p:cNvGraphicFramePr>
          <p:nvPr>
            <p:ph sz="quarter" idx="1"/>
          </p:nvPr>
        </p:nvGraphicFramePr>
        <p:xfrm>
          <a:off x="3635375" y="3500438"/>
          <a:ext cx="509588" cy="719137"/>
        </p:xfrm>
        <a:graphic>
          <a:graphicData uri="http://schemas.openxmlformats.org/presentationml/2006/ole">
            <p:oleObj spid="_x0000_s22530" name="Формула" r:id="rId3" imgW="279279" imgH="393529" progId="Equation.3">
              <p:embed/>
            </p:oleObj>
          </a:graphicData>
        </a:graphic>
      </p:graphicFrame>
      <p:graphicFrame>
        <p:nvGraphicFramePr>
          <p:cNvPr id="60481" name="Object 65"/>
          <p:cNvGraphicFramePr>
            <a:graphicFrameLocks noChangeAspect="1"/>
          </p:cNvGraphicFramePr>
          <p:nvPr>
            <p:ph sz="quarter" idx="2"/>
          </p:nvPr>
        </p:nvGraphicFramePr>
        <p:xfrm>
          <a:off x="6156325" y="3500438"/>
          <a:ext cx="441325" cy="720725"/>
        </p:xfrm>
        <a:graphic>
          <a:graphicData uri="http://schemas.openxmlformats.org/presentationml/2006/ole">
            <p:oleObj spid="_x0000_s22531" name="Формула" r:id="rId4" imgW="241195" imgH="393529" progId="Equation.3">
              <p:embed/>
            </p:oleObj>
          </a:graphicData>
        </a:graphic>
      </p:graphicFrame>
      <p:graphicFrame>
        <p:nvGraphicFramePr>
          <p:cNvPr id="60483" name="Object 67"/>
          <p:cNvGraphicFramePr>
            <a:graphicFrameLocks noChangeAspect="1"/>
          </p:cNvGraphicFramePr>
          <p:nvPr>
            <p:ph sz="quarter" idx="3"/>
          </p:nvPr>
        </p:nvGraphicFramePr>
        <p:xfrm>
          <a:off x="4716463" y="3500438"/>
          <a:ext cx="271462" cy="649287"/>
        </p:xfrm>
        <a:graphic>
          <a:graphicData uri="http://schemas.openxmlformats.org/presentationml/2006/ole">
            <p:oleObj spid="_x0000_s22532" name="Формула" r:id="rId5" imgW="164957" imgH="393359" progId="Equation.3">
              <p:embed/>
            </p:oleObj>
          </a:graphicData>
        </a:graphic>
      </p:graphicFrame>
      <p:sp>
        <p:nvSpPr>
          <p:cNvPr id="43014" name="Line 3"/>
          <p:cNvSpPr>
            <a:spLocks noChangeShapeType="1"/>
          </p:cNvSpPr>
          <p:nvPr/>
        </p:nvSpPr>
        <p:spPr bwMode="auto">
          <a:xfrm>
            <a:off x="107950" y="3429000"/>
            <a:ext cx="900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4"/>
          <p:cNvSpPr>
            <a:spLocks noChangeShapeType="1"/>
          </p:cNvSpPr>
          <p:nvPr/>
        </p:nvSpPr>
        <p:spPr bwMode="auto">
          <a:xfrm flipV="1">
            <a:off x="4533900" y="1700213"/>
            <a:ext cx="0" cy="2881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8963025" y="33575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0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3017" name="Text Box 6"/>
          <p:cNvSpPr txBox="1">
            <a:spLocks noChangeArrowheads="1"/>
          </p:cNvSpPr>
          <p:nvPr/>
        </p:nvSpPr>
        <p:spPr bwMode="auto">
          <a:xfrm>
            <a:off x="4211638" y="17002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y</a:t>
            </a:r>
            <a:endParaRPr lang="ru-RU" sz="2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8" name="Line 7"/>
          <p:cNvSpPr>
            <a:spLocks noChangeShapeType="1"/>
          </p:cNvSpPr>
          <p:nvPr/>
        </p:nvSpPr>
        <p:spPr bwMode="auto">
          <a:xfrm>
            <a:off x="6627813" y="33702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Line 8"/>
          <p:cNvSpPr>
            <a:spLocks noChangeShapeType="1"/>
          </p:cNvSpPr>
          <p:nvPr/>
        </p:nvSpPr>
        <p:spPr bwMode="auto">
          <a:xfrm>
            <a:off x="564673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3020" name="Object 9"/>
          <p:cNvGraphicFramePr>
            <a:graphicFrameLocks noChangeAspect="1"/>
          </p:cNvGraphicFramePr>
          <p:nvPr/>
        </p:nvGraphicFramePr>
        <p:xfrm>
          <a:off x="2268538" y="3068638"/>
          <a:ext cx="341312" cy="254000"/>
        </p:xfrm>
        <a:graphic>
          <a:graphicData uri="http://schemas.openxmlformats.org/presentationml/2006/ole">
            <p:oleObj spid="_x0000_s22533" name="Equation" r:id="rId6" imgW="241195" imgH="139639" progId="">
              <p:embed/>
            </p:oleObj>
          </a:graphicData>
        </a:graphic>
      </p:graphicFrame>
      <p:graphicFrame>
        <p:nvGraphicFramePr>
          <p:cNvPr id="43021" name="Object 10"/>
          <p:cNvGraphicFramePr>
            <a:graphicFrameLocks noChangeAspect="1"/>
          </p:cNvGraphicFramePr>
          <p:nvPr/>
        </p:nvGraphicFramePr>
        <p:xfrm>
          <a:off x="6659563" y="3068638"/>
          <a:ext cx="288925" cy="288925"/>
        </p:xfrm>
        <a:graphic>
          <a:graphicData uri="http://schemas.openxmlformats.org/presentationml/2006/ole">
            <p:oleObj spid="_x0000_s22534" name="Equation" r:id="rId7" imgW="139700" imgH="139700" progId="">
              <p:embed/>
            </p:oleObj>
          </a:graphicData>
        </a:graphic>
      </p:graphicFrame>
      <p:graphicFrame>
        <p:nvGraphicFramePr>
          <p:cNvPr id="43022" name="Object 11"/>
          <p:cNvGraphicFramePr>
            <a:graphicFrameLocks noChangeAspect="1"/>
          </p:cNvGraphicFramePr>
          <p:nvPr/>
        </p:nvGraphicFramePr>
        <p:xfrm>
          <a:off x="5435600" y="2636838"/>
          <a:ext cx="274638" cy="652462"/>
        </p:xfrm>
        <a:graphic>
          <a:graphicData uri="http://schemas.openxmlformats.org/presentationml/2006/ole">
            <p:oleObj spid="_x0000_s22535" name="Equation" r:id="rId8" imgW="164957" imgH="393359" progId="">
              <p:embed/>
            </p:oleObj>
          </a:graphicData>
        </a:graphic>
      </p:graphicFrame>
      <p:sp>
        <p:nvSpPr>
          <p:cNvPr id="43023" name="Line 12"/>
          <p:cNvSpPr>
            <a:spLocks noChangeShapeType="1"/>
          </p:cNvSpPr>
          <p:nvPr/>
        </p:nvSpPr>
        <p:spPr bwMode="auto">
          <a:xfrm flipH="1">
            <a:off x="4500563" y="2708275"/>
            <a:ext cx="152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4" name="Text Box 13"/>
          <p:cNvSpPr txBox="1">
            <a:spLocks noChangeArrowheads="1"/>
          </p:cNvSpPr>
          <p:nvPr/>
        </p:nvSpPr>
        <p:spPr bwMode="auto">
          <a:xfrm>
            <a:off x="4284663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  <a:latin typeface="Tahoma" pitchFamily="34" charset="0"/>
              </a:rPr>
              <a:t>1</a:t>
            </a:r>
            <a:endParaRPr lang="ru-RU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14" name="Line 14"/>
          <p:cNvSpPr>
            <a:spLocks noChangeShapeType="1"/>
          </p:cNvSpPr>
          <p:nvPr/>
        </p:nvSpPr>
        <p:spPr bwMode="auto">
          <a:xfrm>
            <a:off x="431800" y="3068638"/>
            <a:ext cx="8856663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6" name="Line 16"/>
          <p:cNvSpPr>
            <a:spLocks noChangeShapeType="1"/>
          </p:cNvSpPr>
          <p:nvPr/>
        </p:nvSpPr>
        <p:spPr bwMode="auto">
          <a:xfrm>
            <a:off x="233838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7" name="Line 17"/>
          <p:cNvSpPr>
            <a:spLocks noChangeShapeType="1"/>
          </p:cNvSpPr>
          <p:nvPr/>
        </p:nvSpPr>
        <p:spPr bwMode="auto">
          <a:xfrm>
            <a:off x="34956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8" name="Line 18"/>
          <p:cNvSpPr>
            <a:spLocks noChangeShapeType="1"/>
          </p:cNvSpPr>
          <p:nvPr/>
        </p:nvSpPr>
        <p:spPr bwMode="auto">
          <a:xfrm>
            <a:off x="1328738" y="336708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9" name="Line 19"/>
          <p:cNvSpPr>
            <a:spLocks noChangeShapeType="1"/>
          </p:cNvSpPr>
          <p:nvPr/>
        </p:nvSpPr>
        <p:spPr bwMode="auto">
          <a:xfrm>
            <a:off x="7821613" y="336073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0" name="Text Box 20"/>
          <p:cNvSpPr txBox="1">
            <a:spLocks noChangeArrowheads="1"/>
          </p:cNvSpPr>
          <p:nvPr/>
        </p:nvSpPr>
        <p:spPr bwMode="auto">
          <a:xfrm>
            <a:off x="4529138" y="33718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0</a:t>
            </a:r>
            <a:endParaRPr lang="ru-RU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43031" name="Object 22"/>
          <p:cNvGraphicFramePr>
            <a:graphicFrameLocks noChangeAspect="1"/>
          </p:cNvGraphicFramePr>
          <p:nvPr/>
        </p:nvGraphicFramePr>
        <p:xfrm>
          <a:off x="3203575" y="2781300"/>
          <a:ext cx="423863" cy="596900"/>
        </p:xfrm>
        <a:graphic>
          <a:graphicData uri="http://schemas.openxmlformats.org/presentationml/2006/ole">
            <p:oleObj spid="_x0000_s22536" name="Equation" r:id="rId9" imgW="279279" imgH="393529" progId="">
              <p:embed/>
            </p:oleObj>
          </a:graphicData>
        </a:graphic>
      </p:graphicFrame>
      <p:graphicFrame>
        <p:nvGraphicFramePr>
          <p:cNvPr id="43032" name="Object 23"/>
          <p:cNvGraphicFramePr>
            <a:graphicFrameLocks noChangeAspect="1"/>
          </p:cNvGraphicFramePr>
          <p:nvPr/>
        </p:nvGraphicFramePr>
        <p:xfrm>
          <a:off x="1042988" y="2781300"/>
          <a:ext cx="508000" cy="581025"/>
        </p:xfrm>
        <a:graphic>
          <a:graphicData uri="http://schemas.openxmlformats.org/presentationml/2006/ole">
            <p:oleObj spid="_x0000_s22537" name="Equation" r:id="rId10" imgW="342751" imgH="393529" progId="">
              <p:embed/>
            </p:oleObj>
          </a:graphicData>
        </a:graphic>
      </p:graphicFrame>
      <p:graphicFrame>
        <p:nvGraphicFramePr>
          <p:cNvPr id="43033" name="Object 24"/>
          <p:cNvGraphicFramePr>
            <a:graphicFrameLocks noChangeAspect="1"/>
          </p:cNvGraphicFramePr>
          <p:nvPr/>
        </p:nvGraphicFramePr>
        <p:xfrm>
          <a:off x="7667625" y="2852738"/>
          <a:ext cx="312738" cy="508000"/>
        </p:xfrm>
        <a:graphic>
          <a:graphicData uri="http://schemas.openxmlformats.org/presentationml/2006/ole">
            <p:oleObj spid="_x0000_s22538" name="Equation" r:id="rId11" imgW="241195" imgH="393529" progId="">
              <p:embed/>
            </p:oleObj>
          </a:graphicData>
        </a:graphic>
      </p:graphicFrame>
      <p:graphicFrame>
        <p:nvGraphicFramePr>
          <p:cNvPr id="43034" name="Object 25"/>
          <p:cNvGraphicFramePr>
            <a:graphicFrameLocks noChangeAspect="1"/>
          </p:cNvGraphicFramePr>
          <p:nvPr/>
        </p:nvGraphicFramePr>
        <p:xfrm>
          <a:off x="-12700" y="3000375"/>
          <a:ext cx="471488" cy="274638"/>
        </p:xfrm>
        <a:graphic>
          <a:graphicData uri="http://schemas.openxmlformats.org/presentationml/2006/ole">
            <p:oleObj spid="_x0000_s22539" name="Equation" r:id="rId12" imgW="304404" imgH="177569" progId="">
              <p:embed/>
            </p:oleObj>
          </a:graphicData>
        </a:graphic>
      </p:graphicFrame>
      <p:sp>
        <p:nvSpPr>
          <p:cNvPr id="43035" name="Text Box 26"/>
          <p:cNvSpPr txBox="1">
            <a:spLocks noChangeArrowheads="1"/>
          </p:cNvSpPr>
          <p:nvPr/>
        </p:nvSpPr>
        <p:spPr bwMode="auto">
          <a:xfrm>
            <a:off x="4500563" y="4076700"/>
            <a:ext cx="504825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−</a:t>
            </a:r>
            <a:r>
              <a:rPr lang="en-US" b="0">
                <a:solidFill>
                  <a:schemeClr val="tx1"/>
                </a:solidFill>
                <a:latin typeface="Tahoma" pitchFamily="34" charset="0"/>
              </a:rPr>
              <a:t>1</a:t>
            </a:r>
            <a:endParaRPr lang="ru-RU" b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43036" name="Object 27"/>
          <p:cNvGraphicFramePr>
            <a:graphicFrameLocks noChangeAspect="1"/>
          </p:cNvGraphicFramePr>
          <p:nvPr/>
        </p:nvGraphicFramePr>
        <p:xfrm>
          <a:off x="8675688" y="2979738"/>
          <a:ext cx="420687" cy="327025"/>
        </p:xfrm>
        <a:graphic>
          <a:graphicData uri="http://schemas.openxmlformats.org/presentationml/2006/ole">
            <p:oleObj spid="_x0000_s22540" name="Equation" r:id="rId13" imgW="228402" imgH="177646" progId="">
              <p:embed/>
            </p:oleObj>
          </a:graphicData>
        </a:graphic>
      </p:graphicFrame>
      <p:sp>
        <p:nvSpPr>
          <p:cNvPr id="43037" name="Line 28"/>
          <p:cNvSpPr>
            <a:spLocks noChangeShapeType="1"/>
          </p:cNvSpPr>
          <p:nvPr/>
        </p:nvSpPr>
        <p:spPr bwMode="auto">
          <a:xfrm>
            <a:off x="17938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8" name="Line 29"/>
          <p:cNvSpPr>
            <a:spLocks noChangeShapeType="1"/>
          </p:cNvSpPr>
          <p:nvPr/>
        </p:nvSpPr>
        <p:spPr bwMode="auto">
          <a:xfrm>
            <a:off x="8820150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9" name="Line 30"/>
          <p:cNvSpPr>
            <a:spLocks noChangeShapeType="1"/>
          </p:cNvSpPr>
          <p:nvPr/>
        </p:nvSpPr>
        <p:spPr bwMode="auto">
          <a:xfrm flipH="1">
            <a:off x="4500563" y="414972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0" name="Line 31"/>
          <p:cNvSpPr>
            <a:spLocks noChangeShapeType="1"/>
          </p:cNvSpPr>
          <p:nvPr/>
        </p:nvSpPr>
        <p:spPr bwMode="auto">
          <a:xfrm>
            <a:off x="3851275" y="4868863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2708275"/>
            <a:ext cx="8943975" cy="1436688"/>
            <a:chOff x="54" y="1706"/>
            <a:chExt cx="5634" cy="905"/>
          </a:xfrm>
        </p:grpSpPr>
        <p:sp>
          <p:nvSpPr>
            <p:cNvPr id="43068" name="Freeform 33"/>
            <p:cNvSpPr>
              <a:spLocks/>
            </p:cNvSpPr>
            <p:nvPr/>
          </p:nvSpPr>
          <p:spPr bwMode="auto">
            <a:xfrm>
              <a:off x="5602" y="2058"/>
              <a:ext cx="86" cy="102"/>
            </a:xfrm>
            <a:custGeom>
              <a:avLst/>
              <a:gdLst>
                <a:gd name="T0" fmla="*/ 0 w 86"/>
                <a:gd name="T1" fmla="*/ 102 h 102"/>
                <a:gd name="T2" fmla="*/ 58 w 86"/>
                <a:gd name="T3" fmla="*/ 32 h 102"/>
                <a:gd name="T4" fmla="*/ 86 w 86"/>
                <a:gd name="T5" fmla="*/ 0 h 1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102">
                  <a:moveTo>
                    <a:pt x="0" y="102"/>
                  </a:moveTo>
                  <a:cubicBezTo>
                    <a:pt x="22" y="75"/>
                    <a:pt x="44" y="49"/>
                    <a:pt x="58" y="32"/>
                  </a:cubicBezTo>
                  <a:cubicBezTo>
                    <a:pt x="72" y="15"/>
                    <a:pt x="79" y="7"/>
                    <a:pt x="86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69" name="Freeform 34"/>
            <p:cNvSpPr>
              <a:spLocks/>
            </p:cNvSpPr>
            <p:nvPr/>
          </p:nvSpPr>
          <p:spPr bwMode="auto">
            <a:xfrm>
              <a:off x="54" y="2160"/>
              <a:ext cx="104" cy="108"/>
            </a:xfrm>
            <a:custGeom>
              <a:avLst/>
              <a:gdLst>
                <a:gd name="T0" fmla="*/ 104 w 104"/>
                <a:gd name="T1" fmla="*/ 0 h 108"/>
                <a:gd name="T2" fmla="*/ 50 w 104"/>
                <a:gd name="T3" fmla="*/ 58 h 108"/>
                <a:gd name="T4" fmla="*/ 0 w 104"/>
                <a:gd name="T5" fmla="*/ 108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08">
                  <a:moveTo>
                    <a:pt x="104" y="0"/>
                  </a:moveTo>
                  <a:cubicBezTo>
                    <a:pt x="85" y="20"/>
                    <a:pt x="67" y="40"/>
                    <a:pt x="50" y="58"/>
                  </a:cubicBezTo>
                  <a:cubicBezTo>
                    <a:pt x="33" y="76"/>
                    <a:pt x="6" y="103"/>
                    <a:pt x="0" y="108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158" y="1706"/>
              <a:ext cx="2724" cy="905"/>
              <a:chOff x="385" y="3067"/>
              <a:chExt cx="2724" cy="905"/>
            </a:xfrm>
          </p:grpSpPr>
          <p:sp>
            <p:nvSpPr>
              <p:cNvPr id="43074" name="Freeform 36"/>
              <p:cNvSpPr>
                <a:spLocks/>
              </p:cNvSpPr>
              <p:nvPr/>
            </p:nvSpPr>
            <p:spPr bwMode="auto">
              <a:xfrm>
                <a:off x="385" y="3067"/>
                <a:ext cx="1362" cy="456"/>
              </a:xfrm>
              <a:custGeom>
                <a:avLst/>
                <a:gdLst>
                  <a:gd name="T0" fmla="*/ 0 w 1362"/>
                  <a:gd name="T1" fmla="*/ 453 h 456"/>
                  <a:gd name="T2" fmla="*/ 107 w 1362"/>
                  <a:gd name="T3" fmla="*/ 335 h 456"/>
                  <a:gd name="T4" fmla="*/ 224 w 1362"/>
                  <a:gd name="T5" fmla="*/ 221 h 456"/>
                  <a:gd name="T6" fmla="*/ 341 w 1362"/>
                  <a:gd name="T7" fmla="*/ 125 h 456"/>
                  <a:gd name="T8" fmla="*/ 454 w 1362"/>
                  <a:gd name="T9" fmla="*/ 60 h 456"/>
                  <a:gd name="T10" fmla="*/ 568 w 1362"/>
                  <a:gd name="T11" fmla="*/ 19 h 456"/>
                  <a:gd name="T12" fmla="*/ 680 w 1362"/>
                  <a:gd name="T13" fmla="*/ 0 h 456"/>
                  <a:gd name="T14" fmla="*/ 788 w 1362"/>
                  <a:gd name="T15" fmla="*/ 17 h 456"/>
                  <a:gd name="T16" fmla="*/ 908 w 1362"/>
                  <a:gd name="T17" fmla="*/ 62 h 456"/>
                  <a:gd name="T18" fmla="*/ 986 w 1362"/>
                  <a:gd name="T19" fmla="*/ 104 h 456"/>
                  <a:gd name="T20" fmla="*/ 1061 w 1362"/>
                  <a:gd name="T21" fmla="*/ 155 h 456"/>
                  <a:gd name="T22" fmla="*/ 1136 w 1362"/>
                  <a:gd name="T23" fmla="*/ 222 h 456"/>
                  <a:gd name="T24" fmla="*/ 1247 w 1362"/>
                  <a:gd name="T25" fmla="*/ 326 h 456"/>
                  <a:gd name="T26" fmla="*/ 1362 w 1362"/>
                  <a:gd name="T27" fmla="*/ 456 h 4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2" h="456">
                    <a:moveTo>
                      <a:pt x="0" y="453"/>
                    </a:moveTo>
                    <a:cubicBezTo>
                      <a:pt x="18" y="433"/>
                      <a:pt x="70" y="374"/>
                      <a:pt x="107" y="335"/>
                    </a:cubicBezTo>
                    <a:cubicBezTo>
                      <a:pt x="144" y="296"/>
                      <a:pt x="185" y="256"/>
                      <a:pt x="224" y="221"/>
                    </a:cubicBezTo>
                    <a:cubicBezTo>
                      <a:pt x="263" y="186"/>
                      <a:pt x="303" y="152"/>
                      <a:pt x="341" y="125"/>
                    </a:cubicBezTo>
                    <a:cubicBezTo>
                      <a:pt x="379" y="98"/>
                      <a:pt x="416" y="78"/>
                      <a:pt x="454" y="60"/>
                    </a:cubicBezTo>
                    <a:cubicBezTo>
                      <a:pt x="492" y="42"/>
                      <a:pt x="530" y="29"/>
                      <a:pt x="568" y="19"/>
                    </a:cubicBezTo>
                    <a:cubicBezTo>
                      <a:pt x="606" y="9"/>
                      <a:pt x="643" y="0"/>
                      <a:pt x="680" y="0"/>
                    </a:cubicBezTo>
                    <a:cubicBezTo>
                      <a:pt x="717" y="0"/>
                      <a:pt x="750" y="7"/>
                      <a:pt x="788" y="17"/>
                    </a:cubicBezTo>
                    <a:cubicBezTo>
                      <a:pt x="826" y="27"/>
                      <a:pt x="875" y="48"/>
                      <a:pt x="908" y="62"/>
                    </a:cubicBezTo>
                    <a:cubicBezTo>
                      <a:pt x="941" y="76"/>
                      <a:pt x="961" y="89"/>
                      <a:pt x="986" y="104"/>
                    </a:cubicBezTo>
                    <a:cubicBezTo>
                      <a:pt x="1011" y="119"/>
                      <a:pt x="1036" y="135"/>
                      <a:pt x="1061" y="155"/>
                    </a:cubicBezTo>
                    <a:cubicBezTo>
                      <a:pt x="1086" y="175"/>
                      <a:pt x="1105" y="194"/>
                      <a:pt x="1136" y="222"/>
                    </a:cubicBezTo>
                    <a:cubicBezTo>
                      <a:pt x="1167" y="250"/>
                      <a:pt x="1209" y="287"/>
                      <a:pt x="1247" y="326"/>
                    </a:cubicBezTo>
                    <a:cubicBezTo>
                      <a:pt x="1285" y="365"/>
                      <a:pt x="1338" y="429"/>
                      <a:pt x="1362" y="45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75" name="Freeform 37"/>
              <p:cNvSpPr>
                <a:spLocks/>
              </p:cNvSpPr>
              <p:nvPr/>
            </p:nvSpPr>
            <p:spPr bwMode="auto">
              <a:xfrm rot="10800000">
                <a:off x="1747" y="3516"/>
                <a:ext cx="1362" cy="456"/>
              </a:xfrm>
              <a:custGeom>
                <a:avLst/>
                <a:gdLst>
                  <a:gd name="T0" fmla="*/ 0 w 1362"/>
                  <a:gd name="T1" fmla="*/ 453 h 456"/>
                  <a:gd name="T2" fmla="*/ 107 w 1362"/>
                  <a:gd name="T3" fmla="*/ 335 h 456"/>
                  <a:gd name="T4" fmla="*/ 224 w 1362"/>
                  <a:gd name="T5" fmla="*/ 221 h 456"/>
                  <a:gd name="T6" fmla="*/ 341 w 1362"/>
                  <a:gd name="T7" fmla="*/ 125 h 456"/>
                  <a:gd name="T8" fmla="*/ 454 w 1362"/>
                  <a:gd name="T9" fmla="*/ 60 h 456"/>
                  <a:gd name="T10" fmla="*/ 568 w 1362"/>
                  <a:gd name="T11" fmla="*/ 19 h 456"/>
                  <a:gd name="T12" fmla="*/ 680 w 1362"/>
                  <a:gd name="T13" fmla="*/ 0 h 456"/>
                  <a:gd name="T14" fmla="*/ 788 w 1362"/>
                  <a:gd name="T15" fmla="*/ 17 h 456"/>
                  <a:gd name="T16" fmla="*/ 908 w 1362"/>
                  <a:gd name="T17" fmla="*/ 62 h 456"/>
                  <a:gd name="T18" fmla="*/ 986 w 1362"/>
                  <a:gd name="T19" fmla="*/ 104 h 456"/>
                  <a:gd name="T20" fmla="*/ 1061 w 1362"/>
                  <a:gd name="T21" fmla="*/ 155 h 456"/>
                  <a:gd name="T22" fmla="*/ 1136 w 1362"/>
                  <a:gd name="T23" fmla="*/ 222 h 456"/>
                  <a:gd name="T24" fmla="*/ 1247 w 1362"/>
                  <a:gd name="T25" fmla="*/ 326 h 456"/>
                  <a:gd name="T26" fmla="*/ 1362 w 1362"/>
                  <a:gd name="T27" fmla="*/ 456 h 4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2" h="456">
                    <a:moveTo>
                      <a:pt x="0" y="453"/>
                    </a:moveTo>
                    <a:cubicBezTo>
                      <a:pt x="18" y="433"/>
                      <a:pt x="70" y="374"/>
                      <a:pt x="107" y="335"/>
                    </a:cubicBezTo>
                    <a:cubicBezTo>
                      <a:pt x="144" y="296"/>
                      <a:pt x="185" y="256"/>
                      <a:pt x="224" y="221"/>
                    </a:cubicBezTo>
                    <a:cubicBezTo>
                      <a:pt x="263" y="186"/>
                      <a:pt x="303" y="152"/>
                      <a:pt x="341" y="125"/>
                    </a:cubicBezTo>
                    <a:cubicBezTo>
                      <a:pt x="379" y="98"/>
                      <a:pt x="416" y="78"/>
                      <a:pt x="454" y="60"/>
                    </a:cubicBezTo>
                    <a:cubicBezTo>
                      <a:pt x="492" y="42"/>
                      <a:pt x="530" y="29"/>
                      <a:pt x="568" y="19"/>
                    </a:cubicBezTo>
                    <a:cubicBezTo>
                      <a:pt x="606" y="9"/>
                      <a:pt x="643" y="0"/>
                      <a:pt x="680" y="0"/>
                    </a:cubicBezTo>
                    <a:cubicBezTo>
                      <a:pt x="717" y="0"/>
                      <a:pt x="750" y="7"/>
                      <a:pt x="788" y="17"/>
                    </a:cubicBezTo>
                    <a:cubicBezTo>
                      <a:pt x="826" y="27"/>
                      <a:pt x="875" y="48"/>
                      <a:pt x="908" y="62"/>
                    </a:cubicBezTo>
                    <a:cubicBezTo>
                      <a:pt x="941" y="76"/>
                      <a:pt x="961" y="89"/>
                      <a:pt x="986" y="104"/>
                    </a:cubicBezTo>
                    <a:cubicBezTo>
                      <a:pt x="1011" y="119"/>
                      <a:pt x="1036" y="135"/>
                      <a:pt x="1061" y="155"/>
                    </a:cubicBezTo>
                    <a:cubicBezTo>
                      <a:pt x="1086" y="175"/>
                      <a:pt x="1105" y="194"/>
                      <a:pt x="1136" y="222"/>
                    </a:cubicBezTo>
                    <a:cubicBezTo>
                      <a:pt x="1167" y="250"/>
                      <a:pt x="1209" y="287"/>
                      <a:pt x="1247" y="326"/>
                    </a:cubicBezTo>
                    <a:cubicBezTo>
                      <a:pt x="1285" y="365"/>
                      <a:pt x="1338" y="429"/>
                      <a:pt x="1362" y="45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880" y="1706"/>
              <a:ext cx="2724" cy="905"/>
              <a:chOff x="385" y="3067"/>
              <a:chExt cx="2724" cy="905"/>
            </a:xfrm>
          </p:grpSpPr>
          <p:sp>
            <p:nvSpPr>
              <p:cNvPr id="43072" name="Freeform 39"/>
              <p:cNvSpPr>
                <a:spLocks/>
              </p:cNvSpPr>
              <p:nvPr/>
            </p:nvSpPr>
            <p:spPr bwMode="auto">
              <a:xfrm>
                <a:off x="385" y="3067"/>
                <a:ext cx="1362" cy="456"/>
              </a:xfrm>
              <a:custGeom>
                <a:avLst/>
                <a:gdLst>
                  <a:gd name="T0" fmla="*/ 0 w 1362"/>
                  <a:gd name="T1" fmla="*/ 453 h 456"/>
                  <a:gd name="T2" fmla="*/ 107 w 1362"/>
                  <a:gd name="T3" fmla="*/ 335 h 456"/>
                  <a:gd name="T4" fmla="*/ 224 w 1362"/>
                  <a:gd name="T5" fmla="*/ 221 h 456"/>
                  <a:gd name="T6" fmla="*/ 341 w 1362"/>
                  <a:gd name="T7" fmla="*/ 125 h 456"/>
                  <a:gd name="T8" fmla="*/ 454 w 1362"/>
                  <a:gd name="T9" fmla="*/ 60 h 456"/>
                  <a:gd name="T10" fmla="*/ 568 w 1362"/>
                  <a:gd name="T11" fmla="*/ 19 h 456"/>
                  <a:gd name="T12" fmla="*/ 680 w 1362"/>
                  <a:gd name="T13" fmla="*/ 0 h 456"/>
                  <a:gd name="T14" fmla="*/ 788 w 1362"/>
                  <a:gd name="T15" fmla="*/ 17 h 456"/>
                  <a:gd name="T16" fmla="*/ 908 w 1362"/>
                  <a:gd name="T17" fmla="*/ 62 h 456"/>
                  <a:gd name="T18" fmla="*/ 986 w 1362"/>
                  <a:gd name="T19" fmla="*/ 104 h 456"/>
                  <a:gd name="T20" fmla="*/ 1061 w 1362"/>
                  <a:gd name="T21" fmla="*/ 155 h 456"/>
                  <a:gd name="T22" fmla="*/ 1136 w 1362"/>
                  <a:gd name="T23" fmla="*/ 222 h 456"/>
                  <a:gd name="T24" fmla="*/ 1247 w 1362"/>
                  <a:gd name="T25" fmla="*/ 326 h 456"/>
                  <a:gd name="T26" fmla="*/ 1362 w 1362"/>
                  <a:gd name="T27" fmla="*/ 456 h 4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2" h="456">
                    <a:moveTo>
                      <a:pt x="0" y="453"/>
                    </a:moveTo>
                    <a:cubicBezTo>
                      <a:pt x="18" y="433"/>
                      <a:pt x="70" y="374"/>
                      <a:pt x="107" y="335"/>
                    </a:cubicBezTo>
                    <a:cubicBezTo>
                      <a:pt x="144" y="296"/>
                      <a:pt x="185" y="256"/>
                      <a:pt x="224" y="221"/>
                    </a:cubicBezTo>
                    <a:cubicBezTo>
                      <a:pt x="263" y="186"/>
                      <a:pt x="303" y="152"/>
                      <a:pt x="341" y="125"/>
                    </a:cubicBezTo>
                    <a:cubicBezTo>
                      <a:pt x="379" y="98"/>
                      <a:pt x="416" y="78"/>
                      <a:pt x="454" y="60"/>
                    </a:cubicBezTo>
                    <a:cubicBezTo>
                      <a:pt x="492" y="42"/>
                      <a:pt x="530" y="29"/>
                      <a:pt x="568" y="19"/>
                    </a:cubicBezTo>
                    <a:cubicBezTo>
                      <a:pt x="606" y="9"/>
                      <a:pt x="643" y="0"/>
                      <a:pt x="680" y="0"/>
                    </a:cubicBezTo>
                    <a:cubicBezTo>
                      <a:pt x="717" y="0"/>
                      <a:pt x="750" y="7"/>
                      <a:pt x="788" y="17"/>
                    </a:cubicBezTo>
                    <a:cubicBezTo>
                      <a:pt x="826" y="27"/>
                      <a:pt x="875" y="48"/>
                      <a:pt x="908" y="62"/>
                    </a:cubicBezTo>
                    <a:cubicBezTo>
                      <a:pt x="941" y="76"/>
                      <a:pt x="961" y="89"/>
                      <a:pt x="986" y="104"/>
                    </a:cubicBezTo>
                    <a:cubicBezTo>
                      <a:pt x="1011" y="119"/>
                      <a:pt x="1036" y="135"/>
                      <a:pt x="1061" y="155"/>
                    </a:cubicBezTo>
                    <a:cubicBezTo>
                      <a:pt x="1086" y="175"/>
                      <a:pt x="1105" y="194"/>
                      <a:pt x="1136" y="222"/>
                    </a:cubicBezTo>
                    <a:cubicBezTo>
                      <a:pt x="1167" y="250"/>
                      <a:pt x="1209" y="287"/>
                      <a:pt x="1247" y="326"/>
                    </a:cubicBezTo>
                    <a:cubicBezTo>
                      <a:pt x="1285" y="365"/>
                      <a:pt x="1338" y="429"/>
                      <a:pt x="1362" y="45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73" name="Freeform 40"/>
              <p:cNvSpPr>
                <a:spLocks/>
              </p:cNvSpPr>
              <p:nvPr/>
            </p:nvSpPr>
            <p:spPr bwMode="auto">
              <a:xfrm rot="10800000">
                <a:off x="1747" y="3516"/>
                <a:ext cx="1362" cy="456"/>
              </a:xfrm>
              <a:custGeom>
                <a:avLst/>
                <a:gdLst>
                  <a:gd name="T0" fmla="*/ 0 w 1362"/>
                  <a:gd name="T1" fmla="*/ 453 h 456"/>
                  <a:gd name="T2" fmla="*/ 107 w 1362"/>
                  <a:gd name="T3" fmla="*/ 335 h 456"/>
                  <a:gd name="T4" fmla="*/ 224 w 1362"/>
                  <a:gd name="T5" fmla="*/ 221 h 456"/>
                  <a:gd name="T6" fmla="*/ 341 w 1362"/>
                  <a:gd name="T7" fmla="*/ 125 h 456"/>
                  <a:gd name="T8" fmla="*/ 454 w 1362"/>
                  <a:gd name="T9" fmla="*/ 60 h 456"/>
                  <a:gd name="T10" fmla="*/ 568 w 1362"/>
                  <a:gd name="T11" fmla="*/ 19 h 456"/>
                  <a:gd name="T12" fmla="*/ 680 w 1362"/>
                  <a:gd name="T13" fmla="*/ 0 h 456"/>
                  <a:gd name="T14" fmla="*/ 788 w 1362"/>
                  <a:gd name="T15" fmla="*/ 17 h 456"/>
                  <a:gd name="T16" fmla="*/ 908 w 1362"/>
                  <a:gd name="T17" fmla="*/ 62 h 456"/>
                  <a:gd name="T18" fmla="*/ 986 w 1362"/>
                  <a:gd name="T19" fmla="*/ 104 h 456"/>
                  <a:gd name="T20" fmla="*/ 1061 w 1362"/>
                  <a:gd name="T21" fmla="*/ 155 h 456"/>
                  <a:gd name="T22" fmla="*/ 1136 w 1362"/>
                  <a:gd name="T23" fmla="*/ 222 h 456"/>
                  <a:gd name="T24" fmla="*/ 1247 w 1362"/>
                  <a:gd name="T25" fmla="*/ 326 h 456"/>
                  <a:gd name="T26" fmla="*/ 1362 w 1362"/>
                  <a:gd name="T27" fmla="*/ 456 h 4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2" h="456">
                    <a:moveTo>
                      <a:pt x="0" y="453"/>
                    </a:moveTo>
                    <a:cubicBezTo>
                      <a:pt x="18" y="433"/>
                      <a:pt x="70" y="374"/>
                      <a:pt x="107" y="335"/>
                    </a:cubicBezTo>
                    <a:cubicBezTo>
                      <a:pt x="144" y="296"/>
                      <a:pt x="185" y="256"/>
                      <a:pt x="224" y="221"/>
                    </a:cubicBezTo>
                    <a:cubicBezTo>
                      <a:pt x="263" y="186"/>
                      <a:pt x="303" y="152"/>
                      <a:pt x="341" y="125"/>
                    </a:cubicBezTo>
                    <a:cubicBezTo>
                      <a:pt x="379" y="98"/>
                      <a:pt x="416" y="78"/>
                      <a:pt x="454" y="60"/>
                    </a:cubicBezTo>
                    <a:cubicBezTo>
                      <a:pt x="492" y="42"/>
                      <a:pt x="530" y="29"/>
                      <a:pt x="568" y="19"/>
                    </a:cubicBezTo>
                    <a:cubicBezTo>
                      <a:pt x="606" y="9"/>
                      <a:pt x="643" y="0"/>
                      <a:pt x="680" y="0"/>
                    </a:cubicBezTo>
                    <a:cubicBezTo>
                      <a:pt x="717" y="0"/>
                      <a:pt x="750" y="7"/>
                      <a:pt x="788" y="17"/>
                    </a:cubicBezTo>
                    <a:cubicBezTo>
                      <a:pt x="826" y="27"/>
                      <a:pt x="875" y="48"/>
                      <a:pt x="908" y="62"/>
                    </a:cubicBezTo>
                    <a:cubicBezTo>
                      <a:pt x="941" y="76"/>
                      <a:pt x="961" y="89"/>
                      <a:pt x="986" y="104"/>
                    </a:cubicBezTo>
                    <a:cubicBezTo>
                      <a:pt x="1011" y="119"/>
                      <a:pt x="1036" y="135"/>
                      <a:pt x="1061" y="155"/>
                    </a:cubicBezTo>
                    <a:cubicBezTo>
                      <a:pt x="1086" y="175"/>
                      <a:pt x="1105" y="194"/>
                      <a:pt x="1136" y="222"/>
                    </a:cubicBezTo>
                    <a:cubicBezTo>
                      <a:pt x="1167" y="250"/>
                      <a:pt x="1209" y="287"/>
                      <a:pt x="1247" y="326"/>
                    </a:cubicBezTo>
                    <a:cubicBezTo>
                      <a:pt x="1285" y="365"/>
                      <a:pt x="1338" y="429"/>
                      <a:pt x="1362" y="45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0461" name="Line 45"/>
          <p:cNvSpPr>
            <a:spLocks noChangeShapeType="1"/>
          </p:cNvSpPr>
          <p:nvPr/>
        </p:nvSpPr>
        <p:spPr bwMode="auto">
          <a:xfrm flipH="1">
            <a:off x="2014538" y="3068638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62" name="Line 46"/>
          <p:cNvSpPr>
            <a:spLocks noChangeShapeType="1"/>
          </p:cNvSpPr>
          <p:nvPr/>
        </p:nvSpPr>
        <p:spPr bwMode="auto">
          <a:xfrm>
            <a:off x="4897438" y="3068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8027988" y="26368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>
                <a:solidFill>
                  <a:srgbClr val="FF3300"/>
                </a:solidFill>
                <a:latin typeface="Times New Roman" pitchFamily="18" charset="0"/>
              </a:rPr>
              <a:t>y=</a:t>
            </a:r>
            <a:r>
              <a:rPr lang="ru-RU" sz="2000" i="1">
                <a:solidFill>
                  <a:srgbClr val="FF3300"/>
                </a:solidFill>
                <a:latin typeface="Times New Roman" pitchFamily="18" charset="0"/>
              </a:rPr>
              <a:t>0,5</a:t>
            </a:r>
          </a:p>
        </p:txBody>
      </p:sp>
      <p:sp>
        <p:nvSpPr>
          <p:cNvPr id="60472" name="Oval 56"/>
          <p:cNvSpPr>
            <a:spLocks noChangeArrowheads="1"/>
          </p:cNvSpPr>
          <p:nvPr/>
        </p:nvSpPr>
        <p:spPr bwMode="auto">
          <a:xfrm>
            <a:off x="5076825" y="3357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60473" name="Line 57"/>
          <p:cNvSpPr>
            <a:spLocks noChangeShapeType="1"/>
          </p:cNvSpPr>
          <p:nvPr/>
        </p:nvSpPr>
        <p:spPr bwMode="auto">
          <a:xfrm flipH="1">
            <a:off x="539750" y="3141663"/>
            <a:ext cx="3175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74" name="Line 58"/>
          <p:cNvSpPr>
            <a:spLocks noChangeShapeType="1"/>
          </p:cNvSpPr>
          <p:nvPr/>
        </p:nvSpPr>
        <p:spPr bwMode="auto">
          <a:xfrm>
            <a:off x="6337300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0485" name="Object 69"/>
          <p:cNvGraphicFramePr>
            <a:graphicFrameLocks noChangeAspect="1"/>
          </p:cNvGraphicFramePr>
          <p:nvPr>
            <p:ph sz="quarter" idx="4"/>
          </p:nvPr>
        </p:nvGraphicFramePr>
        <p:xfrm>
          <a:off x="5003800" y="3429000"/>
          <a:ext cx="301625" cy="720725"/>
        </p:xfrm>
        <a:graphic>
          <a:graphicData uri="http://schemas.openxmlformats.org/presentationml/2006/ole">
            <p:oleObj spid="_x0000_s22541" name="Формула" r:id="rId14" imgW="164957" imgH="393359" progId="Equation.3">
              <p:embed/>
            </p:oleObj>
          </a:graphicData>
        </a:graphic>
      </p:graphicFrame>
      <p:graphicFrame>
        <p:nvGraphicFramePr>
          <p:cNvPr id="60487" name="Object 71"/>
          <p:cNvGraphicFramePr>
            <a:graphicFrameLocks noChangeAspect="1"/>
          </p:cNvGraphicFramePr>
          <p:nvPr/>
        </p:nvGraphicFramePr>
        <p:xfrm>
          <a:off x="1692275" y="3573463"/>
          <a:ext cx="560388" cy="620712"/>
        </p:xfrm>
        <a:graphic>
          <a:graphicData uri="http://schemas.openxmlformats.org/presentationml/2006/ole">
            <p:oleObj spid="_x0000_s22542" name="Формула" r:id="rId15" imgW="355292" imgH="393359" progId="Equation.3">
              <p:embed/>
            </p:oleObj>
          </a:graphicData>
        </a:graphic>
      </p:graphicFrame>
      <p:graphicFrame>
        <p:nvGraphicFramePr>
          <p:cNvPr id="60488" name="Object 72"/>
          <p:cNvGraphicFramePr>
            <a:graphicFrameLocks noChangeAspect="1"/>
          </p:cNvGraphicFramePr>
          <p:nvPr/>
        </p:nvGraphicFramePr>
        <p:xfrm>
          <a:off x="179388" y="3573463"/>
          <a:ext cx="539750" cy="523875"/>
        </p:xfrm>
        <a:graphic>
          <a:graphicData uri="http://schemas.openxmlformats.org/presentationml/2006/ole">
            <p:oleObj spid="_x0000_s22543" name="Формула" r:id="rId16" imgW="406048" imgH="393359" progId="Equation.3">
              <p:embed/>
            </p:oleObj>
          </a:graphicData>
        </a:graphic>
      </p:graphicFrame>
      <p:sp>
        <p:nvSpPr>
          <p:cNvPr id="60490" name="Oval 74"/>
          <p:cNvSpPr>
            <a:spLocks noChangeArrowheads="1"/>
          </p:cNvSpPr>
          <p:nvPr/>
        </p:nvSpPr>
        <p:spPr bwMode="auto">
          <a:xfrm>
            <a:off x="3924300" y="3357563"/>
            <a:ext cx="125413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4141" name="Line 75"/>
          <p:cNvSpPr>
            <a:spLocks noChangeShapeType="1"/>
          </p:cNvSpPr>
          <p:nvPr/>
        </p:nvSpPr>
        <p:spPr bwMode="auto">
          <a:xfrm>
            <a:off x="4932363" y="3429000"/>
            <a:ext cx="1439862" cy="0"/>
          </a:xfrm>
          <a:prstGeom prst="line">
            <a:avLst/>
          </a:prstGeom>
          <a:noFill/>
          <a:ln w="857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2" name="Line 76"/>
          <p:cNvSpPr>
            <a:spLocks noChangeShapeType="1"/>
          </p:cNvSpPr>
          <p:nvPr/>
        </p:nvSpPr>
        <p:spPr bwMode="auto">
          <a:xfrm>
            <a:off x="539750" y="3429000"/>
            <a:ext cx="1439863" cy="0"/>
          </a:xfrm>
          <a:prstGeom prst="line">
            <a:avLst/>
          </a:prstGeom>
          <a:noFill/>
          <a:ln w="857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3" name="Text Box 77"/>
          <p:cNvSpPr txBox="1">
            <a:spLocks noChangeArrowheads="1"/>
          </p:cNvSpPr>
          <p:nvPr/>
        </p:nvSpPr>
        <p:spPr bwMode="auto">
          <a:xfrm>
            <a:off x="827088" y="227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y </a:t>
            </a:r>
            <a:r>
              <a:rPr lang="ru-RU" sz="2400" i="1">
                <a:latin typeface="Times New Roman" pitchFamily="18" charset="0"/>
              </a:rPr>
              <a:t>=</a:t>
            </a:r>
            <a:r>
              <a:rPr lang="en-US" sz="2400" i="1">
                <a:latin typeface="Times New Roman" pitchFamily="18" charset="0"/>
              </a:rPr>
              <a:t> sin x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60494" name="Oval 78"/>
          <p:cNvSpPr>
            <a:spLocks noChangeArrowheads="1"/>
          </p:cNvSpPr>
          <p:nvPr/>
        </p:nvSpPr>
        <p:spPr bwMode="auto">
          <a:xfrm>
            <a:off x="8243888" y="3357563"/>
            <a:ext cx="125412" cy="12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60495" name="Oval 79"/>
          <p:cNvSpPr>
            <a:spLocks noChangeArrowheads="1"/>
          </p:cNvSpPr>
          <p:nvPr/>
        </p:nvSpPr>
        <p:spPr bwMode="auto">
          <a:xfrm>
            <a:off x="468313" y="3357563"/>
            <a:ext cx="130175" cy="144462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60496" name="Oval 80"/>
          <p:cNvSpPr>
            <a:spLocks noChangeArrowheads="1"/>
          </p:cNvSpPr>
          <p:nvPr/>
        </p:nvSpPr>
        <p:spPr bwMode="auto">
          <a:xfrm>
            <a:off x="1978025" y="3357563"/>
            <a:ext cx="130175" cy="144462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60497" name="Oval 81"/>
          <p:cNvSpPr>
            <a:spLocks noChangeArrowheads="1"/>
          </p:cNvSpPr>
          <p:nvPr/>
        </p:nvSpPr>
        <p:spPr bwMode="auto">
          <a:xfrm>
            <a:off x="4857750" y="3357563"/>
            <a:ext cx="130175" cy="144462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60498" name="Oval 82"/>
          <p:cNvSpPr>
            <a:spLocks noChangeArrowheads="1"/>
          </p:cNvSpPr>
          <p:nvPr/>
        </p:nvSpPr>
        <p:spPr bwMode="auto">
          <a:xfrm>
            <a:off x="6264275" y="3357563"/>
            <a:ext cx="130175" cy="144462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pic>
        <p:nvPicPr>
          <p:cNvPr id="4201" name="Picture 10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2413" y="106363"/>
            <a:ext cx="3319462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675" name="Object 75"/>
          <p:cNvGraphicFramePr>
            <a:graphicFrameLocks noChangeAspect="1"/>
          </p:cNvGraphicFramePr>
          <p:nvPr/>
        </p:nvGraphicFramePr>
        <p:xfrm>
          <a:off x="309563" y="4940300"/>
          <a:ext cx="4083050" cy="1135063"/>
        </p:xfrm>
        <a:graphic>
          <a:graphicData uri="http://schemas.openxmlformats.org/presentationml/2006/ole">
            <p:oleObj spid="_x0000_s22544" name="Формула" r:id="rId18" imgW="2019600" imgH="507960" progId="Equation.3">
              <p:embed/>
            </p:oleObj>
          </a:graphicData>
        </a:graphic>
      </p:graphicFrame>
      <p:pic>
        <p:nvPicPr>
          <p:cNvPr id="46149" name="Picture 69" descr="Рисунокдуга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59338" y="2636838"/>
            <a:ext cx="14843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0" name="Picture 70" descr="Рисунокдуга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9750" y="2636838"/>
            <a:ext cx="14843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74"/>
          <p:cNvSpPr>
            <a:spLocks noChangeArrowheads="1"/>
          </p:cNvSpPr>
          <p:nvPr/>
        </p:nvSpPr>
        <p:spPr bwMode="auto">
          <a:xfrm>
            <a:off x="3851275" y="3213100"/>
            <a:ext cx="287338" cy="412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3" name="AutoShape 74"/>
          <p:cNvSpPr>
            <a:spLocks noChangeArrowheads="1"/>
          </p:cNvSpPr>
          <p:nvPr/>
        </p:nvSpPr>
        <p:spPr bwMode="auto">
          <a:xfrm>
            <a:off x="8172450" y="3284538"/>
            <a:ext cx="287338" cy="4127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60469" name="Oval 53"/>
          <p:cNvSpPr>
            <a:spLocks noChangeArrowheads="1"/>
          </p:cNvSpPr>
          <p:nvPr/>
        </p:nvSpPr>
        <p:spPr bwMode="auto">
          <a:xfrm>
            <a:off x="755650" y="33575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>
              <a:solidFill>
                <a:srgbClr val="FF0000"/>
              </a:solidFill>
            </a:endParaRPr>
          </a:p>
        </p:txBody>
      </p:sp>
      <p:sp>
        <p:nvSpPr>
          <p:cNvPr id="60489" name="Oval 73"/>
          <p:cNvSpPr>
            <a:spLocks noChangeArrowheads="1"/>
          </p:cNvSpPr>
          <p:nvPr/>
        </p:nvSpPr>
        <p:spPr bwMode="auto">
          <a:xfrm>
            <a:off x="5076825" y="33575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4400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60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3" grpId="0" animBg="1"/>
      <p:bldP spid="4114" grpId="0" animBg="1"/>
      <p:bldP spid="60461" grpId="0" animBg="1"/>
      <p:bldP spid="60462" grpId="0" animBg="1"/>
      <p:bldP spid="60464" grpId="0"/>
      <p:bldP spid="60472" grpId="0" animBg="1"/>
      <p:bldP spid="60472" grpId="1" animBg="1"/>
      <p:bldP spid="60473" grpId="0" animBg="1"/>
      <p:bldP spid="60474" grpId="0" animBg="1"/>
      <p:bldP spid="60490" grpId="0" animBg="1"/>
      <p:bldP spid="60490" grpId="1" animBg="1"/>
      <p:bldP spid="4141" grpId="0" animBg="1"/>
      <p:bldP spid="4142" grpId="0" animBg="1"/>
      <p:bldP spid="4143" grpId="0"/>
      <p:bldP spid="60494" grpId="0" animBg="1"/>
      <p:bldP spid="60494" grpId="1" animBg="1"/>
      <p:bldP spid="60496" grpId="0" animBg="1"/>
      <p:bldP spid="60497" grpId="0" animBg="1"/>
      <p:bldP spid="60498" grpId="0" animBg="1"/>
      <p:bldP spid="2" grpId="0" animBg="1"/>
      <p:bldP spid="3" grpId="0" animBg="1"/>
      <p:bldP spid="60469" grpId="0" animBg="1"/>
      <p:bldP spid="60469" grpId="1" animBg="1"/>
      <p:bldP spid="60489" grpId="0" animBg="1"/>
      <p:bldP spid="6048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2643238" y="1524000"/>
            <a:ext cx="785818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1734" y="152400"/>
            <a:ext cx="285752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6322" name="Рисунок 1" descr="Тригонометрическое урав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2912149" cy="785818"/>
          </a:xfrm>
          <a:prstGeom prst="rect">
            <a:avLst/>
          </a:prstGeom>
          <a:noFill/>
        </p:spPr>
      </p:pic>
      <p:pic>
        <p:nvPicPr>
          <p:cNvPr id="56321" name="Рисунок 2" descr="http://matematikalegko.ru/wp-content/uploads/2013/02/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68" y="1071546"/>
            <a:ext cx="1000132" cy="645655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00100" y="428604"/>
            <a:ext cx="42148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Дано уравнение: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785794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а) Решите 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уравнение.</a:t>
            </a:r>
            <a:br>
              <a:rPr lang="ru-RU" sz="20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б) Укажите корни уравнения, принадлежащие отрезку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  <a:cs typeface="Tahoma" pitchFamily="34" charset="0"/>
              </a:rPr>
              <a:t>Решение: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Black" pitchFamily="34" charset="0"/>
              </a:rPr>
              <a:t>Тогда </a:t>
            </a:r>
            <a:r>
              <a:rPr lang="ru-RU" sz="2000" b="1" dirty="0" err="1" smtClean="0">
                <a:latin typeface="Arial Black" pitchFamily="34" charset="0"/>
              </a:rPr>
              <a:t>cos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x</a:t>
            </a:r>
            <a:r>
              <a:rPr lang="ru-RU" sz="2000" b="1" dirty="0" smtClean="0">
                <a:latin typeface="Arial Black" pitchFamily="34" charset="0"/>
              </a:rPr>
              <a:t> = 0   		или   </a:t>
            </a:r>
            <a:r>
              <a:rPr lang="ru-RU" sz="2000" b="1" dirty="0" err="1" smtClean="0">
                <a:latin typeface="Arial Black" pitchFamily="34" charset="0"/>
              </a:rPr>
              <a:t>sin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x</a:t>
            </a:r>
            <a:r>
              <a:rPr lang="ru-RU" sz="2000" b="1" dirty="0" smtClean="0">
                <a:latin typeface="Arial Black" pitchFamily="34" charset="0"/>
              </a:rPr>
              <a:t> = 0,5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Arial Black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 Black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ttp://matematikalegko.ru/wp-content/uploads/2013/02/3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428736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atematikalegko.ru/wp-content/uploads/2013/02/7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atematikalegko.ru/wp-content/uploads/2013/02/8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714752"/>
            <a:ext cx="32861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atematikalegko.ru/wp-content/uploads/2013/02/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5500702"/>
            <a:ext cx="578647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43106" y="1524000"/>
            <a:ext cx="500066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5982" y="152400"/>
            <a:ext cx="285752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matematikalegko.ru/wp-content/uploads/2013/02/1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828680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Найдём корни уравнения, принадлежащие отрезку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Итак, первый корень: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Решаем неравенство: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latin typeface="Arial Black" pitchFamily="34" charset="0"/>
              </a:rPr>
              <a:t>Так число </a:t>
            </a:r>
            <a:r>
              <a:rPr lang="ru-RU" sz="2000" dirty="0" err="1" smtClean="0">
                <a:latin typeface="Arial Black" pitchFamily="34" charset="0"/>
              </a:rPr>
              <a:t>k</a:t>
            </a:r>
            <a:r>
              <a:rPr lang="ru-RU" sz="2000" dirty="0" smtClean="0">
                <a:latin typeface="Arial Black" pitchFamily="34" charset="0"/>
              </a:rPr>
              <a:t> целое, то    k</a:t>
            </a:r>
            <a:r>
              <a:rPr lang="ru-RU" sz="2000" baseline="-25000" dirty="0" smtClean="0">
                <a:latin typeface="Arial Black" pitchFamily="34" charset="0"/>
              </a:rPr>
              <a:t>1</a:t>
            </a:r>
            <a:r>
              <a:rPr lang="ru-RU" sz="2000" dirty="0" smtClean="0">
                <a:latin typeface="Arial Black" pitchFamily="34" charset="0"/>
              </a:rPr>
              <a:t> = 2    k</a:t>
            </a:r>
            <a:r>
              <a:rPr lang="ru-RU" sz="2000" baseline="-25000" dirty="0" smtClean="0">
                <a:latin typeface="Arial Black" pitchFamily="34" charset="0"/>
              </a:rPr>
              <a:t>2</a:t>
            </a:r>
            <a:r>
              <a:rPr lang="ru-RU" sz="2000" dirty="0" smtClean="0">
                <a:latin typeface="Arial Black" pitchFamily="34" charset="0"/>
              </a:rPr>
              <a:t> = 3</a:t>
            </a:r>
          </a:p>
          <a:p>
            <a:pPr fontAlgn="base"/>
            <a:r>
              <a:rPr lang="ru-RU" sz="2000" dirty="0" smtClean="0">
                <a:latin typeface="Arial Black" pitchFamily="34" charset="0"/>
              </a:rPr>
              <a:t>Находим корни, принадлежащие интервалу:</a:t>
            </a: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b="1" dirty="0" smtClean="0"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latin typeface="Arial Black" pitchFamily="34" charset="0"/>
              </a:rPr>
              <a:t>Следующий корень:</a:t>
            </a: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</p:txBody>
      </p:sp>
      <p:pic>
        <p:nvPicPr>
          <p:cNvPr id="7" name="Рисунок 6" descr="http://matematikalegko.ru/wp-content/uploads/2013/02/11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14356"/>
            <a:ext cx="2143140" cy="6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atematikalegko.ru/wp-content/uploads/2013/02/12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64305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atematikalegko.ru/wp-content/uploads/2013/02/132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643446"/>
            <a:ext cx="1857388" cy="13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atematikalegko.ru/wp-content/uploads/2013/02/142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5786454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57420" y="1524000"/>
            <a:ext cx="1214446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500230" y="152400"/>
            <a:ext cx="142876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99954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Решаем неравенство: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fontAlgn="base"/>
            <a:endParaRPr lang="ru-RU" sz="2000" dirty="0" smtClean="0"/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latin typeface="Arial Black" pitchFamily="34" charset="0"/>
              </a:rPr>
              <a:t>Для полученного неравенства целого числа </a:t>
            </a:r>
            <a:r>
              <a:rPr lang="ru-RU" sz="2000" dirty="0" err="1" smtClean="0">
                <a:latin typeface="Arial Black" pitchFamily="34" charset="0"/>
              </a:rPr>
              <a:t>k</a:t>
            </a:r>
            <a:r>
              <a:rPr lang="ru-RU" sz="2000" dirty="0" smtClean="0">
                <a:latin typeface="Arial Black" pitchFamily="34" charset="0"/>
              </a:rPr>
              <a:t> не существует.</a:t>
            </a: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latin typeface="Arial Black" pitchFamily="34" charset="0"/>
              </a:rPr>
              <a:t>Следующий корень:</a:t>
            </a: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latin typeface="Arial Black" pitchFamily="34" charset="0"/>
              </a:rPr>
              <a:t>Решаем неравенство:</a:t>
            </a:r>
          </a:p>
          <a:p>
            <a:pPr fontAlgn="base"/>
            <a:endParaRPr lang="ru-RU" sz="2000" dirty="0" smtClean="0">
              <a:latin typeface="Arial Black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Рисунок 5" descr="http://matematikalegko.ru/wp-content/uploads/2013/02/15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321471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tematikalegko.ru/wp-content/uploads/2013/02/16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929198"/>
            <a:ext cx="264320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42910" y="620713"/>
            <a:ext cx="7929618" cy="707886"/>
          </a:xfrm>
          <a:prstGeom prst="rect">
            <a:avLst/>
          </a:prstGeom>
          <a:solidFill>
            <a:srgbClr val="CCFFFF"/>
          </a:solidFill>
          <a:ln w="476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Арифметический способ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331913" y="2060575"/>
            <a:ext cx="741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перебор значений целочисленного параметра и вычисление корней.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071734" y="1500174"/>
            <a:ext cx="785818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00494" y="152400"/>
            <a:ext cx="1357322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atematikalegko.ru/wp-content/uploads/2013/02/17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3786190"/>
            <a:ext cx="676980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 как число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целое, то 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= 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Находим корень принадлежащий интервалу: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Ответ: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Рисунок 6" descr="http://matematikalegko.ru/wp-content/uploads/2013/02/188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72074"/>
            <a:ext cx="37862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atematikalegko.ru/wp-content/uploads/2013/02/196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857893"/>
            <a:ext cx="185738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http://alexlarin.net/ege/2012/C12012.pdf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2. ЕГЭ-2012.Математика: типовые экзаменационные варианты: 30 вариантов/ под ред. А.Л. Семёнова,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И.В.Ященко.-М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.: Национальное образование, 2011. (ЕГЭ -2012. ФИПИ – школе).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В презентации использовались  ресурсы: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1750" y="127000"/>
            <a:ext cx="8788400" cy="1493838"/>
            <a:chOff x="31980" y="127085"/>
            <a:chExt cx="8788491" cy="1493866"/>
          </a:xfrm>
        </p:grpSpPr>
        <p:sp>
          <p:nvSpPr>
            <p:cNvPr id="20501" name="Rectangle 4"/>
            <p:cNvSpPr>
              <a:spLocks noChangeArrowheads="1"/>
            </p:cNvSpPr>
            <p:nvPr/>
          </p:nvSpPr>
          <p:spPr bwMode="auto">
            <a:xfrm>
              <a:off x="31980" y="127085"/>
              <a:ext cx="878849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eaLnBrk="0" hangingPunct="0"/>
              <a:r>
                <a:rPr lang="ru-RU" sz="3600" b="0">
                  <a:latin typeface="Times New Roman" pitchFamily="18" charset="0"/>
                </a:rPr>
                <a:t>Найдите все корни уравнения                         принадлежащие промежутку </a:t>
              </a:r>
            </a:p>
          </p:txBody>
        </p:sp>
        <p:graphicFrame>
          <p:nvGraphicFramePr>
            <p:cNvPr id="20502" name="Object 5"/>
            <p:cNvGraphicFramePr>
              <a:graphicFrameLocks noChangeAspect="1"/>
            </p:cNvGraphicFramePr>
            <p:nvPr/>
          </p:nvGraphicFramePr>
          <p:xfrm>
            <a:off x="5989361" y="252000"/>
            <a:ext cx="2290763" cy="531813"/>
          </p:xfrm>
          <a:graphic>
            <a:graphicData uri="http://schemas.openxmlformats.org/presentationml/2006/ole">
              <p:oleObj spid="_x0000_s2060" name="Формула" r:id="rId3" imgW="901309" imgH="203112" progId="Equation.3">
                <p:embed/>
              </p:oleObj>
            </a:graphicData>
          </a:graphic>
        </p:graphicFrame>
        <p:graphicFrame>
          <p:nvGraphicFramePr>
            <p:cNvPr id="20503" name="Object 7"/>
            <p:cNvGraphicFramePr>
              <a:graphicFrameLocks noChangeAspect="1"/>
            </p:cNvGraphicFramePr>
            <p:nvPr/>
          </p:nvGraphicFramePr>
          <p:xfrm>
            <a:off x="5766800" y="628764"/>
            <a:ext cx="1482725" cy="992187"/>
          </p:xfrm>
          <a:graphic>
            <a:graphicData uri="http://schemas.openxmlformats.org/presentationml/2006/ole">
              <p:oleObj spid="_x0000_s2061" name="Формула" r:id="rId4" imgW="634725" imgH="431613" progId="Equation.3">
                <p:embed/>
              </p:oleObj>
            </a:graphicData>
          </a:graphic>
        </p:graphicFrame>
      </p:grpSp>
      <p:graphicFrame>
        <p:nvGraphicFramePr>
          <p:cNvPr id="21511" name="Object 15"/>
          <p:cNvGraphicFramePr>
            <a:graphicFrameLocks noChangeAspect="1"/>
          </p:cNvGraphicFramePr>
          <p:nvPr/>
        </p:nvGraphicFramePr>
        <p:xfrm>
          <a:off x="342900" y="1628775"/>
          <a:ext cx="2697163" cy="622300"/>
        </p:xfrm>
        <a:graphic>
          <a:graphicData uri="http://schemas.openxmlformats.org/presentationml/2006/ole">
            <p:oleObj spid="_x0000_s2050" name="Формула" r:id="rId5" imgW="901309" imgH="203112" progId="Equation.3">
              <p:embed/>
            </p:oleObj>
          </a:graphicData>
        </a:graphic>
      </p:graphicFrame>
      <p:graphicFrame>
        <p:nvGraphicFramePr>
          <p:cNvPr id="21512" name="Object 14"/>
          <p:cNvGraphicFramePr>
            <a:graphicFrameLocks noChangeAspect="1"/>
          </p:cNvGraphicFramePr>
          <p:nvPr/>
        </p:nvGraphicFramePr>
        <p:xfrm>
          <a:off x="252413" y="2420938"/>
          <a:ext cx="4248150" cy="611187"/>
        </p:xfrm>
        <a:graphic>
          <a:graphicData uri="http://schemas.openxmlformats.org/presentationml/2006/ole">
            <p:oleObj spid="_x0000_s2051" name="Формула" r:id="rId6" imgW="1384300" imgH="203200" progId="Equation.3">
              <p:embed/>
            </p:oleObj>
          </a:graphicData>
        </a:graphic>
      </p:graphicFrame>
      <p:graphicFrame>
        <p:nvGraphicFramePr>
          <p:cNvPr id="21513" name="Object 13"/>
          <p:cNvGraphicFramePr>
            <a:graphicFrameLocks noChangeAspect="1"/>
          </p:cNvGraphicFramePr>
          <p:nvPr/>
        </p:nvGraphicFramePr>
        <p:xfrm>
          <a:off x="250825" y="3068638"/>
          <a:ext cx="2016125" cy="1935162"/>
        </p:xfrm>
        <a:graphic>
          <a:graphicData uri="http://schemas.openxmlformats.org/presentationml/2006/ole">
            <p:oleObj spid="_x0000_s2052" name="Формула" r:id="rId7" imgW="710891" imgH="660113" progId="Equation.3">
              <p:embed/>
            </p:oleObj>
          </a:graphicData>
        </a:graphic>
      </p:graphicFrame>
      <p:graphicFrame>
        <p:nvGraphicFramePr>
          <p:cNvPr id="21514" name="Object 12"/>
          <p:cNvGraphicFramePr>
            <a:graphicFrameLocks noChangeAspect="1"/>
          </p:cNvGraphicFramePr>
          <p:nvPr/>
        </p:nvGraphicFramePr>
        <p:xfrm>
          <a:off x="558800" y="5084763"/>
          <a:ext cx="2049463" cy="609600"/>
        </p:xfrm>
        <a:graphic>
          <a:graphicData uri="http://schemas.openxmlformats.org/presentationml/2006/ole">
            <p:oleObj spid="_x0000_s2053" name="Формула" r:id="rId8" imgW="698197" imgH="203112" progId="Equation.3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700088" y="5589588"/>
          <a:ext cx="3025775" cy="1071562"/>
        </p:xfrm>
        <a:graphic>
          <a:graphicData uri="http://schemas.openxmlformats.org/presentationml/2006/ole">
            <p:oleObj spid="_x0000_s2054" name="Формула" r:id="rId9" imgW="1117115" imgH="393529" progId="Equation.3">
              <p:embed/>
            </p:oleObj>
          </a:graphicData>
        </a:graphic>
      </p:graphicFrame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1692275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72067" y="1785926"/>
            <a:ext cx="3883022" cy="4843474"/>
            <a:chOff x="3424" y="1026"/>
            <a:chExt cx="2221" cy="3150"/>
          </a:xfrm>
        </p:grpSpPr>
        <p:sp>
          <p:nvSpPr>
            <p:cNvPr id="20491" name="Rectangle 19"/>
            <p:cNvSpPr>
              <a:spLocks noChangeArrowheads="1"/>
            </p:cNvSpPr>
            <p:nvPr/>
          </p:nvSpPr>
          <p:spPr bwMode="auto">
            <a:xfrm>
              <a:off x="4116" y="2163"/>
              <a:ext cx="161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eaLnBrk="0" hangingPunct="0"/>
              <a:r>
                <a:rPr lang="ru-RU" sz="1400" i="1">
                  <a:ea typeface="TimesNewRomanPSMT" charset="-128"/>
                </a:rPr>
                <a:t> </a:t>
              </a:r>
              <a:endParaRPr lang="ru-RU" sz="800" i="1"/>
            </a:p>
            <a:p>
              <a:pPr algn="l" eaLnBrk="0" hangingPunct="0"/>
              <a:endParaRPr lang="ru-RU" sz="4400" i="1"/>
            </a:p>
          </p:txBody>
        </p:sp>
        <p:graphicFrame>
          <p:nvGraphicFramePr>
            <p:cNvPr id="20492" name="Object 25"/>
            <p:cNvGraphicFramePr>
              <a:graphicFrameLocks noChangeAspect="1"/>
            </p:cNvGraphicFramePr>
            <p:nvPr/>
          </p:nvGraphicFramePr>
          <p:xfrm>
            <a:off x="3434" y="1298"/>
            <a:ext cx="2022" cy="591"/>
          </p:xfrm>
          <a:graphic>
            <a:graphicData uri="http://schemas.openxmlformats.org/presentationml/2006/ole">
              <p:oleObj spid="_x0000_s2055" name="Формула" r:id="rId10" imgW="1422400" imgH="431800" progId="Equation.3">
                <p:embed/>
              </p:oleObj>
            </a:graphicData>
          </a:graphic>
        </p:graphicFrame>
        <p:graphicFrame>
          <p:nvGraphicFramePr>
            <p:cNvPr id="20493" name="Object 24"/>
            <p:cNvGraphicFramePr>
              <a:graphicFrameLocks noChangeAspect="1"/>
            </p:cNvGraphicFramePr>
            <p:nvPr/>
          </p:nvGraphicFramePr>
          <p:xfrm>
            <a:off x="3572" y="2107"/>
            <a:ext cx="2063" cy="580"/>
          </p:xfrm>
          <a:graphic>
            <a:graphicData uri="http://schemas.openxmlformats.org/presentationml/2006/ole">
              <p:oleObj spid="_x0000_s2056" name="Формула" r:id="rId11" imgW="1562100" imgH="431800" progId="Equation.3">
                <p:embed/>
              </p:oleObj>
            </a:graphicData>
          </a:graphic>
        </p:graphicFrame>
        <p:graphicFrame>
          <p:nvGraphicFramePr>
            <p:cNvPr id="20494" name="Object 23"/>
            <p:cNvGraphicFramePr>
              <a:graphicFrameLocks noChangeAspect="1"/>
            </p:cNvGraphicFramePr>
            <p:nvPr/>
          </p:nvGraphicFramePr>
          <p:xfrm>
            <a:off x="3608" y="2795"/>
            <a:ext cx="1855" cy="498"/>
          </p:xfrm>
          <a:graphic>
            <a:graphicData uri="http://schemas.openxmlformats.org/presentationml/2006/ole">
              <p:oleObj spid="_x0000_s2057" name="Формула" r:id="rId12" imgW="1637589" imgH="431613" progId="Equation.3">
                <p:embed/>
              </p:oleObj>
            </a:graphicData>
          </a:graphic>
        </p:graphicFrame>
        <p:graphicFrame>
          <p:nvGraphicFramePr>
            <p:cNvPr id="20495" name="Object 22"/>
            <p:cNvGraphicFramePr>
              <a:graphicFrameLocks noChangeAspect="1"/>
            </p:cNvGraphicFramePr>
            <p:nvPr/>
          </p:nvGraphicFramePr>
          <p:xfrm>
            <a:off x="3900" y="3167"/>
            <a:ext cx="108" cy="177"/>
          </p:xfrm>
          <a:graphic>
            <a:graphicData uri="http://schemas.openxmlformats.org/presentationml/2006/ole">
              <p:oleObj spid="_x0000_s2058" name="Формула" r:id="rId13" imgW="114151" imgH="215619" progId="Equation.3">
                <p:embed/>
              </p:oleObj>
            </a:graphicData>
          </a:graphic>
        </p:graphicFrame>
        <p:graphicFrame>
          <p:nvGraphicFramePr>
            <p:cNvPr id="20496" name="Object 21"/>
            <p:cNvGraphicFramePr>
              <a:graphicFrameLocks noChangeAspect="1"/>
            </p:cNvGraphicFramePr>
            <p:nvPr/>
          </p:nvGraphicFramePr>
          <p:xfrm>
            <a:off x="3607" y="3612"/>
            <a:ext cx="2038" cy="564"/>
          </p:xfrm>
          <a:graphic>
            <a:graphicData uri="http://schemas.openxmlformats.org/presentationml/2006/ole">
              <p:oleObj spid="_x0000_s2059" name="Формула" r:id="rId14" imgW="1777229" imgH="431613" progId="Equation.3">
                <p:embed/>
              </p:oleObj>
            </a:graphicData>
          </a:graphic>
        </p:graphicFrame>
        <p:sp>
          <p:nvSpPr>
            <p:cNvPr id="20497" name="Text Box 32"/>
            <p:cNvSpPr txBox="1">
              <a:spLocks noChangeArrowheads="1"/>
            </p:cNvSpPr>
            <p:nvPr/>
          </p:nvSpPr>
          <p:spPr bwMode="auto">
            <a:xfrm>
              <a:off x="3424" y="1026"/>
              <a:ext cx="1405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/>
                <a:t>Если </a:t>
              </a:r>
              <a:r>
                <a:rPr lang="en-US"/>
                <a:t>n=</a:t>
              </a:r>
              <a:r>
                <a:rPr lang="en-US">
                  <a:latin typeface="Times New Roman" pitchFamily="18" charset="0"/>
                </a:rPr>
                <a:t>0</a:t>
              </a:r>
              <a:r>
                <a:rPr lang="ru-RU"/>
                <a:t>,то</a:t>
              </a:r>
            </a:p>
          </p:txBody>
        </p:sp>
        <p:sp>
          <p:nvSpPr>
            <p:cNvPr id="20498" name="Text Box 33"/>
            <p:cNvSpPr txBox="1">
              <a:spLocks noChangeArrowheads="1"/>
            </p:cNvSpPr>
            <p:nvPr/>
          </p:nvSpPr>
          <p:spPr bwMode="auto">
            <a:xfrm>
              <a:off x="3560" y="1888"/>
              <a:ext cx="140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/>
                <a:t>Если </a:t>
              </a:r>
              <a:r>
                <a:rPr lang="en-US"/>
                <a:t>n=</a:t>
              </a:r>
              <a:r>
                <a:rPr lang="ru-RU">
                  <a:latin typeface="Times New Roman" pitchFamily="18" charset="0"/>
                </a:rPr>
                <a:t>1</a:t>
              </a:r>
              <a:r>
                <a:rPr lang="ru-RU"/>
                <a:t>,то</a:t>
              </a:r>
            </a:p>
          </p:txBody>
        </p:sp>
        <p:sp>
          <p:nvSpPr>
            <p:cNvPr id="20499" name="Text Box 34"/>
            <p:cNvSpPr txBox="1">
              <a:spLocks noChangeArrowheads="1"/>
            </p:cNvSpPr>
            <p:nvPr/>
          </p:nvSpPr>
          <p:spPr bwMode="auto">
            <a:xfrm>
              <a:off x="3560" y="2614"/>
              <a:ext cx="140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/>
                <a:t>Если </a:t>
              </a:r>
              <a:r>
                <a:rPr lang="en-US"/>
                <a:t>n=</a:t>
              </a:r>
              <a:r>
                <a:rPr lang="ru-RU"/>
                <a:t>-</a:t>
              </a:r>
              <a:r>
                <a:rPr lang="ru-RU">
                  <a:latin typeface="Times New Roman" pitchFamily="18" charset="0"/>
                </a:rPr>
                <a:t>1</a:t>
              </a:r>
              <a:r>
                <a:rPr lang="ru-RU"/>
                <a:t>,то</a:t>
              </a:r>
            </a:p>
          </p:txBody>
        </p:sp>
        <p:sp>
          <p:nvSpPr>
            <p:cNvPr id="20500" name="Text Box 35"/>
            <p:cNvSpPr txBox="1">
              <a:spLocks noChangeArrowheads="1"/>
            </p:cNvSpPr>
            <p:nvPr/>
          </p:nvSpPr>
          <p:spPr bwMode="auto">
            <a:xfrm>
              <a:off x="3651" y="3385"/>
              <a:ext cx="140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/>
                <a:t>Если </a:t>
              </a:r>
              <a:r>
                <a:rPr lang="en-US"/>
                <a:t>n=</a:t>
              </a:r>
              <a:r>
                <a:rPr lang="ru-RU"/>
                <a:t>-</a:t>
              </a:r>
              <a:r>
                <a:rPr lang="ru-RU">
                  <a:latin typeface="Times New Roman" pitchFamily="18" charset="0"/>
                </a:rPr>
                <a:t>2</a:t>
              </a:r>
              <a:r>
                <a:rPr lang="ru-RU"/>
                <a:t>,то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95263" y="188913"/>
          <a:ext cx="2127250" cy="1054100"/>
        </p:xfrm>
        <a:graphic>
          <a:graphicData uri="http://schemas.openxmlformats.org/presentationml/2006/ole">
            <p:oleObj spid="_x0000_s3074" name="Формула" r:id="rId3" imgW="787058" imgH="393529" progId="Equation.3">
              <p:embed/>
            </p:oleObj>
          </a:graphicData>
        </a:graphic>
      </p:graphicFrame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57158" y="1182688"/>
            <a:ext cx="7358114" cy="904875"/>
            <a:chOff x="0" y="1182688"/>
            <a:chExt cx="6227763" cy="904875"/>
          </a:xfrm>
        </p:grpSpPr>
        <p:graphicFrame>
          <p:nvGraphicFramePr>
            <p:cNvPr id="21534" name="Object 7"/>
            <p:cNvGraphicFramePr>
              <a:graphicFrameLocks noChangeAspect="1"/>
            </p:cNvGraphicFramePr>
            <p:nvPr/>
          </p:nvGraphicFramePr>
          <p:xfrm>
            <a:off x="0" y="1182688"/>
            <a:ext cx="1804988" cy="893762"/>
          </p:xfrm>
          <a:graphic>
            <a:graphicData uri="http://schemas.openxmlformats.org/presentationml/2006/ole">
              <p:oleObj spid="_x0000_s3082" name="Формула" r:id="rId4" imgW="787058" imgH="393529" progId="Equation.3">
                <p:embed/>
              </p:oleObj>
            </a:graphicData>
          </a:graphic>
        </p:graphicFrame>
        <p:graphicFrame>
          <p:nvGraphicFramePr>
            <p:cNvPr id="21535" name="Object 9"/>
            <p:cNvGraphicFramePr>
              <a:graphicFrameLocks noChangeAspect="1"/>
            </p:cNvGraphicFramePr>
            <p:nvPr/>
          </p:nvGraphicFramePr>
          <p:xfrm>
            <a:off x="3348038" y="1196975"/>
            <a:ext cx="2879725" cy="890588"/>
          </p:xfrm>
          <a:graphic>
            <a:graphicData uri="http://schemas.openxmlformats.org/presentationml/2006/ole">
              <p:oleObj spid="_x0000_s3083" name="Формула" r:id="rId5" imgW="1269449" imgH="393529" progId="Equation.3">
                <p:embed/>
              </p:oleObj>
            </a:graphicData>
          </a:graphic>
        </p:graphicFrame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2268538" y="1341438"/>
              <a:ext cx="10795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800" b="0" dirty="0"/>
                <a:t>или</a:t>
              </a:r>
            </a:p>
          </p:txBody>
        </p:sp>
      </p:grpSp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357158" y="3233738"/>
            <a:ext cx="7929618" cy="1549400"/>
            <a:chOff x="107504" y="3233738"/>
            <a:chExt cx="7272809" cy="1419397"/>
          </a:xfrm>
        </p:grpSpPr>
        <p:graphicFrame>
          <p:nvGraphicFramePr>
            <p:cNvPr id="21530" name="Object 12"/>
            <p:cNvGraphicFramePr>
              <a:graphicFrameLocks noChangeAspect="1"/>
            </p:cNvGraphicFramePr>
            <p:nvPr/>
          </p:nvGraphicFramePr>
          <p:xfrm>
            <a:off x="107504" y="3819437"/>
            <a:ext cx="2472043" cy="759821"/>
          </p:xfrm>
          <a:graphic>
            <a:graphicData uri="http://schemas.openxmlformats.org/presentationml/2006/ole">
              <p:oleObj spid="_x0000_s3080" name="Формула" r:id="rId6" imgW="1397000" imgH="431800" progId="Equation.3">
                <p:embed/>
              </p:oleObj>
            </a:graphicData>
          </a:graphic>
        </p:graphicFrame>
        <p:graphicFrame>
          <p:nvGraphicFramePr>
            <p:cNvPr id="21531" name="Object 14"/>
            <p:cNvGraphicFramePr>
              <a:graphicFrameLocks noChangeAspect="1"/>
            </p:cNvGraphicFramePr>
            <p:nvPr/>
          </p:nvGraphicFramePr>
          <p:xfrm>
            <a:off x="4537901" y="3874834"/>
            <a:ext cx="2842412" cy="778301"/>
          </p:xfrm>
          <a:graphic>
            <a:graphicData uri="http://schemas.openxmlformats.org/presentationml/2006/ole">
              <p:oleObj spid="_x0000_s3081" name="Формула" r:id="rId7" imgW="1562100" imgH="431800" progId="Equation.3">
                <p:embed/>
              </p:oleObj>
            </a:graphicData>
          </a:graphic>
        </p:graphicFrame>
        <p:sp>
          <p:nvSpPr>
            <p:cNvPr id="21532" name="Rectangle 16"/>
            <p:cNvSpPr>
              <a:spLocks noChangeArrowheads="1"/>
            </p:cNvSpPr>
            <p:nvPr/>
          </p:nvSpPr>
          <p:spPr bwMode="auto">
            <a:xfrm>
              <a:off x="1625583" y="3233738"/>
              <a:ext cx="331311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eaLnBrk="0" hangingPunct="0"/>
              <a:r>
                <a:rPr lang="ru-RU" dirty="0"/>
                <a:t>Если </a:t>
              </a:r>
              <a:r>
                <a:rPr lang="en-US" dirty="0"/>
                <a:t>n</a:t>
              </a:r>
              <a:r>
                <a:rPr lang="ru-RU" dirty="0"/>
                <a:t>=</a:t>
              </a:r>
              <a:r>
                <a:rPr lang="ru-RU" dirty="0">
                  <a:latin typeface="Times New Roman" pitchFamily="18" charset="0"/>
                </a:rPr>
                <a:t>0</a:t>
              </a:r>
              <a:r>
                <a:rPr lang="ru-RU" dirty="0"/>
                <a:t>, то</a:t>
              </a:r>
              <a:r>
                <a:rPr lang="ru-RU" sz="2800" b="0" dirty="0"/>
                <a:t> </a:t>
              </a:r>
            </a:p>
          </p:txBody>
        </p:sp>
        <p:sp>
          <p:nvSpPr>
            <p:cNvPr id="21533" name="Text Box 17"/>
            <p:cNvSpPr txBox="1">
              <a:spLocks noChangeArrowheads="1"/>
            </p:cNvSpPr>
            <p:nvPr/>
          </p:nvSpPr>
          <p:spPr bwMode="auto">
            <a:xfrm>
              <a:off x="3125640" y="3974236"/>
              <a:ext cx="10810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0"/>
                <a:t>или</a:t>
              </a:r>
            </a:p>
          </p:txBody>
        </p:sp>
      </p:grp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21515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357158" y="1989138"/>
            <a:ext cx="8072494" cy="1319212"/>
            <a:chOff x="-65088" y="1989138"/>
            <a:chExt cx="7189788" cy="1319212"/>
          </a:xfrm>
        </p:grpSpPr>
        <p:graphicFrame>
          <p:nvGraphicFramePr>
            <p:cNvPr id="21526" name="Object 18"/>
            <p:cNvGraphicFramePr>
              <a:graphicFrameLocks noChangeAspect="1"/>
            </p:cNvGraphicFramePr>
            <p:nvPr/>
          </p:nvGraphicFramePr>
          <p:xfrm>
            <a:off x="-65088" y="2565400"/>
            <a:ext cx="3228976" cy="742950"/>
          </p:xfrm>
          <a:graphic>
            <a:graphicData uri="http://schemas.openxmlformats.org/presentationml/2006/ole">
              <p:oleObj spid="_x0000_s3078" name="Формула" r:id="rId8" imgW="1866900" imgH="431800" progId="Equation.3">
                <p:embed/>
              </p:oleObj>
            </a:graphicData>
          </a:graphic>
        </p:graphicFrame>
        <p:graphicFrame>
          <p:nvGraphicFramePr>
            <p:cNvPr id="21527" name="Object 20"/>
            <p:cNvGraphicFramePr>
              <a:graphicFrameLocks noChangeAspect="1"/>
            </p:cNvGraphicFramePr>
            <p:nvPr/>
          </p:nvGraphicFramePr>
          <p:xfrm>
            <a:off x="4254500" y="2565400"/>
            <a:ext cx="2870200" cy="698500"/>
          </p:xfrm>
          <a:graphic>
            <a:graphicData uri="http://schemas.openxmlformats.org/presentationml/2006/ole">
              <p:oleObj spid="_x0000_s3079" name="Формула" r:id="rId9" imgW="1765300" imgH="431800" progId="Equation.3">
                <p:embed/>
              </p:oleObj>
            </a:graphicData>
          </a:graphic>
        </p:graphicFrame>
        <p:sp>
          <p:nvSpPr>
            <p:cNvPr id="21528" name="Rectangle 22"/>
            <p:cNvSpPr>
              <a:spLocks noChangeArrowheads="1"/>
            </p:cNvSpPr>
            <p:nvPr/>
          </p:nvSpPr>
          <p:spPr bwMode="auto">
            <a:xfrm>
              <a:off x="1619250" y="1989138"/>
              <a:ext cx="27368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eaLnBrk="0" hangingPunct="0"/>
              <a:r>
                <a:rPr lang="ru-RU"/>
                <a:t>Если </a:t>
              </a:r>
              <a:r>
                <a:rPr lang="en-US"/>
                <a:t>n</a:t>
              </a:r>
              <a:r>
                <a:rPr lang="ru-RU"/>
                <a:t>=</a:t>
              </a:r>
              <a:r>
                <a:rPr lang="ru-RU">
                  <a:latin typeface="Times New Roman" pitchFamily="18" charset="0"/>
                </a:rPr>
                <a:t>-1</a:t>
              </a:r>
              <a:r>
                <a:rPr lang="ru-RU"/>
                <a:t>, то</a:t>
              </a:r>
              <a:r>
                <a:rPr lang="ru-RU" sz="2800"/>
                <a:t> </a:t>
              </a:r>
            </a:p>
          </p:txBody>
        </p:sp>
        <p:sp>
          <p:nvSpPr>
            <p:cNvPr id="21529" name="Text Box 23"/>
            <p:cNvSpPr txBox="1">
              <a:spLocks noChangeArrowheads="1"/>
            </p:cNvSpPr>
            <p:nvPr/>
          </p:nvSpPr>
          <p:spPr bwMode="auto">
            <a:xfrm>
              <a:off x="3216851" y="2666094"/>
              <a:ext cx="10795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0"/>
                <a:t>или</a:t>
              </a:r>
            </a:p>
          </p:txBody>
        </p:sp>
      </p:grpSp>
      <p:sp>
        <p:nvSpPr>
          <p:cNvPr id="21517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21518" name="Rectangle 2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8596" y="4783138"/>
            <a:ext cx="8358246" cy="1166812"/>
            <a:chOff x="179512" y="4782457"/>
            <a:chExt cx="7323484" cy="1166823"/>
          </a:xfrm>
        </p:grpSpPr>
        <p:sp>
          <p:nvSpPr>
            <p:cNvPr id="21522" name="Rectangle 24"/>
            <p:cNvSpPr>
              <a:spLocks noChangeArrowheads="1"/>
            </p:cNvSpPr>
            <p:nvPr/>
          </p:nvSpPr>
          <p:spPr bwMode="auto">
            <a:xfrm>
              <a:off x="1619250" y="4782457"/>
              <a:ext cx="2736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eaLnBrk="0" hangingPunct="0"/>
              <a:r>
                <a:rPr lang="ru-RU"/>
                <a:t>Если </a:t>
              </a:r>
              <a:r>
                <a:rPr lang="en-US"/>
                <a:t>n</a:t>
              </a:r>
              <a:r>
                <a:rPr lang="ru-RU"/>
                <a:t>=</a:t>
              </a:r>
              <a:r>
                <a:rPr lang="ru-RU">
                  <a:latin typeface="Times New Roman" pitchFamily="18" charset="0"/>
                </a:rPr>
                <a:t>1</a:t>
              </a:r>
              <a:r>
                <a:rPr lang="ru-RU"/>
                <a:t>, то </a:t>
              </a:r>
            </a:p>
          </p:txBody>
        </p:sp>
        <p:graphicFrame>
          <p:nvGraphicFramePr>
            <p:cNvPr id="21523" name="Object 25"/>
            <p:cNvGraphicFramePr>
              <a:graphicFrameLocks noChangeAspect="1"/>
            </p:cNvGraphicFramePr>
            <p:nvPr/>
          </p:nvGraphicFramePr>
          <p:xfrm>
            <a:off x="179512" y="5193166"/>
            <a:ext cx="2934174" cy="756114"/>
          </p:xfrm>
          <a:graphic>
            <a:graphicData uri="http://schemas.openxmlformats.org/presentationml/2006/ole">
              <p:oleObj spid="_x0000_s3076" name="Формула" r:id="rId10" imgW="1663700" imgH="431800" progId="Equation.3">
                <p:embed/>
              </p:oleObj>
            </a:graphicData>
          </a:graphic>
        </p:graphicFrame>
        <p:sp>
          <p:nvSpPr>
            <p:cNvPr id="21524" name="Text Box 27"/>
            <p:cNvSpPr txBox="1">
              <a:spLocks noChangeArrowheads="1"/>
            </p:cNvSpPr>
            <p:nvPr/>
          </p:nvSpPr>
          <p:spPr bwMode="auto">
            <a:xfrm>
              <a:off x="3208371" y="5262336"/>
              <a:ext cx="12239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0"/>
                <a:t>или</a:t>
              </a:r>
            </a:p>
          </p:txBody>
        </p:sp>
        <p:graphicFrame>
          <p:nvGraphicFramePr>
            <p:cNvPr id="21525" name="Object 28"/>
            <p:cNvGraphicFramePr>
              <a:graphicFrameLocks noChangeAspect="1"/>
            </p:cNvGraphicFramePr>
            <p:nvPr/>
          </p:nvGraphicFramePr>
          <p:xfrm>
            <a:off x="4572000" y="5164138"/>
            <a:ext cx="2930996" cy="740320"/>
          </p:xfrm>
          <a:graphic>
            <a:graphicData uri="http://schemas.openxmlformats.org/presentationml/2006/ole">
              <p:oleObj spid="_x0000_s3077" name="Формула" r:id="rId11" imgW="1701800" imgH="431800" progId="Equation.3">
                <p:embed/>
              </p:oleObj>
            </a:graphicData>
          </a:graphic>
        </p:graphicFrame>
      </p:grpSp>
      <p:sp>
        <p:nvSpPr>
          <p:cNvPr id="21520" name="Rectangle 3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graphicFrame>
        <p:nvGraphicFramePr>
          <p:cNvPr id="22556" name="Object 30"/>
          <p:cNvGraphicFramePr>
            <a:graphicFrameLocks noChangeAspect="1"/>
          </p:cNvGraphicFramePr>
          <p:nvPr/>
        </p:nvGraphicFramePr>
        <p:xfrm>
          <a:off x="3073400" y="5976938"/>
          <a:ext cx="2678113" cy="881062"/>
        </p:xfrm>
        <a:graphic>
          <a:graphicData uri="http://schemas.openxmlformats.org/presentationml/2006/ole">
            <p:oleObj spid="_x0000_s3075" name="Формула" r:id="rId12" imgW="1180588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14350" y="452438"/>
            <a:ext cx="7777163" cy="769441"/>
          </a:xfrm>
          <a:prstGeom prst="rect">
            <a:avLst/>
          </a:prstGeom>
          <a:solidFill>
            <a:srgbClr val="CCFFFF"/>
          </a:solidFill>
          <a:ln w="476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Алгебраический способ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71550" y="2041525"/>
            <a:ext cx="70564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а) решение неравенства относительно неизвестного целочисленного параметра и вычисление корней;</a:t>
            </a:r>
          </a:p>
          <a:p>
            <a:pPr algn="l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б) исследование уравнения с двумя целочисленными параметрами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50825" y="115888"/>
          <a:ext cx="7462838" cy="1362075"/>
        </p:xfrm>
        <a:graphic>
          <a:graphicData uri="http://schemas.openxmlformats.org/presentationml/2006/ole">
            <p:oleObj spid="_x0000_s6146" name="Формула" r:id="rId3" imgW="2159000" imgH="393700" progId="Equation.3">
              <p:embed/>
            </p:oleObj>
          </a:graphicData>
        </a:graphic>
      </p:graphicFrame>
      <p:graphicFrame>
        <p:nvGraphicFramePr>
          <p:cNvPr id="62487" name="Object 23"/>
          <p:cNvGraphicFramePr>
            <a:graphicFrameLocks noChangeAspect="1"/>
          </p:cNvGraphicFramePr>
          <p:nvPr>
            <p:ph sz="quarter" idx="2"/>
          </p:nvPr>
        </p:nvGraphicFramePr>
        <p:xfrm>
          <a:off x="0" y="4392613"/>
          <a:ext cx="3132138" cy="1914525"/>
        </p:xfrm>
        <a:graphic>
          <a:graphicData uri="http://schemas.openxmlformats.org/presentationml/2006/ole">
            <p:oleObj spid="_x0000_s6147" name="Формула" r:id="rId4" imgW="1371600" imgH="838200" progId="Equation.3">
              <p:embed/>
            </p:oleObj>
          </a:graphicData>
        </a:graphic>
      </p:graphicFrame>
      <p:graphicFrame>
        <p:nvGraphicFramePr>
          <p:cNvPr id="62490" name="Object 26"/>
          <p:cNvGraphicFramePr>
            <a:graphicFrameLocks noChangeAspect="1"/>
          </p:cNvGraphicFramePr>
          <p:nvPr>
            <p:ph sz="quarter" idx="3"/>
          </p:nvPr>
        </p:nvGraphicFramePr>
        <p:xfrm>
          <a:off x="5292725" y="1844675"/>
          <a:ext cx="3024188" cy="1882775"/>
        </p:xfrm>
        <a:graphic>
          <a:graphicData uri="http://schemas.openxmlformats.org/presentationml/2006/ole">
            <p:oleObj spid="_x0000_s6148" name="Формула" r:id="rId5" imgW="1346200" imgH="838200" progId="Equation.3">
              <p:embed/>
            </p:oleObj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361950" y="1557338"/>
          <a:ext cx="2373313" cy="1050925"/>
        </p:xfrm>
        <a:graphic>
          <a:graphicData uri="http://schemas.openxmlformats.org/presentationml/2006/ole">
            <p:oleObj spid="_x0000_s6149" name="Формула" r:id="rId6" imgW="888614" imgH="393529" progId="Equation.3">
              <p:embed/>
            </p:oleObj>
          </a:graphicData>
        </a:graphic>
      </p:graphicFrame>
      <p:graphicFrame>
        <p:nvGraphicFramePr>
          <p:cNvPr id="62484" name="Object 20"/>
          <p:cNvGraphicFramePr>
            <a:graphicFrameLocks noChangeAspect="1"/>
          </p:cNvGraphicFramePr>
          <p:nvPr/>
        </p:nvGraphicFramePr>
        <p:xfrm>
          <a:off x="215900" y="2781300"/>
          <a:ext cx="2554288" cy="1243013"/>
        </p:xfrm>
        <a:graphic>
          <a:graphicData uri="http://schemas.openxmlformats.org/presentationml/2006/ole">
            <p:oleObj spid="_x0000_s6150" name="Формула" r:id="rId7" imgW="939800" imgH="457200" progId="Equation.3">
              <p:embed/>
            </p:oleObj>
          </a:graphicData>
        </a:graphic>
      </p:graphicFrame>
      <p:graphicFrame>
        <p:nvGraphicFramePr>
          <p:cNvPr id="62492" name="Object 28"/>
          <p:cNvGraphicFramePr>
            <a:graphicFrameLocks noChangeAspect="1"/>
          </p:cNvGraphicFramePr>
          <p:nvPr/>
        </p:nvGraphicFramePr>
        <p:xfrm>
          <a:off x="4103688" y="3860800"/>
          <a:ext cx="5040312" cy="908050"/>
        </p:xfrm>
        <a:graphic>
          <a:graphicData uri="http://schemas.openxmlformats.org/presentationml/2006/ole">
            <p:oleObj spid="_x0000_s6151" name="Формула" r:id="rId8" imgW="1803400" imgH="393700" progId="Equation.3">
              <p:embed/>
            </p:oleObj>
          </a:graphicData>
        </a:graphic>
      </p:graphicFrame>
      <p:graphicFrame>
        <p:nvGraphicFramePr>
          <p:cNvPr id="62494" name="Object 30"/>
          <p:cNvGraphicFramePr>
            <a:graphicFrameLocks noChangeAspect="1"/>
          </p:cNvGraphicFramePr>
          <p:nvPr>
            <p:ph sz="quarter" idx="4"/>
          </p:nvPr>
        </p:nvGraphicFramePr>
        <p:xfrm>
          <a:off x="4211638" y="5084763"/>
          <a:ext cx="4537075" cy="1073150"/>
        </p:xfrm>
        <a:graphic>
          <a:graphicData uri="http://schemas.openxmlformats.org/presentationml/2006/ole">
            <p:oleObj spid="_x0000_s6152" name="Формула" r:id="rId9" imgW="16637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042988" y="549275"/>
          <a:ext cx="5184775" cy="1225550"/>
        </p:xfrm>
        <a:graphic>
          <a:graphicData uri="http://schemas.openxmlformats.org/presentationml/2006/ole">
            <p:oleObj spid="_x0000_s7170" name="Формула" r:id="rId3" imgW="1663700" imgH="393700" progId="Equation.3">
              <p:embed/>
            </p:oleObj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1042988" y="1844675"/>
          <a:ext cx="5545137" cy="692150"/>
        </p:xfrm>
        <a:graphic>
          <a:graphicData uri="http://schemas.openxmlformats.org/presentationml/2006/ole">
            <p:oleObj spid="_x0000_s7171" name="Формула" r:id="rId4" imgW="1625600" imgH="203200" progId="Equation.3">
              <p:embed/>
            </p:oleObj>
          </a:graphicData>
        </a:graphic>
      </p:graphicFrame>
      <p:graphicFrame>
        <p:nvGraphicFramePr>
          <p:cNvPr id="67594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2636838"/>
          <a:ext cx="5111750" cy="730250"/>
        </p:xfrm>
        <a:graphic>
          <a:graphicData uri="http://schemas.openxmlformats.org/presentationml/2006/ole">
            <p:oleObj spid="_x0000_s7172" name="Формула" r:id="rId5" imgW="1422400" imgH="203200" progId="Equation.3">
              <p:embed/>
            </p:oleObj>
          </a:graphicData>
        </a:graphic>
      </p:graphicFrame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55650" y="0"/>
            <a:ext cx="741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i="1"/>
              <a:t>Найдём все «неподходящие» </a:t>
            </a:r>
            <a:r>
              <a:rPr lang="en-US" sz="2800" i="1"/>
              <a:t>n</a:t>
            </a:r>
            <a:r>
              <a:rPr lang="ru-RU" sz="2800" i="1"/>
              <a:t>.</a:t>
            </a:r>
          </a:p>
        </p:txBody>
      </p:sp>
      <p:graphicFrame>
        <p:nvGraphicFramePr>
          <p:cNvPr id="67597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1908175" y="3429000"/>
          <a:ext cx="4681538" cy="727075"/>
        </p:xfrm>
        <a:graphic>
          <a:graphicData uri="http://schemas.openxmlformats.org/presentationml/2006/ole">
            <p:oleObj spid="_x0000_s7173" name="Формула" r:id="rId6" imgW="1307532" imgH="203112" progId="Equation.3">
              <p:embed/>
            </p:oleObj>
          </a:graphicData>
        </a:graphic>
      </p:graphicFrame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2195513" y="4149725"/>
          <a:ext cx="4248150" cy="1304925"/>
        </p:xfrm>
        <a:graphic>
          <a:graphicData uri="http://schemas.openxmlformats.org/presentationml/2006/ole">
            <p:oleObj spid="_x0000_s7174" name="Формула" r:id="rId7" imgW="1282700" imgH="393700" progId="Equation.3">
              <p:embed/>
            </p:oleObj>
          </a:graphicData>
        </a:graphic>
      </p:graphicFrame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1476375" y="5373688"/>
          <a:ext cx="4824413" cy="1258887"/>
        </p:xfrm>
        <a:graphic>
          <a:graphicData uri="http://schemas.openxmlformats.org/presentationml/2006/ole">
            <p:oleObj spid="_x0000_s7175" name="Формула" r:id="rId8" imgW="15113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4211638" y="0"/>
          <a:ext cx="4248150" cy="1106488"/>
        </p:xfrm>
        <a:graphic>
          <a:graphicData uri="http://schemas.openxmlformats.org/presentationml/2006/ole">
            <p:oleObj spid="_x0000_s8194" name="Формула" r:id="rId3" imgW="1511300" imgH="393700" progId="Equation.3">
              <p:embed/>
            </p:oleObj>
          </a:graphicData>
        </a:graphic>
      </p:graphicFrame>
      <p:graphicFrame>
        <p:nvGraphicFramePr>
          <p:cNvPr id="72790" name="Object 86"/>
          <p:cNvGraphicFramePr>
            <a:graphicFrameLocks noChangeAspect="1"/>
          </p:cNvGraphicFramePr>
          <p:nvPr/>
        </p:nvGraphicFramePr>
        <p:xfrm>
          <a:off x="4716463" y="1341438"/>
          <a:ext cx="2736850" cy="858837"/>
        </p:xfrm>
        <a:graphic>
          <a:graphicData uri="http://schemas.openxmlformats.org/presentationml/2006/ole">
            <p:oleObj spid="_x0000_s8195" name="Формула" r:id="rId4" imgW="647419" imgH="203112" progId="Equation.3">
              <p:embed/>
            </p:oleObj>
          </a:graphicData>
        </a:graphic>
      </p:graphicFrame>
      <p:sp>
        <p:nvSpPr>
          <p:cNvPr id="72834" name="Rectangle 130"/>
          <p:cNvSpPr>
            <a:spLocks noChangeArrowheads="1"/>
          </p:cNvSpPr>
          <p:nvPr/>
        </p:nvSpPr>
        <p:spPr bwMode="auto">
          <a:xfrm>
            <a:off x="5148263" y="3068638"/>
            <a:ext cx="360362" cy="792162"/>
          </a:xfrm>
          <a:prstGeom prst="rect">
            <a:avLst/>
          </a:prstGeom>
          <a:solidFill>
            <a:srgbClr val="99CC00">
              <a:alpha val="29019"/>
            </a:srgbClr>
          </a:solidFill>
          <a:ln w="476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72835" name="Rectangle 131"/>
          <p:cNvSpPr>
            <a:spLocks noChangeArrowheads="1"/>
          </p:cNvSpPr>
          <p:nvPr/>
        </p:nvSpPr>
        <p:spPr bwMode="auto">
          <a:xfrm>
            <a:off x="6011863" y="2852738"/>
            <a:ext cx="358775" cy="720725"/>
          </a:xfrm>
          <a:prstGeom prst="rect">
            <a:avLst/>
          </a:prstGeom>
          <a:solidFill>
            <a:srgbClr val="99CC00">
              <a:alpha val="29019"/>
            </a:srgbClr>
          </a:solidFill>
          <a:ln w="476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72833" name="Rectangle 129"/>
          <p:cNvSpPr>
            <a:spLocks noChangeArrowheads="1"/>
          </p:cNvSpPr>
          <p:nvPr/>
        </p:nvSpPr>
        <p:spPr bwMode="auto">
          <a:xfrm>
            <a:off x="5724525" y="1412875"/>
            <a:ext cx="1512888" cy="792163"/>
          </a:xfrm>
          <a:prstGeom prst="rect">
            <a:avLst/>
          </a:prstGeom>
          <a:solidFill>
            <a:srgbClr val="99CC00">
              <a:alpha val="29019"/>
            </a:srgbClr>
          </a:solidFill>
          <a:ln w="476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72829" name="Rectangle 125"/>
          <p:cNvSpPr>
            <a:spLocks noChangeArrowheads="1"/>
          </p:cNvSpPr>
          <p:nvPr/>
        </p:nvSpPr>
        <p:spPr bwMode="auto">
          <a:xfrm>
            <a:off x="1692275" y="2708275"/>
            <a:ext cx="431800" cy="719138"/>
          </a:xfrm>
          <a:prstGeom prst="rect">
            <a:avLst/>
          </a:prstGeom>
          <a:solidFill>
            <a:srgbClr val="FFCC99">
              <a:alpha val="45882"/>
            </a:srgbClr>
          </a:solidFill>
          <a:ln w="476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72830" name="Rectangle 126"/>
          <p:cNvSpPr>
            <a:spLocks noChangeArrowheads="1"/>
          </p:cNvSpPr>
          <p:nvPr/>
        </p:nvSpPr>
        <p:spPr bwMode="auto">
          <a:xfrm>
            <a:off x="1042988" y="2997200"/>
            <a:ext cx="431800" cy="719138"/>
          </a:xfrm>
          <a:prstGeom prst="rect">
            <a:avLst/>
          </a:prstGeom>
          <a:solidFill>
            <a:srgbClr val="FFCC99">
              <a:alpha val="45882"/>
            </a:srgbClr>
          </a:solidFill>
          <a:ln w="476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72828" name="Rectangle 124"/>
          <p:cNvSpPr>
            <a:spLocks noChangeArrowheads="1"/>
          </p:cNvSpPr>
          <p:nvPr/>
        </p:nvSpPr>
        <p:spPr bwMode="auto">
          <a:xfrm>
            <a:off x="1187450" y="5661025"/>
            <a:ext cx="1081088" cy="719138"/>
          </a:xfrm>
          <a:prstGeom prst="rect">
            <a:avLst/>
          </a:prstGeom>
          <a:solidFill>
            <a:srgbClr val="FFCC99">
              <a:alpha val="45882"/>
            </a:srgbClr>
          </a:solidFill>
          <a:ln w="476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72718" name="Object 14"/>
          <p:cNvGraphicFramePr>
            <a:graphicFrameLocks noChangeAspect="1"/>
          </p:cNvGraphicFramePr>
          <p:nvPr/>
        </p:nvGraphicFramePr>
        <p:xfrm>
          <a:off x="395288" y="5805488"/>
          <a:ext cx="2049462" cy="615950"/>
        </p:xfrm>
        <a:graphic>
          <a:graphicData uri="http://schemas.openxmlformats.org/presentationml/2006/ole">
            <p:oleObj spid="_x0000_s8196" name="Формула" r:id="rId5" imgW="634725" imgH="190417" progId="Equation.3">
              <p:embed/>
            </p:oleObj>
          </a:graphicData>
        </a:graphic>
      </p:graphicFrame>
      <p:graphicFrame>
        <p:nvGraphicFramePr>
          <p:cNvPr id="72731" name="Object 27"/>
          <p:cNvGraphicFramePr>
            <a:graphicFrameLocks noChangeAspect="1"/>
          </p:cNvGraphicFramePr>
          <p:nvPr>
            <p:ph sz="quarter" idx="2"/>
          </p:nvPr>
        </p:nvGraphicFramePr>
        <p:xfrm>
          <a:off x="250825" y="1484313"/>
          <a:ext cx="2160588" cy="1239837"/>
        </p:xfrm>
        <a:graphic>
          <a:graphicData uri="http://schemas.openxmlformats.org/presentationml/2006/ole">
            <p:oleObj spid="_x0000_s8197" name="Формула" r:id="rId6" imgW="685800" imgH="393700" progId="Equation.3">
              <p:embed/>
            </p:oleObj>
          </a:graphicData>
        </a:graphic>
      </p:graphicFrame>
      <p:graphicFrame>
        <p:nvGraphicFramePr>
          <p:cNvPr id="72822" name="Object 118"/>
          <p:cNvGraphicFramePr>
            <a:graphicFrameLocks noChangeAspect="1"/>
          </p:cNvGraphicFramePr>
          <p:nvPr>
            <p:ph sz="quarter" idx="3"/>
          </p:nvPr>
        </p:nvGraphicFramePr>
        <p:xfrm>
          <a:off x="5003800" y="4457700"/>
          <a:ext cx="3024188" cy="769938"/>
        </p:xfrm>
        <a:graphic>
          <a:graphicData uri="http://schemas.openxmlformats.org/presentationml/2006/ole">
            <p:oleObj spid="_x0000_s8198" name="Формула" r:id="rId7" imgW="698197" imgH="177723" progId="Equation.3">
              <p:embed/>
            </p:oleObj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250825" y="260350"/>
          <a:ext cx="2593975" cy="1341438"/>
        </p:xfrm>
        <a:graphic>
          <a:graphicData uri="http://schemas.openxmlformats.org/presentationml/2006/ole">
            <p:oleObj spid="_x0000_s8199" name="Формула" r:id="rId8" imgW="761669" imgH="393529" progId="Equation.3">
              <p:embed/>
            </p:oleObj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179388" y="4076700"/>
          <a:ext cx="2033587" cy="1273175"/>
        </p:xfrm>
        <a:graphic>
          <a:graphicData uri="http://schemas.openxmlformats.org/presentationml/2006/ole">
            <p:oleObj spid="_x0000_s8200" name="Формула" r:id="rId9" imgW="583947" imgH="393529" progId="Equation.3">
              <p:embed/>
            </p:oleObj>
          </a:graphicData>
        </a:graphic>
      </p:graphicFrame>
      <p:graphicFrame>
        <p:nvGraphicFramePr>
          <p:cNvPr id="72825" name="Object 121"/>
          <p:cNvGraphicFramePr>
            <a:graphicFrameLocks noChangeAspect="1"/>
          </p:cNvGraphicFramePr>
          <p:nvPr/>
        </p:nvGraphicFramePr>
        <p:xfrm>
          <a:off x="6948488" y="5229225"/>
          <a:ext cx="1671637" cy="549275"/>
        </p:xfrm>
        <a:graphic>
          <a:graphicData uri="http://schemas.openxmlformats.org/presentationml/2006/ole">
            <p:oleObj spid="_x0000_s8201" name="Формула" r:id="rId10" imgW="748975" imgH="203112" progId="Equation.3">
              <p:embed/>
            </p:oleObj>
          </a:graphicData>
        </a:graphic>
      </p:graphicFrame>
      <p:sp>
        <p:nvSpPr>
          <p:cNvPr id="72831" name="Line 127"/>
          <p:cNvSpPr>
            <a:spLocks noChangeShapeType="1"/>
          </p:cNvSpPr>
          <p:nvPr/>
        </p:nvSpPr>
        <p:spPr bwMode="auto">
          <a:xfrm flipH="1" flipV="1">
            <a:off x="1258888" y="3716338"/>
            <a:ext cx="360362" cy="194468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832" name="Line 128"/>
          <p:cNvSpPr>
            <a:spLocks noChangeShapeType="1"/>
          </p:cNvSpPr>
          <p:nvPr/>
        </p:nvSpPr>
        <p:spPr bwMode="auto">
          <a:xfrm flipV="1">
            <a:off x="1835150" y="3357563"/>
            <a:ext cx="71438" cy="237648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836" name="Line 132"/>
          <p:cNvSpPr>
            <a:spLocks noChangeShapeType="1"/>
          </p:cNvSpPr>
          <p:nvPr/>
        </p:nvSpPr>
        <p:spPr bwMode="auto">
          <a:xfrm flipH="1">
            <a:off x="5219700" y="2133600"/>
            <a:ext cx="647700" cy="10795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837" name="Line 133"/>
          <p:cNvSpPr>
            <a:spLocks noChangeShapeType="1"/>
          </p:cNvSpPr>
          <p:nvPr/>
        </p:nvSpPr>
        <p:spPr bwMode="auto">
          <a:xfrm flipH="1">
            <a:off x="6227763" y="2133600"/>
            <a:ext cx="431800" cy="792163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838" name="Rectangle 134"/>
          <p:cNvSpPr>
            <a:spLocks noChangeArrowheads="1"/>
          </p:cNvSpPr>
          <p:nvPr/>
        </p:nvSpPr>
        <p:spPr bwMode="auto">
          <a:xfrm>
            <a:off x="4284663" y="5949950"/>
            <a:ext cx="439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200" i="1"/>
              <a:t>Все «неподходящие» </a:t>
            </a:r>
            <a:r>
              <a:rPr lang="en-US" sz="3200" i="1"/>
              <a:t>n</a:t>
            </a:r>
            <a:endParaRPr lang="ru-RU" sz="3200" i="1"/>
          </a:p>
        </p:txBody>
      </p:sp>
      <p:sp>
        <p:nvSpPr>
          <p:cNvPr id="72839" name="Oval 135"/>
          <p:cNvSpPr>
            <a:spLocks noChangeArrowheads="1"/>
          </p:cNvSpPr>
          <p:nvPr/>
        </p:nvSpPr>
        <p:spPr bwMode="auto">
          <a:xfrm>
            <a:off x="323850" y="2636838"/>
            <a:ext cx="3024188" cy="1419225"/>
          </a:xfrm>
          <a:prstGeom prst="ellips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sp>
        <p:nvSpPr>
          <p:cNvPr id="72840" name="Oval 136"/>
          <p:cNvSpPr>
            <a:spLocks noChangeArrowheads="1"/>
          </p:cNvSpPr>
          <p:nvPr/>
        </p:nvSpPr>
        <p:spPr bwMode="auto">
          <a:xfrm>
            <a:off x="4572000" y="1125538"/>
            <a:ext cx="3024188" cy="1419225"/>
          </a:xfrm>
          <a:prstGeom prst="ellips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4400" i="1"/>
          </a:p>
        </p:txBody>
      </p:sp>
      <p:graphicFrame>
        <p:nvGraphicFramePr>
          <p:cNvPr id="72841" name="Object 137"/>
          <p:cNvGraphicFramePr>
            <a:graphicFrameLocks noChangeAspect="1"/>
          </p:cNvGraphicFramePr>
          <p:nvPr>
            <p:ph sz="quarter" idx="1"/>
          </p:nvPr>
        </p:nvGraphicFramePr>
        <p:xfrm>
          <a:off x="2771775" y="333375"/>
          <a:ext cx="1152525" cy="1117600"/>
        </p:xfrm>
        <a:graphic>
          <a:graphicData uri="http://schemas.openxmlformats.org/presentationml/2006/ole">
            <p:oleObj spid="_x0000_s8202" name="Формула" r:id="rId11" imgW="418918" imgH="406224" progId="Equation.3">
              <p:embed/>
            </p:oleObj>
          </a:graphicData>
        </a:graphic>
      </p:graphicFrame>
      <p:graphicFrame>
        <p:nvGraphicFramePr>
          <p:cNvPr id="72844" name="Object 140"/>
          <p:cNvGraphicFramePr>
            <a:graphicFrameLocks noChangeAspect="1"/>
          </p:cNvGraphicFramePr>
          <p:nvPr/>
        </p:nvGraphicFramePr>
        <p:xfrm>
          <a:off x="2371725" y="4114800"/>
          <a:ext cx="976313" cy="1146175"/>
        </p:xfrm>
        <a:graphic>
          <a:graphicData uri="http://schemas.openxmlformats.org/presentationml/2006/ole">
            <p:oleObj spid="_x0000_s8203" name="Формула" r:id="rId12" imgW="418918" imgH="406224" progId="Equation.3">
              <p:embed/>
            </p:oleObj>
          </a:graphicData>
        </a:graphic>
      </p:graphicFrame>
      <p:graphicFrame>
        <p:nvGraphicFramePr>
          <p:cNvPr id="72785" name="Object 81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2852738"/>
          <a:ext cx="2447925" cy="1149350"/>
        </p:xfrm>
        <a:graphic>
          <a:graphicData uri="http://schemas.openxmlformats.org/presentationml/2006/ole">
            <p:oleObj spid="_x0000_s8204" name="Формула" r:id="rId13" imgW="83783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329 L 3.05556E-6 0.1588 " pathEditMode="relative" ptsTypes="AA">
                                      <p:cBhvr>
                                        <p:cTn id="24" dur="2000" fill="hold"/>
                                        <p:tgtEl>
                                          <p:spTgt spid="72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1588 L 0.03142 0.347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2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854 0.210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7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7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625 L 0.004 0.44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7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7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7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7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7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7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7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7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34" grpId="0" animBg="1"/>
      <p:bldP spid="72835" grpId="0" animBg="1"/>
      <p:bldP spid="72833" grpId="0" animBg="1"/>
      <p:bldP spid="72829" grpId="0" animBg="1"/>
      <p:bldP spid="72830" grpId="0" animBg="1"/>
      <p:bldP spid="72828" grpId="0" animBg="1"/>
      <p:bldP spid="72831" grpId="0" animBg="1"/>
      <p:bldP spid="72832" grpId="0" animBg="1"/>
      <p:bldP spid="72836" grpId="0" animBg="1"/>
      <p:bldP spid="72837" grpId="0" animBg="1"/>
      <p:bldP spid="72838" grpId="0"/>
      <p:bldP spid="72839" grpId="0" animBg="1"/>
      <p:bldP spid="72839" grpId="1" animBg="1"/>
      <p:bldP spid="72840" grpId="0" animBg="1"/>
      <p:bldP spid="72840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381</Words>
  <Application>Microsoft Office PowerPoint</Application>
  <PresentationFormat>Экран (4:3)</PresentationFormat>
  <Paragraphs>168</Paragraphs>
  <Slides>31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Бумажная</vt:lpstr>
      <vt:lpstr>Формула</vt:lpstr>
      <vt:lpstr>Equation</vt:lpstr>
      <vt:lpstr>Подготовка к ЕГЭ 2014 по математике</vt:lpstr>
      <vt:lpstr>Способы отбора корней в тригонометрических уравнениях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Итак,</vt:lpstr>
      <vt:lpstr>Решить уравнение</vt:lpstr>
      <vt:lpstr>Слайд 12</vt:lpstr>
      <vt:lpstr>Слайд 13</vt:lpstr>
      <vt:lpstr>Слайд 14</vt:lpstr>
      <vt:lpstr>Слайд 15</vt:lpstr>
      <vt:lpstr>Решить уравнение</vt:lpstr>
      <vt:lpstr>Слайд 17</vt:lpstr>
      <vt:lpstr>Слайд 18</vt:lpstr>
      <vt:lpstr>Слайд 19</vt:lpstr>
      <vt:lpstr>Решить уравнение</vt:lpstr>
      <vt:lpstr>Слайд 21</vt:lpstr>
      <vt:lpstr>Слайд 22</vt:lpstr>
      <vt:lpstr>Отбор корней на координатной прямой.</vt:lpstr>
      <vt:lpstr>Слайд 24</vt:lpstr>
      <vt:lpstr>Решите уравнение</vt:lpstr>
      <vt:lpstr>Слайд 26</vt:lpstr>
      <vt:lpstr>Слайд 27</vt:lpstr>
      <vt:lpstr>Слайд 28</vt:lpstr>
      <vt:lpstr>Слайд 29</vt:lpstr>
      <vt:lpstr>Слайд 30</vt:lpstr>
      <vt:lpstr>В презентации использовались  ресурсы: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2014 по математике</dc:title>
  <dc:creator>татьяна</dc:creator>
  <cp:lastModifiedBy>татьяна</cp:lastModifiedBy>
  <cp:revision>12</cp:revision>
  <dcterms:created xsi:type="dcterms:W3CDTF">2013-08-19T13:48:47Z</dcterms:created>
  <dcterms:modified xsi:type="dcterms:W3CDTF">2013-08-20T09:24:58Z</dcterms:modified>
</cp:coreProperties>
</file>