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8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16" name="Номер слайда 15"/>
          <p:cNvSpPr>
            <a:spLocks noGrp="1"/>
          </p:cNvSpPr>
          <p:nvPr>
            <p:ph type="sldNum" sz="quarter" idx="11"/>
          </p:nvPr>
        </p:nvSpPr>
        <p:spPr/>
        <p:txBody>
          <a:bodyPr/>
          <a:lstStyle/>
          <a:p>
            <a:fld id="{35856635-11F3-46E2-BE89-00BD7C2C9CD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856635-11F3-46E2-BE89-00BD7C2C9CD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856635-11F3-46E2-BE89-00BD7C2C9CD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6B545699-40F8-4751-8BE8-30814D46E053}" type="datetimeFigureOut">
              <a:rPr lang="ru-RU" smtClean="0"/>
              <a:pPr/>
              <a:t>20.08.2013</a:t>
            </a:fld>
            <a:endParaRPr lang="ru-RU"/>
          </a:p>
        </p:txBody>
      </p:sp>
      <p:sp>
        <p:nvSpPr>
          <p:cNvPr id="15" name="Номер слайда 14"/>
          <p:cNvSpPr>
            <a:spLocks noGrp="1"/>
          </p:cNvSpPr>
          <p:nvPr>
            <p:ph type="sldNum" sz="quarter" idx="15"/>
          </p:nvPr>
        </p:nvSpPr>
        <p:spPr/>
        <p:txBody>
          <a:bodyPr/>
          <a:lstStyle>
            <a:lvl1pPr algn="ctr">
              <a:defRPr/>
            </a:lvl1pPr>
          </a:lstStyle>
          <a:p>
            <a:fld id="{35856635-11F3-46E2-BE89-00BD7C2C9CD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856635-11F3-46E2-BE89-00BD7C2C9CD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856635-11F3-46E2-BE89-00BD7C2C9CD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35856635-11F3-46E2-BE89-00BD7C2C9CD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5856635-11F3-46E2-BE89-00BD7C2C9CD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5856635-11F3-46E2-BE89-00BD7C2C9CD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6B545699-40F8-4751-8BE8-30814D46E053}" type="datetimeFigureOut">
              <a:rPr lang="ru-RU" smtClean="0"/>
              <a:pPr/>
              <a:t>20.08.2013</a:t>
            </a:fld>
            <a:endParaRPr lang="ru-RU"/>
          </a:p>
        </p:txBody>
      </p:sp>
      <p:sp>
        <p:nvSpPr>
          <p:cNvPr id="9" name="Номер слайда 8"/>
          <p:cNvSpPr>
            <a:spLocks noGrp="1"/>
          </p:cNvSpPr>
          <p:nvPr>
            <p:ph type="sldNum" sz="quarter" idx="15"/>
          </p:nvPr>
        </p:nvSpPr>
        <p:spPr/>
        <p:txBody>
          <a:bodyPr/>
          <a:lstStyle/>
          <a:p>
            <a:fld id="{35856635-11F3-46E2-BE89-00BD7C2C9CD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6B545699-40F8-4751-8BE8-30814D46E053}" type="datetimeFigureOut">
              <a:rPr lang="ru-RU" smtClean="0"/>
              <a:pPr/>
              <a:t>20.08.2013</a:t>
            </a:fld>
            <a:endParaRPr lang="ru-RU"/>
          </a:p>
        </p:txBody>
      </p:sp>
      <p:sp>
        <p:nvSpPr>
          <p:cNvPr id="9" name="Номер слайда 8"/>
          <p:cNvSpPr>
            <a:spLocks noGrp="1"/>
          </p:cNvSpPr>
          <p:nvPr>
            <p:ph type="sldNum" sz="quarter" idx="11"/>
          </p:nvPr>
        </p:nvSpPr>
        <p:spPr/>
        <p:txBody>
          <a:bodyPr/>
          <a:lstStyle/>
          <a:p>
            <a:fld id="{35856635-11F3-46E2-BE89-00BD7C2C9CD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B545699-40F8-4751-8BE8-30814D46E053}" type="datetimeFigureOut">
              <a:rPr lang="ru-RU" smtClean="0"/>
              <a:pPr/>
              <a:t>20.08.2013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5856635-11F3-46E2-BE89-00BD7C2C9CD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1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5" Type="http://schemas.openxmlformats.org/officeDocument/2006/relationships/image" Target="../media/image42.png"/><Relationship Id="rId4" Type="http://schemas.openxmlformats.org/officeDocument/2006/relationships/image" Target="../media/image41.png"/></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 Id="rId4" Type="http://schemas.openxmlformats.org/officeDocument/2006/relationships/image" Target="../media/image45.png"/></Relationships>
</file>

<file path=ppt/slides/_rels/slide2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5" Type="http://schemas.openxmlformats.org/officeDocument/2006/relationships/image" Target="../media/image49.png"/><Relationship Id="rId4" Type="http://schemas.openxmlformats.org/officeDocument/2006/relationships/image" Target="../media/image48.png"/></Relationships>
</file>

<file path=ppt/slides/_rels/slide23.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62.png"/><Relationship Id="rId5" Type="http://schemas.openxmlformats.org/officeDocument/2006/relationships/image" Target="../media/image61.png"/><Relationship Id="rId4" Type="http://schemas.openxmlformats.org/officeDocument/2006/relationships/image" Target="../media/image60.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3857628"/>
            <a:ext cx="9144000" cy="3000372"/>
          </a:xfrm>
        </p:spPr>
        <p:txBody>
          <a:bodyPr>
            <a:normAutofit/>
          </a:bodyPr>
          <a:lstStyle/>
          <a:p>
            <a:r>
              <a:rPr lang="ru-RU" b="1" i="1" dirty="0" smtClean="0">
                <a:solidFill>
                  <a:schemeClr val="accent3">
                    <a:lumMod val="50000"/>
                  </a:schemeClr>
                </a:solidFill>
              </a:rPr>
              <a:t>Решение прототипов В13</a:t>
            </a:r>
          </a:p>
          <a:p>
            <a:r>
              <a:rPr lang="ru-RU" b="1" i="1" dirty="0">
                <a:solidFill>
                  <a:schemeClr val="accent3">
                    <a:lumMod val="50000"/>
                  </a:schemeClr>
                </a:solidFill>
              </a:rPr>
              <a:t>и</a:t>
            </a:r>
            <a:r>
              <a:rPr lang="ru-RU" b="1" i="1" dirty="0" smtClean="0">
                <a:solidFill>
                  <a:schemeClr val="accent3">
                    <a:lumMod val="50000"/>
                  </a:schemeClr>
                </a:solidFill>
              </a:rPr>
              <a:t>з открытого банка заданий ЕГЭ</a:t>
            </a:r>
          </a:p>
          <a:p>
            <a:endParaRPr lang="ru-RU" b="1" i="1" dirty="0">
              <a:solidFill>
                <a:schemeClr val="accent3">
                  <a:lumMod val="50000"/>
                </a:schemeClr>
              </a:solidFill>
            </a:endParaRPr>
          </a:p>
          <a:p>
            <a:r>
              <a:rPr lang="ru-RU" sz="2000" b="1" i="1" dirty="0" smtClean="0">
                <a:solidFill>
                  <a:schemeClr val="accent3">
                    <a:lumMod val="50000"/>
                  </a:schemeClr>
                </a:solidFill>
              </a:rPr>
              <a:t>Автор презентации </a:t>
            </a:r>
            <a:r>
              <a:rPr lang="ru-RU" sz="2000" b="1" i="1" dirty="0" err="1" smtClean="0">
                <a:solidFill>
                  <a:schemeClr val="accent3">
                    <a:lumMod val="50000"/>
                  </a:schemeClr>
                </a:solidFill>
              </a:rPr>
              <a:t>Князькина</a:t>
            </a:r>
            <a:r>
              <a:rPr lang="ru-RU" sz="2000" b="1" i="1" dirty="0" smtClean="0">
                <a:solidFill>
                  <a:schemeClr val="accent3">
                    <a:lumMod val="50000"/>
                  </a:schemeClr>
                </a:solidFill>
              </a:rPr>
              <a:t> Т. В.</a:t>
            </a:r>
          </a:p>
          <a:p>
            <a:r>
              <a:rPr lang="ru-RU" sz="2000" b="1" i="1" dirty="0" smtClean="0">
                <a:solidFill>
                  <a:schemeClr val="accent3">
                    <a:lumMod val="50000"/>
                  </a:schemeClr>
                </a:solidFill>
              </a:rPr>
              <a:t>МБОУ «СОШ № 143»</a:t>
            </a:r>
            <a:endParaRPr lang="ru-RU" sz="2000" b="1" i="1" dirty="0">
              <a:solidFill>
                <a:schemeClr val="accent3">
                  <a:lumMod val="50000"/>
                </a:schemeClr>
              </a:solidFill>
            </a:endParaRPr>
          </a:p>
        </p:txBody>
      </p:sp>
      <p:sp>
        <p:nvSpPr>
          <p:cNvPr id="2" name="Заголовок 1"/>
          <p:cNvSpPr>
            <a:spLocks noGrp="1"/>
          </p:cNvSpPr>
          <p:nvPr>
            <p:ph type="ctrTitle"/>
          </p:nvPr>
        </p:nvSpPr>
        <p:spPr>
          <a:xfrm>
            <a:off x="0" y="1"/>
            <a:ext cx="9144000" cy="2285991"/>
          </a:xfrm>
        </p:spPr>
        <p:txBody>
          <a:bodyPr>
            <a:normAutofit fontScale="90000"/>
          </a:bodyPr>
          <a:lstStyle/>
          <a:p>
            <a:r>
              <a:rPr lang="ru-RU" b="1" dirty="0" smtClean="0">
                <a:solidFill>
                  <a:srgbClr val="C00000"/>
                </a:solidFill>
              </a:rPr>
              <a:t>Подготовка к ЕГЭ-2014</a:t>
            </a:r>
            <a:br>
              <a:rPr lang="ru-RU" b="1" dirty="0" smtClean="0">
                <a:solidFill>
                  <a:srgbClr val="C00000"/>
                </a:solidFill>
              </a:rPr>
            </a:br>
            <a:r>
              <a:rPr lang="ru-RU" b="1" dirty="0" smtClean="0">
                <a:solidFill>
                  <a:srgbClr val="C00000"/>
                </a:solidFill>
              </a:rPr>
              <a:t>по математике</a:t>
            </a:r>
            <a:r>
              <a:rPr lang="ru-RU" b="1" dirty="0" smtClean="0"/>
              <a:t/>
            </a:r>
            <a:br>
              <a:rPr lang="ru-RU" b="1" dirty="0" smtClean="0"/>
            </a:br>
            <a:endParaRPr lang="ru-RU" b="1" dirty="0"/>
          </a:p>
        </p:txBody>
      </p:sp>
      <p:pic>
        <p:nvPicPr>
          <p:cNvPr id="4" name="Рисунок 3" descr="L7Jf2wSPtAg.jpg"/>
          <p:cNvPicPr>
            <a:picLocks noChangeAspect="1"/>
          </p:cNvPicPr>
          <p:nvPr/>
        </p:nvPicPr>
        <p:blipFill>
          <a:blip r:embed="rId2"/>
          <a:stretch>
            <a:fillRect/>
          </a:stretch>
        </p:blipFill>
        <p:spPr>
          <a:xfrm>
            <a:off x="2928926" y="1500174"/>
            <a:ext cx="3403290" cy="21308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2928990" y="1600200"/>
            <a:ext cx="285752" cy="4525963"/>
          </a:xfrm>
        </p:spPr>
        <p:txBody>
          <a:bodyPr/>
          <a:lstStyle/>
          <a:p>
            <a:endParaRPr lang="ru-RU"/>
          </a:p>
        </p:txBody>
      </p:sp>
      <p:sp>
        <p:nvSpPr>
          <p:cNvPr id="2" name="Заголовок 1"/>
          <p:cNvSpPr>
            <a:spLocks noGrp="1"/>
          </p:cNvSpPr>
          <p:nvPr>
            <p:ph type="title"/>
          </p:nvPr>
        </p:nvSpPr>
        <p:spPr>
          <a:xfrm>
            <a:off x="-2357486" y="274638"/>
            <a:ext cx="1714512" cy="1143000"/>
          </a:xfrm>
        </p:spPr>
        <p:txBody>
          <a:bodyPr/>
          <a:lstStyle/>
          <a:p>
            <a:endParaRPr lang="ru-RU" dirty="0"/>
          </a:p>
        </p:txBody>
      </p:sp>
      <p:sp>
        <p:nvSpPr>
          <p:cNvPr id="4" name="TextBox 3"/>
          <p:cNvSpPr txBox="1"/>
          <p:nvPr/>
        </p:nvSpPr>
        <p:spPr>
          <a:xfrm>
            <a:off x="357158" y="357166"/>
            <a:ext cx="7572428" cy="5816977"/>
          </a:xfrm>
          <a:prstGeom prst="rect">
            <a:avLst/>
          </a:prstGeom>
          <a:noFill/>
        </p:spPr>
        <p:txBody>
          <a:bodyPr wrap="square" rtlCol="0">
            <a:spAutoFit/>
          </a:bodyPr>
          <a:lstStyle/>
          <a:p>
            <a:r>
              <a:rPr lang="ru-RU" sz="2400" b="1" dirty="0" smtClean="0">
                <a:latin typeface="Arial Black" pitchFamily="34" charset="0"/>
              </a:rPr>
              <a:t>Прототип B13 № 99567</a:t>
            </a:r>
          </a:p>
          <a:p>
            <a:r>
              <a:rPr lang="ru-RU" sz="2400" dirty="0" smtClean="0">
                <a:latin typeface="Arial Black" pitchFamily="34" charset="0"/>
              </a:rPr>
              <a:t>Четыре рубашки дешевле куртки на 8%. На сколько процентов пять рубашек дороже куртки?</a:t>
            </a:r>
          </a:p>
          <a:p>
            <a:r>
              <a:rPr lang="ru-RU" sz="2400" dirty="0" smtClean="0">
                <a:latin typeface="Arial Black" pitchFamily="34" charset="0"/>
              </a:rPr>
              <a:t/>
            </a:r>
            <a:br>
              <a:rPr lang="ru-RU" sz="2400" dirty="0" smtClean="0">
                <a:latin typeface="Arial Black" pitchFamily="34" charset="0"/>
              </a:rPr>
            </a:br>
            <a:r>
              <a:rPr lang="ru-RU" sz="2400" dirty="0" err="1" smtClean="0">
                <a:latin typeface="Arial Black" pitchFamily="34" charset="0"/>
              </a:rPr>
              <a:t>Решeние</a:t>
            </a:r>
            <a:r>
              <a:rPr lang="ru-RU" sz="2400" dirty="0" smtClean="0">
                <a:latin typeface="Arial Black" pitchFamily="34" charset="0"/>
              </a:rPr>
              <a:t>:</a:t>
            </a:r>
            <a:br>
              <a:rPr lang="ru-RU" sz="2400" dirty="0" smtClean="0">
                <a:latin typeface="Arial Black" pitchFamily="34" charset="0"/>
              </a:rPr>
            </a:br>
            <a:r>
              <a:rPr lang="ru-RU" sz="2400" dirty="0" smtClean="0">
                <a:latin typeface="Arial Black" pitchFamily="34" charset="0"/>
              </a:rPr>
              <a:t>Стоимость четырех рубашек составляет 92% стоимости куртки. Значит, стоимость одной рубашки составляет 23% стоимости куртки. Поэтому стоимость пяти рубашек составляет 115% стоимости куртки. Это превышает стоимость куртки на 15%. </a:t>
            </a:r>
          </a:p>
          <a:p>
            <a:r>
              <a:rPr lang="ru-RU" sz="2400" dirty="0" smtClean="0">
                <a:latin typeface="Arial Black" pitchFamily="34" charset="0"/>
              </a:rPr>
              <a:t>Ответ: 15.</a:t>
            </a:r>
          </a:p>
          <a:p>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1714544" y="1600200"/>
            <a:ext cx="357190" cy="4525963"/>
          </a:xfrm>
        </p:spPr>
        <p:txBody>
          <a:bodyPr/>
          <a:lstStyle/>
          <a:p>
            <a:endParaRPr lang="ru-RU"/>
          </a:p>
        </p:txBody>
      </p:sp>
      <p:sp>
        <p:nvSpPr>
          <p:cNvPr id="2" name="Заголовок 1"/>
          <p:cNvSpPr>
            <a:spLocks noGrp="1"/>
          </p:cNvSpPr>
          <p:nvPr>
            <p:ph type="title"/>
          </p:nvPr>
        </p:nvSpPr>
        <p:spPr>
          <a:xfrm>
            <a:off x="-1643106" y="274638"/>
            <a:ext cx="71438" cy="1143000"/>
          </a:xfrm>
        </p:spPr>
        <p:txBody>
          <a:bodyPr/>
          <a:lstStyle/>
          <a:p>
            <a:endParaRPr lang="ru-RU" dirty="0"/>
          </a:p>
        </p:txBody>
      </p:sp>
      <p:sp>
        <p:nvSpPr>
          <p:cNvPr id="4" name="TextBox 3"/>
          <p:cNvSpPr txBox="1"/>
          <p:nvPr/>
        </p:nvSpPr>
        <p:spPr>
          <a:xfrm>
            <a:off x="0" y="0"/>
            <a:ext cx="9144000" cy="7017306"/>
          </a:xfrm>
          <a:prstGeom prst="rect">
            <a:avLst/>
          </a:prstGeom>
          <a:noFill/>
        </p:spPr>
        <p:txBody>
          <a:bodyPr wrap="square" rtlCol="0">
            <a:spAutoFit/>
          </a:bodyPr>
          <a:lstStyle/>
          <a:p>
            <a:r>
              <a:rPr lang="ru-RU" sz="2400" b="1" dirty="0" smtClean="0">
                <a:latin typeface="Arial Black" pitchFamily="34" charset="0"/>
              </a:rPr>
              <a:t>Прототип B13 № 99568</a:t>
            </a:r>
          </a:p>
          <a:p>
            <a:r>
              <a:rPr lang="ru-RU" sz="2400" dirty="0" smtClean="0">
                <a:latin typeface="Arial Black" pitchFamily="34" charset="0"/>
              </a:rPr>
              <a:t>Семья состоит из мужа, жены и их дочери студентки. Если бы зарплата мужа увеличилась вдвое, общий доход семьи вырос бы на 67%. Если бы стипендия дочери уменьшилась втрое, общий доход семьи сократился бы на 4%. Сколько процентов от общего дохода семьи составляет зарплата жены?</a:t>
            </a:r>
          </a:p>
          <a:p>
            <a:r>
              <a:rPr lang="ru-RU" sz="2400" dirty="0" err="1" smtClean="0">
                <a:latin typeface="Arial Black" pitchFamily="34" charset="0"/>
              </a:rPr>
              <a:t>Решeние</a:t>
            </a:r>
            <a:r>
              <a:rPr lang="ru-RU" sz="2400" dirty="0" smtClean="0">
                <a:latin typeface="Arial Black" pitchFamily="34" charset="0"/>
              </a:rPr>
              <a:t>:</a:t>
            </a:r>
            <a:r>
              <a:rPr lang="en-US" sz="2400" dirty="0" smtClean="0">
                <a:latin typeface="Arial Black" pitchFamily="34" charset="0"/>
              </a:rPr>
              <a:t>  </a:t>
            </a:r>
            <a:r>
              <a:rPr lang="ru-RU" sz="2400" dirty="0" smtClean="0">
                <a:latin typeface="Arial Black" pitchFamily="34" charset="0"/>
              </a:rPr>
              <a:t>Если бы зарплата мужа увеличилась вдвое, общий доход семьи вырос бы на 67%, то есть зарплата мужа составляет 67% дохода семьи. Если бы стипендия дочери уменьшилась втрое, общий доход семьи сократился бы на 4%, то есть 2/3 стипендии составляют 4% дохода семьи, а вся стипендия дочери составляет 6% дохода семьи. Таким образом, доход жены составляет 100% − 67% − 6% = 27% дохода семьи. </a:t>
            </a:r>
          </a:p>
          <a:p>
            <a:r>
              <a:rPr lang="ru-RU" sz="2400" dirty="0" smtClean="0">
                <a:latin typeface="Arial Black" pitchFamily="34" charset="0"/>
              </a:rPr>
              <a:t>Ответ: 27.</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1857420" y="1600200"/>
            <a:ext cx="142876" cy="4525963"/>
          </a:xfrm>
        </p:spPr>
        <p:txBody>
          <a:bodyPr/>
          <a:lstStyle/>
          <a:p>
            <a:endParaRPr lang="ru-RU" dirty="0"/>
          </a:p>
        </p:txBody>
      </p:sp>
      <p:sp>
        <p:nvSpPr>
          <p:cNvPr id="2" name="Заголовок 1"/>
          <p:cNvSpPr>
            <a:spLocks noGrp="1"/>
          </p:cNvSpPr>
          <p:nvPr>
            <p:ph type="title"/>
          </p:nvPr>
        </p:nvSpPr>
        <p:spPr>
          <a:xfrm>
            <a:off x="-3214742" y="274638"/>
            <a:ext cx="1571636" cy="1143000"/>
          </a:xfrm>
        </p:spPr>
        <p:txBody>
          <a:bodyPr/>
          <a:lstStyle/>
          <a:p>
            <a:endParaRPr lang="ru-RU" dirty="0"/>
          </a:p>
        </p:txBody>
      </p:sp>
      <p:sp>
        <p:nvSpPr>
          <p:cNvPr id="4" name="TextBox 3"/>
          <p:cNvSpPr txBox="1"/>
          <p:nvPr/>
        </p:nvSpPr>
        <p:spPr>
          <a:xfrm>
            <a:off x="0" y="0"/>
            <a:ext cx="8858280" cy="6586418"/>
          </a:xfrm>
          <a:prstGeom prst="rect">
            <a:avLst/>
          </a:prstGeom>
          <a:noFill/>
        </p:spPr>
        <p:txBody>
          <a:bodyPr wrap="square" rtlCol="0">
            <a:spAutoFit/>
          </a:bodyPr>
          <a:lstStyle/>
          <a:p>
            <a:r>
              <a:rPr lang="ru-RU" sz="2400" b="1" dirty="0" smtClean="0">
                <a:latin typeface="Arial Black" pitchFamily="34" charset="0"/>
              </a:rPr>
              <a:t>Прототип B13 № 99569</a:t>
            </a:r>
          </a:p>
          <a:p>
            <a:r>
              <a:rPr lang="ru-RU" sz="2400" dirty="0" smtClean="0">
                <a:latin typeface="Arial Black" pitchFamily="34" charset="0"/>
              </a:rPr>
              <a:t>Цена холодильника в магазине ежегодно уменьшается на одно и то же число процентов от предыдущей цены. Определите, на сколько процентов каждый год уменьшалась цена холодильника, если, выставленный на продажу за 20 000 рублей, через два года был продан за 15 842 рублей.</a:t>
            </a:r>
          </a:p>
          <a:p>
            <a:r>
              <a:rPr lang="ru-RU" sz="2400" dirty="0" err="1" smtClean="0">
                <a:latin typeface="Arial Black" pitchFamily="34" charset="0"/>
              </a:rPr>
              <a:t>Решeние</a:t>
            </a:r>
            <a:r>
              <a:rPr lang="ru-RU" sz="2400" dirty="0" smtClean="0">
                <a:latin typeface="Arial Black" pitchFamily="34" charset="0"/>
              </a:rPr>
              <a:t>:</a:t>
            </a:r>
            <a:br>
              <a:rPr lang="ru-RU" sz="2400" dirty="0" smtClean="0">
                <a:latin typeface="Arial Black" pitchFamily="34" charset="0"/>
              </a:rPr>
            </a:br>
            <a:r>
              <a:rPr lang="ru-RU" sz="2400" dirty="0" smtClean="0">
                <a:latin typeface="Arial Black" pitchFamily="34" charset="0"/>
              </a:rPr>
              <a:t>Пусть цена холодильника ежегодно снижалась на</a:t>
            </a:r>
            <a:r>
              <a:rPr lang="en-US" sz="2400" dirty="0" smtClean="0">
                <a:latin typeface="Arial Black" pitchFamily="34" charset="0"/>
              </a:rPr>
              <a:t> p</a:t>
            </a:r>
            <a:r>
              <a:rPr lang="ru-RU" sz="2400" dirty="0" smtClean="0">
                <a:latin typeface="Arial Black" pitchFamily="34" charset="0"/>
              </a:rPr>
              <a:t> процентов в год. Тогда за два года она снизилась на</a:t>
            </a:r>
            <a:r>
              <a:rPr lang="en-US" sz="2400" dirty="0" smtClean="0">
                <a:latin typeface="Arial Black" pitchFamily="34" charset="0"/>
              </a:rPr>
              <a:t> (1-0,01p)²</a:t>
            </a:r>
            <a:r>
              <a:rPr lang="ru-RU" sz="2400" dirty="0" smtClean="0">
                <a:latin typeface="Arial Black" pitchFamily="34" charset="0"/>
              </a:rPr>
              <a:t>, откуда имеем: </a:t>
            </a:r>
            <a:endParaRPr lang="en-US" sz="2400" dirty="0" smtClean="0">
              <a:latin typeface="Arial Black" pitchFamily="34" charset="0"/>
            </a:endParaRPr>
          </a:p>
          <a:p>
            <a:r>
              <a:rPr lang="en-US" sz="2400" dirty="0" smtClean="0">
                <a:latin typeface="Arial Black" pitchFamily="34" charset="0"/>
              </a:rPr>
              <a:t>20000(1-0,01p0²=15842</a:t>
            </a:r>
          </a:p>
          <a:p>
            <a:r>
              <a:rPr lang="en-US" sz="2400" dirty="0" smtClean="0">
                <a:latin typeface="Arial Black" pitchFamily="34" charset="0"/>
              </a:rPr>
              <a:t>(1-0,01p)²=0,7921</a:t>
            </a:r>
          </a:p>
          <a:p>
            <a:r>
              <a:rPr lang="en-US" sz="2400" dirty="0" smtClean="0">
                <a:latin typeface="Arial Black" pitchFamily="34" charset="0"/>
              </a:rPr>
              <a:t>1-0,01p=0,89  </a:t>
            </a:r>
            <a:r>
              <a:rPr lang="ru-RU" sz="2400" dirty="0" smtClean="0">
                <a:latin typeface="Arial Black" pitchFamily="34" charset="0"/>
              </a:rPr>
              <a:t>при условии, что </a:t>
            </a:r>
            <a:r>
              <a:rPr lang="en-US" sz="2400" dirty="0" smtClean="0">
                <a:latin typeface="Arial Black" pitchFamily="34" charset="0"/>
              </a:rPr>
              <a:t>1-0,01p&gt;0</a:t>
            </a:r>
          </a:p>
          <a:p>
            <a:r>
              <a:rPr lang="en-US" sz="2400" dirty="0" smtClean="0">
                <a:latin typeface="Arial Black" pitchFamily="34" charset="0"/>
              </a:rPr>
              <a:t>P=11</a:t>
            </a:r>
          </a:p>
          <a:p>
            <a:r>
              <a:rPr lang="ru-RU" sz="2400" dirty="0" smtClean="0">
                <a:solidFill>
                  <a:schemeClr val="bg1"/>
                </a:solidFill>
                <a:latin typeface="Arial Black" pitchFamily="34" charset="0"/>
              </a:rPr>
              <a:t>Ответ: 11.</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3172" y="1357298"/>
            <a:ext cx="1000132" cy="4525963"/>
          </a:xfrm>
        </p:spPr>
        <p:txBody>
          <a:bodyPr/>
          <a:lstStyle/>
          <a:p>
            <a:endParaRPr lang="ru-RU" dirty="0"/>
          </a:p>
        </p:txBody>
      </p:sp>
      <p:sp>
        <p:nvSpPr>
          <p:cNvPr id="2" name="Заголовок 1"/>
          <p:cNvSpPr>
            <a:spLocks noGrp="1"/>
          </p:cNvSpPr>
          <p:nvPr>
            <p:ph type="title"/>
          </p:nvPr>
        </p:nvSpPr>
        <p:spPr>
          <a:xfrm>
            <a:off x="-1714544" y="274638"/>
            <a:ext cx="71438" cy="1143000"/>
          </a:xfrm>
        </p:spPr>
        <p:txBody>
          <a:bodyPr/>
          <a:lstStyle/>
          <a:p>
            <a:endParaRPr lang="ru-RU" dirty="0"/>
          </a:p>
        </p:txBody>
      </p:sp>
      <p:sp>
        <p:nvSpPr>
          <p:cNvPr id="4" name="TextBox 3"/>
          <p:cNvSpPr txBox="1"/>
          <p:nvPr/>
        </p:nvSpPr>
        <p:spPr>
          <a:xfrm>
            <a:off x="0" y="0"/>
            <a:ext cx="9144000" cy="369332"/>
          </a:xfrm>
          <a:prstGeom prst="rect">
            <a:avLst/>
          </a:prstGeom>
          <a:noFill/>
        </p:spPr>
        <p:txBody>
          <a:bodyPr wrap="square" rtlCol="0">
            <a:spAutoFit/>
          </a:bodyPr>
          <a:lstStyle/>
          <a:p>
            <a:endParaRPr lang="ru-RU" dirty="0"/>
          </a:p>
        </p:txBody>
      </p:sp>
      <p:sp>
        <p:nvSpPr>
          <p:cNvPr id="27649" name="Rectangle 1"/>
          <p:cNvSpPr>
            <a:spLocks noChangeArrowheads="1"/>
          </p:cNvSpPr>
          <p:nvPr/>
        </p:nvSpPr>
        <p:spPr bwMode="auto">
          <a:xfrm>
            <a:off x="1" y="0"/>
            <a:ext cx="9143999"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Arial Black" pitchFamily="34" charset="0"/>
                <a:cs typeface="Times New Roman" pitchFamily="18" charset="0"/>
              </a:rPr>
              <a:t>Прототип B13 № 99571</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В сосуд, содержащий 5 литров 12–процентного водного раствора некоторого вещества, добавили 7 литров воды. Сколько процентов составляет концентрация получившегося раствора?</a:t>
            </a:r>
            <a:endParaRPr kumimoji="0" lang="ru-RU" sz="20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Black" pitchFamily="34" charset="0"/>
              </a:rPr>
              <a:t/>
            </a:r>
            <a:br>
              <a:rPr kumimoji="0" lang="ru-RU" sz="2000" b="0" i="0" u="none" strike="noStrike" cap="none" normalizeH="0" baseline="0" dirty="0" smtClean="0">
                <a:ln>
                  <a:noFill/>
                </a:ln>
                <a:solidFill>
                  <a:schemeClr val="tx1"/>
                </a:solidFill>
                <a:effectLst/>
                <a:latin typeface="Arial Black" pitchFamily="34" charset="0"/>
              </a:rPr>
            </a:br>
            <a:r>
              <a:rPr kumimoji="0" lang="ru-RU" sz="20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000" b="0" i="0" u="none" strike="noStrike" cap="none" normalizeH="0" baseline="0" dirty="0" smtClean="0">
                <a:ln>
                  <a:noFill/>
                </a:ln>
                <a:solidFill>
                  <a:schemeClr val="tx1"/>
                </a:solidFill>
                <a:effectLst/>
                <a:latin typeface="Arial Black" pitchFamily="34" charset="0"/>
              </a:rPr>
              <a:t/>
            </a:r>
            <a:br>
              <a:rPr kumimoji="0" lang="ru-RU" sz="2000" b="0" i="0" u="none" strike="noStrike" cap="none" normalizeH="0" baseline="0" dirty="0" smtClean="0">
                <a:ln>
                  <a:noFill/>
                </a:ln>
                <a:solidFill>
                  <a:schemeClr val="tx1"/>
                </a:solidFill>
                <a:effectLst/>
                <a:latin typeface="Arial Black" pitchFamily="34" charset="0"/>
              </a:rPr>
            </a:br>
            <a:endParaRPr kumimoji="0" lang="ru-RU" sz="20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Концентрация раствора равна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Объем вещества в исходном растворе равен</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0,12·5=0,6</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литра. При добавлении 7 литров воды общий объем раствора увеличится, а объем растворенного вещества останется прежним. Таким образом, концентрация полученного раствора равна: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Ответ: 5.</a:t>
            </a:r>
            <a:endParaRPr kumimoji="0" lang="ru-RU" sz="20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27650" name="Picture 2" descr="http://reshuege.ru/formula/17/178c89dca8b62eaba4ca762096b82446.png"/>
          <p:cNvPicPr>
            <a:picLocks noChangeAspect="1" noChangeArrowheads="1"/>
          </p:cNvPicPr>
          <p:nvPr/>
        </p:nvPicPr>
        <p:blipFill>
          <a:blip r:embed="rId2"/>
          <a:srcRect/>
          <a:stretch>
            <a:fillRect/>
          </a:stretch>
        </p:blipFill>
        <p:spPr bwMode="auto">
          <a:xfrm>
            <a:off x="4643438" y="2158289"/>
            <a:ext cx="2214578" cy="989697"/>
          </a:xfrm>
          <a:prstGeom prst="rect">
            <a:avLst/>
          </a:prstGeom>
          <a:noFill/>
        </p:spPr>
      </p:pic>
      <p:pic>
        <p:nvPicPr>
          <p:cNvPr id="27652" name="Picture 4" descr="http://reshuege.ru/formula/da/da1a2c52fdc7453a9e22d4bd7c7de077.png"/>
          <p:cNvPicPr>
            <a:picLocks noChangeAspect="1" noChangeArrowheads="1"/>
          </p:cNvPicPr>
          <p:nvPr/>
        </p:nvPicPr>
        <p:blipFill>
          <a:blip r:embed="rId3"/>
          <a:srcRect/>
          <a:stretch>
            <a:fillRect/>
          </a:stretch>
        </p:blipFill>
        <p:spPr bwMode="auto">
          <a:xfrm>
            <a:off x="2071669" y="5214950"/>
            <a:ext cx="4627595" cy="78581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928726" y="1600200"/>
            <a:ext cx="214314" cy="4525963"/>
          </a:xfrm>
        </p:spPr>
        <p:txBody>
          <a:bodyPr/>
          <a:lstStyle/>
          <a:p>
            <a:endParaRPr lang="ru-RU" dirty="0"/>
          </a:p>
        </p:txBody>
      </p:sp>
      <p:sp>
        <p:nvSpPr>
          <p:cNvPr id="2" name="Заголовок 1"/>
          <p:cNvSpPr>
            <a:spLocks noGrp="1"/>
          </p:cNvSpPr>
          <p:nvPr>
            <p:ph type="title"/>
          </p:nvPr>
        </p:nvSpPr>
        <p:spPr>
          <a:xfrm flipH="1">
            <a:off x="-1714544" y="274638"/>
            <a:ext cx="142876" cy="1143000"/>
          </a:xfrm>
        </p:spPr>
        <p:txBody>
          <a:bodyPr/>
          <a:lstStyle/>
          <a:p>
            <a:endParaRPr lang="ru-RU" dirty="0"/>
          </a:p>
        </p:txBody>
      </p:sp>
      <p:sp>
        <p:nvSpPr>
          <p:cNvPr id="26625" name="Rectangle 1"/>
          <p:cNvSpPr>
            <a:spLocks noChangeArrowheads="1"/>
          </p:cNvSpPr>
          <p:nvPr/>
        </p:nvSpPr>
        <p:spPr bwMode="auto">
          <a:xfrm>
            <a:off x="0" y="0"/>
            <a:ext cx="9144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99572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Смешали некоторое количество 15–процентного раствора некоторого вещества с таким же количеством 19–процентного раствора этого вещества. Сколько процентов составляет концентрация получившегося раствора?</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endParaRPr kumimoji="0" lang="ru-RU" sz="2400" b="0" i="0" u="none" strike="noStrike" cap="none" normalizeH="0" baseline="0" dirty="0" smtClean="0">
              <a:ln>
                <a:noFill/>
              </a:ln>
              <a:solidFill>
                <a:schemeClr val="tx1"/>
              </a:solidFill>
              <a:effectLst/>
              <a:latin typeface="Arial Black"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Концентрация раствора равна   </a:t>
            </a:r>
            <a:r>
              <a:rPr kumimoji="0" lang="en-US" sz="2400" b="0" i="0" u="none" strike="noStrike" cap="none" normalizeH="0" dirty="0" smtClean="0">
                <a:ln>
                  <a:noFill/>
                </a:ln>
                <a:solidFill>
                  <a:srgbClr val="000000"/>
                </a:solidFill>
                <a:effectLst/>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solidFill>
                <a:srgbClr val="000000"/>
              </a:solidFill>
              <a:latin typeface="Arial Black"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Пусть объем получившегося раствора</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2v</a:t>
            </a:r>
            <a:r>
              <a:rPr lang="en-US" sz="2400" dirty="0" smtClean="0">
                <a:solidFill>
                  <a:srgbClr val="000000"/>
                </a:solidFill>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литров. Таким образом, концентрация полученного раствора равна: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17</a:t>
            </a:r>
            <a:r>
              <a:rPr kumimoji="0" lang="ru-RU" sz="2000" b="0" i="0" u="none" strike="noStrike" cap="none" normalizeH="0" baseline="0" dirty="0" smtClean="0">
                <a:ln>
                  <a:noFill/>
                </a:ln>
                <a:solidFill>
                  <a:srgbClr val="000000"/>
                </a:solidFill>
                <a:effectLst/>
                <a:latin typeface="Times New Roman" pitchFamily="18" charset="0"/>
                <a:cs typeface="Times New Roman" pitchFamily="18" charset="0"/>
              </a:rPr>
              <a:t>.</a:t>
            </a:r>
          </a:p>
        </p:txBody>
      </p:sp>
      <p:pic>
        <p:nvPicPr>
          <p:cNvPr id="26626" name="Picture 2" descr="http://reshuege.ru/formula/17/178c89dca8b62eaba4ca762096b82446.png"/>
          <p:cNvPicPr>
            <a:picLocks noChangeAspect="1" noChangeArrowheads="1"/>
          </p:cNvPicPr>
          <p:nvPr/>
        </p:nvPicPr>
        <p:blipFill>
          <a:blip r:embed="rId2"/>
          <a:srcRect/>
          <a:stretch>
            <a:fillRect/>
          </a:stretch>
        </p:blipFill>
        <p:spPr bwMode="auto">
          <a:xfrm>
            <a:off x="5500694" y="3071810"/>
            <a:ext cx="2905477" cy="1042992"/>
          </a:xfrm>
          <a:prstGeom prst="rect">
            <a:avLst/>
          </a:prstGeom>
          <a:noFill/>
        </p:spPr>
      </p:pic>
      <p:pic>
        <p:nvPicPr>
          <p:cNvPr id="26628" name="Picture 4" descr="http://reshuege.ru/formula/71/71fca895210e3dee574d7f0f6679cf25.png"/>
          <p:cNvPicPr>
            <a:picLocks noChangeAspect="1" noChangeArrowheads="1"/>
          </p:cNvPicPr>
          <p:nvPr/>
        </p:nvPicPr>
        <p:blipFill>
          <a:blip r:embed="rId3"/>
          <a:srcRect/>
          <a:stretch>
            <a:fillRect/>
          </a:stretch>
        </p:blipFill>
        <p:spPr bwMode="auto">
          <a:xfrm>
            <a:off x="1571604" y="5214950"/>
            <a:ext cx="6795014" cy="78581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3071866" y="1428736"/>
            <a:ext cx="2100306" cy="4525963"/>
          </a:xfrm>
        </p:spPr>
        <p:txBody>
          <a:bodyPr/>
          <a:lstStyle/>
          <a:p>
            <a:endParaRPr lang="ru-RU"/>
          </a:p>
        </p:txBody>
      </p:sp>
      <p:sp>
        <p:nvSpPr>
          <p:cNvPr id="2" name="Заголовок 1"/>
          <p:cNvSpPr>
            <a:spLocks noGrp="1"/>
          </p:cNvSpPr>
          <p:nvPr>
            <p:ph type="title"/>
          </p:nvPr>
        </p:nvSpPr>
        <p:spPr>
          <a:xfrm>
            <a:off x="-2786114" y="274638"/>
            <a:ext cx="500066" cy="1143000"/>
          </a:xfrm>
        </p:spPr>
        <p:txBody>
          <a:bodyPr/>
          <a:lstStyle/>
          <a:p>
            <a:endParaRPr lang="ru-RU" dirty="0"/>
          </a:p>
        </p:txBody>
      </p:sp>
      <p:sp>
        <p:nvSpPr>
          <p:cNvPr id="25601"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99573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Смешали</a:t>
            </a:r>
            <a:r>
              <a:rPr kumimoji="0" lang="en-US" sz="2400" b="0" i="0" u="none" strike="noStrike" cap="none" normalizeH="0" dirty="0" smtClean="0">
                <a:ln>
                  <a:noFill/>
                </a:ln>
                <a:solidFill>
                  <a:srgbClr val="000000"/>
                </a:solidFill>
                <a:effectLst/>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4 литра 15–процентного водного раствора некоторого вещества с 6 литрами 25–процентного водного раствора этого же вещества. Сколько процентов составляет концентрация получившегося раствора?</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endParaRPr kumimoji="0" lang="ru-RU" sz="2400" b="0" i="0" u="none" strike="noStrike" cap="none" normalizeH="0" baseline="0" dirty="0" smtClean="0">
              <a:ln>
                <a:noFill/>
              </a:ln>
              <a:solidFill>
                <a:schemeClr val="tx1"/>
              </a:solidFill>
              <a:effectLst/>
              <a:latin typeface="Arial Black"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Концентрация раствора равна    </a:t>
            </a: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Таким образом, концентрация получившегося раствора равна: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solidFill>
                <a:srgbClr val="000000"/>
              </a:solidFill>
              <a:latin typeface="Arial Black"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21.</a:t>
            </a:r>
          </a:p>
        </p:txBody>
      </p:sp>
      <p:pic>
        <p:nvPicPr>
          <p:cNvPr id="25602" name="Picture 2" descr="http://reshuege.ru/formula/17/178c89dca8b62eaba4ca762096b82446.png"/>
          <p:cNvPicPr>
            <a:picLocks noChangeAspect="1" noChangeArrowheads="1"/>
          </p:cNvPicPr>
          <p:nvPr/>
        </p:nvPicPr>
        <p:blipFill>
          <a:blip r:embed="rId2"/>
          <a:srcRect/>
          <a:stretch>
            <a:fillRect/>
          </a:stretch>
        </p:blipFill>
        <p:spPr bwMode="auto">
          <a:xfrm>
            <a:off x="5643570" y="2994878"/>
            <a:ext cx="2801388" cy="1005626"/>
          </a:xfrm>
          <a:prstGeom prst="rect">
            <a:avLst/>
          </a:prstGeom>
          <a:noFill/>
        </p:spPr>
      </p:pic>
      <p:pic>
        <p:nvPicPr>
          <p:cNvPr id="25603" name="Picture 3" descr="http://reshuege.ru/formula/65/6564272cc31ca99b77ae3363045349a9.png"/>
          <p:cNvPicPr>
            <a:picLocks noChangeAspect="1" noChangeArrowheads="1"/>
          </p:cNvPicPr>
          <p:nvPr/>
        </p:nvPicPr>
        <p:blipFill>
          <a:blip r:embed="rId3"/>
          <a:srcRect/>
          <a:stretch>
            <a:fillRect/>
          </a:stretch>
        </p:blipFill>
        <p:spPr bwMode="auto">
          <a:xfrm>
            <a:off x="571472" y="5000636"/>
            <a:ext cx="7687523" cy="928694"/>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1571668" y="1600200"/>
            <a:ext cx="714380" cy="4525963"/>
          </a:xfrm>
        </p:spPr>
        <p:txBody>
          <a:bodyPr/>
          <a:lstStyle/>
          <a:p>
            <a:endParaRPr lang="ru-RU" dirty="0"/>
          </a:p>
        </p:txBody>
      </p:sp>
      <p:sp>
        <p:nvSpPr>
          <p:cNvPr id="2" name="Заголовок 1"/>
          <p:cNvSpPr>
            <a:spLocks noGrp="1"/>
          </p:cNvSpPr>
          <p:nvPr>
            <p:ph type="title"/>
          </p:nvPr>
        </p:nvSpPr>
        <p:spPr>
          <a:xfrm flipH="1">
            <a:off x="-2214610" y="274638"/>
            <a:ext cx="1000132" cy="1143000"/>
          </a:xfrm>
        </p:spPr>
        <p:txBody>
          <a:bodyPr/>
          <a:lstStyle/>
          <a:p>
            <a:endParaRPr lang="ru-RU"/>
          </a:p>
        </p:txBody>
      </p:sp>
      <p:sp>
        <p:nvSpPr>
          <p:cNvPr id="4" name="TextBox 3"/>
          <p:cNvSpPr txBox="1"/>
          <p:nvPr/>
        </p:nvSpPr>
        <p:spPr>
          <a:xfrm>
            <a:off x="0" y="285728"/>
            <a:ext cx="9144000" cy="369332"/>
          </a:xfrm>
          <a:prstGeom prst="rect">
            <a:avLst/>
          </a:prstGeom>
          <a:noFill/>
        </p:spPr>
        <p:txBody>
          <a:bodyPr wrap="square" rtlCol="0">
            <a:spAutoFit/>
          </a:bodyPr>
          <a:lstStyle/>
          <a:p>
            <a:endParaRPr lang="ru-RU" dirty="0"/>
          </a:p>
        </p:txBody>
      </p:sp>
      <p:sp>
        <p:nvSpPr>
          <p:cNvPr id="28673" name="Rectangle 1"/>
          <p:cNvSpPr>
            <a:spLocks noChangeArrowheads="1"/>
          </p:cNvSpPr>
          <p:nvPr/>
        </p:nvSpPr>
        <p:spPr bwMode="auto">
          <a:xfrm>
            <a:off x="1" y="0"/>
            <a:ext cx="9143999"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Arial Black" pitchFamily="34" charset="0"/>
                <a:cs typeface="Times New Roman" pitchFamily="18" charset="0"/>
              </a:rPr>
              <a:t>Прототип B13 № 99574</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Виноград содержит 90% влаги, а изюм — 5%. Сколько килограммов винограда требуется для получения 20 килограммов изюма?</a:t>
            </a:r>
            <a:endParaRPr kumimoji="0" lang="ru-RU" sz="28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800" b="0" i="0" u="none" strike="noStrike" cap="none" normalizeH="0" baseline="0" dirty="0" smtClean="0">
                <a:ln>
                  <a:noFill/>
                </a:ln>
                <a:solidFill>
                  <a:schemeClr val="tx1"/>
                </a:solidFill>
                <a:effectLst/>
                <a:latin typeface="Arial Black" pitchFamily="34" charset="0"/>
              </a:rPr>
              <a:t/>
            </a:r>
            <a:br>
              <a:rPr kumimoji="0" lang="ru-RU" sz="2800" b="0" i="0" u="none" strike="noStrike" cap="none" normalizeH="0" baseline="0" dirty="0" smtClean="0">
                <a:ln>
                  <a:noFill/>
                </a:ln>
                <a:solidFill>
                  <a:schemeClr val="tx1"/>
                </a:solidFill>
                <a:effectLst/>
                <a:latin typeface="Arial Black" pitchFamily="34" charset="0"/>
              </a:rPr>
            </a:b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Виноград содержит 10% питательного вещества, а изюм — 95%. Поэтому 20 кг изюма содержат</a:t>
            </a:r>
            <a:r>
              <a:rPr kumimoji="0" lang="en-US" sz="2800"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кг     </a:t>
            </a:r>
            <a:endParaRPr kumimoji="0" lang="en-US" sz="28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питательного вещества. Таким образом, для получения 20 килограммов изюма требуется             </a:t>
            </a:r>
          </a:p>
          <a:p>
            <a:pPr marL="0" marR="0" lvl="0" indent="0" algn="l" defTabSz="914400" rtl="0" eaLnBrk="0" fontAlgn="base" latinLnBrk="0" hangingPunct="0">
              <a:lnSpc>
                <a:spcPct val="100000"/>
              </a:lnSpc>
              <a:spcBef>
                <a:spcPct val="0"/>
              </a:spcBef>
              <a:spcAft>
                <a:spcPct val="0"/>
              </a:spcAft>
              <a:buClrTx/>
              <a:buSzTx/>
              <a:buFontTx/>
              <a:buNone/>
              <a:tabLst/>
            </a:pPr>
            <a:r>
              <a:rPr lang="ru-RU" sz="2800" dirty="0" smtClean="0">
                <a:solidFill>
                  <a:srgbClr val="000000"/>
                </a:solidFill>
                <a:latin typeface="Arial Black" pitchFamily="34" charset="0"/>
                <a:cs typeface="Times New Roman" pitchFamily="18" charset="0"/>
              </a:rPr>
              <a:t>                                      кг винограда.</a:t>
            </a: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    </a:t>
            </a:r>
            <a:endParaRPr kumimoji="0" lang="en-US" sz="28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 Ответ: 190.</a:t>
            </a:r>
            <a:endParaRPr kumimoji="0" lang="ru-RU" sz="28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28674" name="Picture 2" descr="http://reshuege.ru/formula/de/de29f46dcfa9ca69f08acdd1eab5224f.png"/>
          <p:cNvPicPr>
            <a:picLocks noChangeAspect="1" noChangeArrowheads="1"/>
          </p:cNvPicPr>
          <p:nvPr/>
        </p:nvPicPr>
        <p:blipFill>
          <a:blip r:embed="rId2"/>
          <a:srcRect/>
          <a:stretch>
            <a:fillRect/>
          </a:stretch>
        </p:blipFill>
        <p:spPr bwMode="auto">
          <a:xfrm>
            <a:off x="3571868" y="3500438"/>
            <a:ext cx="2286016" cy="410972"/>
          </a:xfrm>
          <a:prstGeom prst="rect">
            <a:avLst/>
          </a:prstGeom>
          <a:noFill/>
        </p:spPr>
      </p:pic>
      <p:pic>
        <p:nvPicPr>
          <p:cNvPr id="28675" name="Picture 3" descr="http://reshuege.ru/formula/e8/e8b48eadfa20f37588da9a0e5b0bd2c3.png"/>
          <p:cNvPicPr>
            <a:picLocks noChangeAspect="1" noChangeArrowheads="1"/>
          </p:cNvPicPr>
          <p:nvPr/>
        </p:nvPicPr>
        <p:blipFill>
          <a:blip r:embed="rId3"/>
          <a:srcRect/>
          <a:stretch>
            <a:fillRect/>
          </a:stretch>
        </p:blipFill>
        <p:spPr bwMode="auto">
          <a:xfrm>
            <a:off x="2285984" y="4786322"/>
            <a:ext cx="2071702" cy="115624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1714544" y="1600200"/>
            <a:ext cx="214314" cy="4525963"/>
          </a:xfrm>
        </p:spPr>
        <p:txBody>
          <a:bodyPr/>
          <a:lstStyle/>
          <a:p>
            <a:endParaRPr lang="ru-RU" dirty="0"/>
          </a:p>
        </p:txBody>
      </p:sp>
      <p:sp>
        <p:nvSpPr>
          <p:cNvPr id="2" name="Заголовок 1"/>
          <p:cNvSpPr>
            <a:spLocks noGrp="1"/>
          </p:cNvSpPr>
          <p:nvPr>
            <p:ph type="title"/>
          </p:nvPr>
        </p:nvSpPr>
        <p:spPr>
          <a:xfrm>
            <a:off x="-1857420" y="274638"/>
            <a:ext cx="285752" cy="1143000"/>
          </a:xfrm>
        </p:spPr>
        <p:txBody>
          <a:bodyPr/>
          <a:lstStyle/>
          <a:p>
            <a:endParaRPr lang="ru-RU" dirty="0"/>
          </a:p>
        </p:txBody>
      </p:sp>
      <p:sp>
        <p:nvSpPr>
          <p:cNvPr id="4" name="TextBox 3"/>
          <p:cNvSpPr txBox="1"/>
          <p:nvPr/>
        </p:nvSpPr>
        <p:spPr>
          <a:xfrm>
            <a:off x="0" y="0"/>
            <a:ext cx="9144000" cy="7109639"/>
          </a:xfrm>
          <a:prstGeom prst="rect">
            <a:avLst/>
          </a:prstGeom>
          <a:noFill/>
        </p:spPr>
        <p:txBody>
          <a:bodyPr wrap="square" rtlCol="0">
            <a:spAutoFit/>
          </a:bodyPr>
          <a:lstStyle/>
          <a:p>
            <a:r>
              <a:rPr lang="ru-RU" sz="2000" b="1" dirty="0" smtClean="0">
                <a:latin typeface="Arial Black" pitchFamily="34" charset="0"/>
              </a:rPr>
              <a:t>Прототип B13 № 99575</a:t>
            </a:r>
          </a:p>
          <a:p>
            <a:r>
              <a:rPr lang="ru-RU" sz="2000" dirty="0" smtClean="0">
                <a:latin typeface="Arial Black" pitchFamily="34" charset="0"/>
              </a:rPr>
              <a:t>Имеется два сплава. Первый сплав содержит 10% никеля, второй – 30% никеля. Из этих двух сплавов получили третий сплав массой 200 кг, содержащий 25% никеля. На сколько килограммов масса первого сплава меньше массы второго?</a:t>
            </a:r>
          </a:p>
          <a:p>
            <a:endParaRPr lang="en-US" sz="2000" dirty="0" smtClean="0">
              <a:latin typeface="Arial Black" pitchFamily="34" charset="0"/>
            </a:endParaRPr>
          </a:p>
          <a:p>
            <a:r>
              <a:rPr lang="ru-RU" sz="2000" dirty="0" err="1" smtClean="0">
                <a:latin typeface="Arial Black" pitchFamily="34" charset="0"/>
              </a:rPr>
              <a:t>Решeние</a:t>
            </a:r>
            <a:r>
              <a:rPr lang="ru-RU" sz="2000" dirty="0" smtClean="0">
                <a:latin typeface="Arial Black" pitchFamily="34" charset="0"/>
              </a:rPr>
              <a:t>:</a:t>
            </a:r>
            <a:br>
              <a:rPr lang="ru-RU" sz="2000" dirty="0" smtClean="0">
                <a:latin typeface="Arial Black" pitchFamily="34" charset="0"/>
              </a:rPr>
            </a:br>
            <a:r>
              <a:rPr lang="ru-RU" sz="2000" dirty="0" smtClean="0">
                <a:latin typeface="Arial Black" pitchFamily="34" charset="0"/>
              </a:rPr>
              <a:t>Пусть масса первого сплава </a:t>
            </a:r>
            <a:r>
              <a:rPr lang="en-US" sz="2000" dirty="0" smtClean="0">
                <a:latin typeface="Arial Black" pitchFamily="34" charset="0"/>
              </a:rPr>
              <a:t>m₁</a:t>
            </a:r>
            <a:r>
              <a:rPr lang="ru-RU" sz="2000" dirty="0" smtClean="0">
                <a:latin typeface="Arial Black" pitchFamily="34" charset="0"/>
              </a:rPr>
              <a:t> кг, а масса второго –</a:t>
            </a:r>
            <a:r>
              <a:rPr lang="en-US" sz="2000" dirty="0" smtClean="0">
                <a:latin typeface="Arial Black" pitchFamily="34" charset="0"/>
              </a:rPr>
              <a:t> m₂</a:t>
            </a:r>
            <a:r>
              <a:rPr lang="ru-RU" sz="2000" dirty="0" smtClean="0">
                <a:latin typeface="Arial Black" pitchFamily="34" charset="0"/>
              </a:rPr>
              <a:t> кг. Тогда массовое содержание никеля в первом и втором сплавах</a:t>
            </a:r>
            <a:r>
              <a:rPr lang="en-US" sz="2000" dirty="0" smtClean="0">
                <a:latin typeface="Arial Black" pitchFamily="34" charset="0"/>
              </a:rPr>
              <a:t> 0,1 m₁ </a:t>
            </a:r>
            <a:r>
              <a:rPr lang="ru-RU" sz="2000" dirty="0" smtClean="0">
                <a:latin typeface="Arial Black" pitchFamily="34" charset="0"/>
              </a:rPr>
              <a:t>и</a:t>
            </a:r>
            <a:r>
              <a:rPr lang="en-US" sz="2000" dirty="0" smtClean="0">
                <a:latin typeface="Arial Black" pitchFamily="34" charset="0"/>
              </a:rPr>
              <a:t> 0,3 m₂ </a:t>
            </a:r>
            <a:r>
              <a:rPr lang="ru-RU" sz="2000" dirty="0" smtClean="0">
                <a:latin typeface="Arial Black" pitchFamily="34" charset="0"/>
              </a:rPr>
              <a:t>, соответственно. Из этих двух сплавов получили третий сплав массой 200 кг, содержащий 25% никеля. Получаем систему уравнений: </a:t>
            </a: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r>
              <a:rPr lang="ru-RU" sz="2000" dirty="0" smtClean="0">
                <a:latin typeface="Arial Black" pitchFamily="34" charset="0"/>
              </a:rPr>
              <a:t>Таким образом, первый сплав легче второго на 100 килограммов.</a:t>
            </a:r>
          </a:p>
          <a:p>
            <a:r>
              <a:rPr lang="ru-RU" sz="2000" dirty="0" smtClean="0">
                <a:latin typeface="Arial Black" pitchFamily="34" charset="0"/>
              </a:rPr>
              <a:t> Ответ: 100.</a:t>
            </a:r>
          </a:p>
          <a:p>
            <a:r>
              <a:rPr lang="ru-RU" dirty="0" smtClean="0"/>
              <a:t/>
            </a:r>
            <a:br>
              <a:rPr lang="ru-RU" dirty="0" smtClean="0"/>
            </a:br>
            <a:endParaRPr lang="ru-RU" dirty="0"/>
          </a:p>
        </p:txBody>
      </p:sp>
      <p:pic>
        <p:nvPicPr>
          <p:cNvPr id="29698" name="Picture 2"/>
          <p:cNvPicPr>
            <a:picLocks noChangeAspect="1" noChangeArrowheads="1"/>
          </p:cNvPicPr>
          <p:nvPr/>
        </p:nvPicPr>
        <p:blipFill>
          <a:blip r:embed="rId2"/>
          <a:srcRect/>
          <a:stretch>
            <a:fillRect/>
          </a:stretch>
        </p:blipFill>
        <p:spPr bwMode="auto">
          <a:xfrm>
            <a:off x="285720" y="3857628"/>
            <a:ext cx="8286808"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2714676" y="1524000"/>
            <a:ext cx="571504" cy="4572000"/>
          </a:xfrm>
        </p:spPr>
        <p:txBody>
          <a:bodyPr/>
          <a:lstStyle/>
          <a:p>
            <a:endParaRPr lang="ru-RU" dirty="0"/>
          </a:p>
        </p:txBody>
      </p:sp>
      <p:sp>
        <p:nvSpPr>
          <p:cNvPr id="2" name="Заголовок 1"/>
          <p:cNvSpPr>
            <a:spLocks noGrp="1"/>
          </p:cNvSpPr>
          <p:nvPr>
            <p:ph type="title"/>
          </p:nvPr>
        </p:nvSpPr>
        <p:spPr>
          <a:xfrm flipH="1">
            <a:off x="-2357486" y="152400"/>
            <a:ext cx="1214446" cy="1219200"/>
          </a:xfrm>
        </p:spPr>
        <p:txBody>
          <a:bodyPr/>
          <a:lstStyle/>
          <a:p>
            <a:endParaRPr lang="ru-RU" dirty="0"/>
          </a:p>
        </p:txBody>
      </p:sp>
      <p:sp>
        <p:nvSpPr>
          <p:cNvPr id="45057" name="Rectangle 1"/>
          <p:cNvSpPr>
            <a:spLocks noChangeArrowheads="1"/>
          </p:cNvSpPr>
          <p:nvPr/>
        </p:nvSpPr>
        <p:spPr bwMode="auto">
          <a:xfrm>
            <a:off x="1" y="0"/>
            <a:ext cx="8786841"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Black" pitchFamily="34" charset="0"/>
                <a:cs typeface="Times New Roman" pitchFamily="18" charset="0"/>
              </a:rPr>
              <a:t>Прототип B13 № 99577</a:t>
            </a:r>
          </a:p>
          <a:p>
            <a:pPr marL="0" marR="0" lvl="0" indent="0"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Смешав 30-процентный и 60-процентный растворы кислоты и добавив 10 кг чистой воды, получили 36-процентный раствор кислоты. Если бы вместо 10 кг воды добавили 10 кг 50-процентного раствора той же кислоты, то получили бы 41-процентный раствор кислоты. Сколько килограммов 30-процентного раствора использовали для получения смеси?</a:t>
            </a: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b="0" i="1" u="sng"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b="0" i="1" u="sng" strike="noStrike" cap="none" normalizeH="0" baseline="0" dirty="0" smtClean="0">
                <a:ln>
                  <a:noFill/>
                </a:ln>
                <a:solidFill>
                  <a:srgbClr val="000000"/>
                </a:solidFill>
                <a:effectLst/>
                <a:latin typeface="Arial Black" pitchFamily="34" charset="0"/>
                <a:cs typeface="Times New Roman" pitchFamily="18" charset="0"/>
              </a:rPr>
              <a:t>:</a:t>
            </a:r>
            <a:r>
              <a:rPr lang="en-US" i="1" u="sng" dirty="0" smtClean="0">
                <a:latin typeface="Arial Black" pitchFamily="34" charset="0"/>
                <a:cs typeface="Times New Roman" pitchFamily="18" charset="0"/>
              </a:rPr>
              <a:t> </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Пусть масса 30-процентного раствора кислоты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m₁</a:t>
            </a:r>
            <a:r>
              <a:rPr lang="en-US" dirty="0" smtClean="0">
                <a:solidFill>
                  <a:srgbClr val="000000"/>
                </a:solidFill>
                <a:latin typeface="Arial Black" pitchFamily="34" charset="0"/>
                <a:cs typeface="Times New Roman" pitchFamily="18" charset="0"/>
              </a:rPr>
              <a:t> </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кг, а масса 60-процентного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m₂</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Если смешать 30-процентный и 60-процентный растворы кислоты и добавить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10</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кг чистой воды, получится 36-процентный раствор кислоты:</a:t>
            </a:r>
            <a:endParaRPr lang="en-US" dirty="0" smtClean="0">
              <a:solidFill>
                <a:srgbClr val="000000"/>
              </a:solidFill>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Если бы вместо 10 кг воды добавили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10</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кг 50-процентного раствора той же кислоты, то получили бы 41-процентный раствор кислоты:   </a:t>
            </a: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Решим полученную систему уравнений:</a:t>
            </a:r>
          </a:p>
          <a:p>
            <a:pPr marL="0" marR="0" lvl="0" indent="0"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Ответ: 60.</a:t>
            </a:r>
          </a:p>
        </p:txBody>
      </p:sp>
      <p:pic>
        <p:nvPicPr>
          <p:cNvPr id="45058" name="Picture 2" descr="http://reshuege.ru/formula/90/900bdd7a8187a951b270bf89255589b0.png"/>
          <p:cNvPicPr>
            <a:picLocks noChangeAspect="1" noChangeArrowheads="1"/>
          </p:cNvPicPr>
          <p:nvPr/>
        </p:nvPicPr>
        <p:blipFill>
          <a:blip r:embed="rId2"/>
          <a:srcRect/>
          <a:stretch>
            <a:fillRect/>
          </a:stretch>
        </p:blipFill>
        <p:spPr bwMode="auto">
          <a:xfrm>
            <a:off x="4962525" y="-234950"/>
            <a:ext cx="152400" cy="152400"/>
          </a:xfrm>
          <a:prstGeom prst="rect">
            <a:avLst/>
          </a:prstGeom>
          <a:noFill/>
        </p:spPr>
      </p:pic>
      <p:pic>
        <p:nvPicPr>
          <p:cNvPr id="45059" name="Picture 3" descr="http://reshuege.ru/formula/be/be68f11224e90973cd5b26ee9d9d0dba.png"/>
          <p:cNvPicPr>
            <a:picLocks noChangeAspect="1" noChangeArrowheads="1"/>
          </p:cNvPicPr>
          <p:nvPr/>
        </p:nvPicPr>
        <p:blipFill>
          <a:blip r:embed="rId3"/>
          <a:srcRect/>
          <a:stretch>
            <a:fillRect/>
          </a:stretch>
        </p:blipFill>
        <p:spPr bwMode="auto">
          <a:xfrm>
            <a:off x="7966075" y="-234950"/>
            <a:ext cx="161925" cy="152400"/>
          </a:xfrm>
          <a:prstGeom prst="rect">
            <a:avLst/>
          </a:prstGeom>
          <a:noFill/>
        </p:spPr>
      </p:pic>
      <p:pic>
        <p:nvPicPr>
          <p:cNvPr id="45060" name="Picture 4" descr="http://reshuege.ru/formula/d3/d3d9446802a44259755d38e6d163e820.png"/>
          <p:cNvPicPr>
            <a:picLocks noChangeAspect="1" noChangeArrowheads="1"/>
          </p:cNvPicPr>
          <p:nvPr/>
        </p:nvPicPr>
        <p:blipFill>
          <a:blip r:embed="rId4"/>
          <a:srcRect/>
          <a:stretch>
            <a:fillRect/>
          </a:stretch>
        </p:blipFill>
        <p:spPr bwMode="auto">
          <a:xfrm>
            <a:off x="15841663" y="-234950"/>
            <a:ext cx="133350" cy="133350"/>
          </a:xfrm>
          <a:prstGeom prst="rect">
            <a:avLst/>
          </a:prstGeom>
          <a:noFill/>
        </p:spPr>
      </p:pic>
      <p:pic>
        <p:nvPicPr>
          <p:cNvPr id="45061" name="Picture 5" descr="http://reshuege.ru/formula/b0/b00b96d4785adb198a8c445ec9ad7a3d.png"/>
          <p:cNvPicPr>
            <a:picLocks noChangeAspect="1" noChangeArrowheads="1"/>
          </p:cNvPicPr>
          <p:nvPr/>
        </p:nvPicPr>
        <p:blipFill>
          <a:blip r:embed="rId5"/>
          <a:srcRect/>
          <a:stretch>
            <a:fillRect/>
          </a:stretch>
        </p:blipFill>
        <p:spPr bwMode="auto">
          <a:xfrm>
            <a:off x="5857884" y="2786058"/>
            <a:ext cx="2857520" cy="357190"/>
          </a:xfrm>
          <a:prstGeom prst="rect">
            <a:avLst/>
          </a:prstGeom>
          <a:noFill/>
        </p:spPr>
      </p:pic>
      <p:pic>
        <p:nvPicPr>
          <p:cNvPr id="45062" name="Picture 6" descr="http://reshuege.ru/formula/d3/d3d9446802a44259755d38e6d163e820.png"/>
          <p:cNvPicPr>
            <a:picLocks noChangeAspect="1" noChangeArrowheads="1"/>
          </p:cNvPicPr>
          <p:nvPr/>
        </p:nvPicPr>
        <p:blipFill>
          <a:blip r:embed="rId4"/>
          <a:srcRect/>
          <a:stretch>
            <a:fillRect/>
          </a:stretch>
        </p:blipFill>
        <p:spPr bwMode="auto">
          <a:xfrm>
            <a:off x="8382000" y="39688"/>
            <a:ext cx="133350" cy="133350"/>
          </a:xfrm>
          <a:prstGeom prst="rect">
            <a:avLst/>
          </a:prstGeom>
          <a:noFill/>
        </p:spPr>
      </p:pic>
      <p:pic>
        <p:nvPicPr>
          <p:cNvPr id="45063" name="Picture 7" descr="http://reshuege.ru/formula/09/095a9a37195417be33a9125758a3c0f3.png"/>
          <p:cNvPicPr>
            <a:picLocks noChangeAspect="1" noChangeArrowheads="1"/>
          </p:cNvPicPr>
          <p:nvPr/>
        </p:nvPicPr>
        <p:blipFill>
          <a:blip r:embed="rId6"/>
          <a:srcRect/>
          <a:stretch>
            <a:fillRect/>
          </a:stretch>
        </p:blipFill>
        <p:spPr bwMode="auto">
          <a:xfrm>
            <a:off x="2786050" y="4000505"/>
            <a:ext cx="4924471" cy="285752"/>
          </a:xfrm>
          <a:prstGeom prst="rect">
            <a:avLst/>
          </a:prstGeom>
          <a:noFill/>
        </p:spPr>
      </p:pic>
      <p:pic>
        <p:nvPicPr>
          <p:cNvPr id="45064" name="Picture 8" descr="http://reshuege.ru/formula/ed/ed1188f911571851d74b900bf755a6c8.png"/>
          <p:cNvPicPr>
            <a:picLocks noChangeAspect="1" noChangeArrowheads="1"/>
          </p:cNvPicPr>
          <p:nvPr/>
        </p:nvPicPr>
        <p:blipFill>
          <a:blip r:embed="rId7"/>
          <a:srcRect/>
          <a:stretch>
            <a:fillRect/>
          </a:stretch>
        </p:blipFill>
        <p:spPr bwMode="auto">
          <a:xfrm>
            <a:off x="500034" y="4929198"/>
            <a:ext cx="6513206" cy="619126"/>
          </a:xfrm>
          <a:prstGeom prst="rect">
            <a:avLst/>
          </a:prstGeom>
          <a:noFill/>
        </p:spPr>
      </p:pic>
      <p:pic>
        <p:nvPicPr>
          <p:cNvPr id="45065" name="Picture 9" descr="http://reshuege.ru/formula/ed/ed4d7c7e2c29d5991d05482d37effd72.png"/>
          <p:cNvPicPr>
            <a:picLocks noChangeAspect="1" noChangeArrowheads="1"/>
          </p:cNvPicPr>
          <p:nvPr/>
        </p:nvPicPr>
        <p:blipFill>
          <a:blip r:embed="rId8"/>
          <a:srcRect/>
          <a:stretch>
            <a:fillRect/>
          </a:stretch>
        </p:blipFill>
        <p:spPr bwMode="auto">
          <a:xfrm>
            <a:off x="357158" y="5643578"/>
            <a:ext cx="8286808" cy="85725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000296" y="1524000"/>
            <a:ext cx="785818" cy="4572000"/>
          </a:xfrm>
        </p:spPr>
        <p:txBody>
          <a:bodyPr/>
          <a:lstStyle/>
          <a:p>
            <a:endParaRPr lang="ru-RU" dirty="0"/>
          </a:p>
        </p:txBody>
      </p:sp>
      <p:sp>
        <p:nvSpPr>
          <p:cNvPr id="2" name="Заголовок 1"/>
          <p:cNvSpPr>
            <a:spLocks noGrp="1"/>
          </p:cNvSpPr>
          <p:nvPr>
            <p:ph type="title"/>
          </p:nvPr>
        </p:nvSpPr>
        <p:spPr>
          <a:xfrm>
            <a:off x="-2857552" y="152400"/>
            <a:ext cx="1571636" cy="1219200"/>
          </a:xfrm>
        </p:spPr>
        <p:txBody>
          <a:bodyPr/>
          <a:lstStyle/>
          <a:p>
            <a:endParaRPr lang="ru-RU"/>
          </a:p>
        </p:txBody>
      </p:sp>
      <p:sp>
        <p:nvSpPr>
          <p:cNvPr id="44033" name="Rectangle 1"/>
          <p:cNvSpPr>
            <a:spLocks noChangeArrowheads="1"/>
          </p:cNvSpPr>
          <p:nvPr/>
        </p:nvSpPr>
        <p:spPr bwMode="auto">
          <a:xfrm>
            <a:off x="357158" y="0"/>
            <a:ext cx="8786842" cy="78483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Black" pitchFamily="34" charset="0"/>
                <a:cs typeface="Times New Roman" pitchFamily="18" charset="0"/>
              </a:rPr>
              <a:t>Прототип B13 № 501546</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Из пункта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в пункт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B</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одновременно выехали два автомобиля. Первый проехал с постоянной скоростью весь путь. Второй проехал первую половину пути со скоростью, меньшей скорости первого на 15 км/ч, а вторую половину пути – со скоростью 90 км/ч, в результате чего прибыл в пункт В одновременно с первым автомобилем. Найдите скорость первого автомобиля, если известно, что она больше 54 км/ч. Ответ дайте в км/ч.</a:t>
            </a:r>
            <a:endParaRPr kumimoji="0" lang="ru-RU"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b="0" i="0" u="none" strike="noStrike" cap="none" normalizeH="0" baseline="0" dirty="0" smtClean="0">
                <a:ln>
                  <a:noFill/>
                </a:ln>
                <a:solidFill>
                  <a:schemeClr val="tx1"/>
                </a:solidFill>
                <a:effectLst/>
                <a:latin typeface="Arial Black" pitchFamily="34" charset="0"/>
              </a:rPr>
              <a:t/>
            </a:r>
            <a:br>
              <a:rPr kumimoji="0" lang="ru-RU" b="0" i="0" u="none" strike="noStrike" cap="none" normalizeH="0" baseline="0" dirty="0" smtClean="0">
                <a:ln>
                  <a:noFill/>
                </a:ln>
                <a:solidFill>
                  <a:schemeClr val="tx1"/>
                </a:solidFill>
                <a:effectLst/>
                <a:latin typeface="Arial Black" pitchFamily="34" charset="0"/>
              </a:rPr>
            </a:b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Пусть</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v</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км/ч – скорость первого автомобиля, тогда скорость второго автомобиля на первой половине пути равна</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v-15</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км/ч. Примем расстояние между пунктами за 2. Автомобили были в пути одно и то же время, отсюда имеем:</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Таким образом, скорость первого автомобиля была равна 52 км/ч.</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Ответ: 60.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0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sz="30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sz="30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44034" name="Picture 2" descr="http://reshuege.ru/formula/9e/9e3669d19b675bd57058fd4664205d2a.png"/>
          <p:cNvPicPr>
            <a:picLocks noChangeAspect="1" noChangeArrowheads="1"/>
          </p:cNvPicPr>
          <p:nvPr/>
        </p:nvPicPr>
        <p:blipFill>
          <a:blip r:embed="rId2"/>
          <a:srcRect/>
          <a:stretch>
            <a:fillRect/>
          </a:stretch>
        </p:blipFill>
        <p:spPr bwMode="auto">
          <a:xfrm>
            <a:off x="792163" y="-700088"/>
            <a:ext cx="66675" cy="114300"/>
          </a:xfrm>
          <a:prstGeom prst="rect">
            <a:avLst/>
          </a:prstGeom>
          <a:noFill/>
        </p:spPr>
      </p:pic>
      <p:pic>
        <p:nvPicPr>
          <p:cNvPr id="44036" name="Picture 4" descr="http://reshuege.ru/formula/6c/6c678436636e05420eb4c198570377ce.png"/>
          <p:cNvPicPr>
            <a:picLocks noChangeAspect="1" noChangeArrowheads="1"/>
          </p:cNvPicPr>
          <p:nvPr/>
        </p:nvPicPr>
        <p:blipFill>
          <a:blip r:embed="rId3"/>
          <a:srcRect/>
          <a:stretch>
            <a:fillRect/>
          </a:stretch>
        </p:blipFill>
        <p:spPr bwMode="auto">
          <a:xfrm>
            <a:off x="642910" y="3714752"/>
            <a:ext cx="7715304" cy="823939"/>
          </a:xfrm>
          <a:prstGeom prst="rect">
            <a:avLst/>
          </a:prstGeom>
          <a:noFill/>
        </p:spPr>
      </p:pic>
      <p:pic>
        <p:nvPicPr>
          <p:cNvPr id="44037" name="Picture 5" descr="http://reshuege.ru/formula/45/45f5b6ed94acd0782c3a276b1fe4548c.png"/>
          <p:cNvPicPr>
            <a:picLocks noChangeAspect="1" noChangeArrowheads="1"/>
          </p:cNvPicPr>
          <p:nvPr/>
        </p:nvPicPr>
        <p:blipFill>
          <a:blip r:embed="rId4"/>
          <a:srcRect/>
          <a:stretch>
            <a:fillRect/>
          </a:stretch>
        </p:blipFill>
        <p:spPr bwMode="auto">
          <a:xfrm>
            <a:off x="857224" y="4500570"/>
            <a:ext cx="7416196" cy="104775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00155"/>
            <a:ext cx="8229600" cy="714380"/>
          </a:xfrm>
        </p:spPr>
        <p:txBody>
          <a:bodyPr>
            <a:normAutofit/>
          </a:bodyPr>
          <a:lstStyle/>
          <a:p>
            <a:endParaRPr lang="ru-RU" dirty="0"/>
          </a:p>
        </p:txBody>
      </p:sp>
      <p:sp>
        <p:nvSpPr>
          <p:cNvPr id="2" name="Заголовок 1"/>
          <p:cNvSpPr>
            <a:spLocks noGrp="1"/>
          </p:cNvSpPr>
          <p:nvPr>
            <p:ph type="title"/>
          </p:nvPr>
        </p:nvSpPr>
        <p:spPr>
          <a:xfrm>
            <a:off x="457200" y="-428652"/>
            <a:ext cx="8229600" cy="428652"/>
          </a:xfrm>
        </p:spPr>
        <p:txBody>
          <a:bodyPr>
            <a:normAutofit fontScale="90000"/>
          </a:bodyPr>
          <a:lstStyle/>
          <a:p>
            <a:endParaRPr lang="ru-RU" dirty="0"/>
          </a:p>
        </p:txBody>
      </p:sp>
      <p:sp>
        <p:nvSpPr>
          <p:cNvPr id="13313" name="Rectangle 1"/>
          <p:cNvSpPr>
            <a:spLocks noChangeArrowheads="1"/>
          </p:cNvSpPr>
          <p:nvPr/>
        </p:nvSpPr>
        <p:spPr bwMode="auto">
          <a:xfrm>
            <a:off x="0" y="0"/>
            <a:ext cx="9144000" cy="80329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effectLst/>
                <a:latin typeface="Arial Black" pitchFamily="34" charset="0"/>
                <a:cs typeface="Times New Roman" pitchFamily="18" charset="0"/>
              </a:rPr>
              <a:t>Прототип B13 № 26578</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Arial Black" pitchFamily="34" charset="0"/>
                <a:cs typeface="Times New Roman" pitchFamily="18" charset="0"/>
              </a:rPr>
              <a:t>Из пункта </a:t>
            </a:r>
            <a:r>
              <a:rPr kumimoji="0" lang="ru-RU" b="0" i="1" u="none" strike="noStrike" cap="none" normalizeH="0" baseline="0" dirty="0" smtClean="0">
                <a:ln>
                  <a:noFill/>
                </a:ln>
                <a:effectLst/>
                <a:latin typeface="Arial Black" pitchFamily="34" charset="0"/>
                <a:cs typeface="Times New Roman" pitchFamily="18" charset="0"/>
              </a:rPr>
              <a:t>A</a:t>
            </a:r>
            <a:r>
              <a:rPr kumimoji="0" lang="ru-RU" b="0" i="0" u="none" strike="noStrike" cap="none" normalizeH="0" baseline="0" dirty="0" smtClean="0">
                <a:ln>
                  <a:noFill/>
                </a:ln>
                <a:effectLst/>
                <a:latin typeface="Arial Black" pitchFamily="34" charset="0"/>
                <a:cs typeface="Times New Roman" pitchFamily="18" charset="0"/>
              </a:rPr>
              <a:t> в пункт </a:t>
            </a:r>
            <a:r>
              <a:rPr kumimoji="0" lang="ru-RU" b="0" i="1" u="none" strike="noStrike" cap="none" normalizeH="0" baseline="0" dirty="0" smtClean="0">
                <a:ln>
                  <a:noFill/>
                </a:ln>
                <a:effectLst/>
                <a:latin typeface="Arial Black" pitchFamily="34" charset="0"/>
                <a:cs typeface="Times New Roman" pitchFamily="18" charset="0"/>
              </a:rPr>
              <a:t>B</a:t>
            </a:r>
            <a:r>
              <a:rPr kumimoji="0" lang="ru-RU" b="0" i="0" u="none" strike="noStrike" cap="none" normalizeH="0" baseline="0" dirty="0" smtClean="0">
                <a:ln>
                  <a:noFill/>
                </a:ln>
                <a:effectLst/>
                <a:latin typeface="Arial Black" pitchFamily="34" charset="0"/>
                <a:cs typeface="Times New Roman" pitchFamily="18" charset="0"/>
              </a:rPr>
              <a:t> одновременно выехали два автомобиля. Первый проехал с постоянной скоростью весь путь. Второй проехал первую половину пути со скоростью 24 км/ч, а вторую половину пути – со скоростью, на 16 км/ч большей скорости первого, в результате чего прибыл в пункт B одновременно с первым автомобилем. Найдите скорость первого автомобиля. Ответ дайте в км/ч.</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effectLst/>
                <a:latin typeface="Arial Black" pitchFamily="34" charset="0"/>
                <a:cs typeface="Times New Roman" pitchFamily="18" charset="0"/>
              </a:rPr>
              <a:t>Решeние</a:t>
            </a:r>
            <a:r>
              <a:rPr kumimoji="0" lang="ru-RU" b="0" i="0" u="none" strike="noStrike" cap="none" normalizeH="0" baseline="0" dirty="0" smtClean="0">
                <a:ln>
                  <a:noFill/>
                </a:ln>
                <a:effectLst/>
                <a:latin typeface="Arial Black" pitchFamily="34" charset="0"/>
                <a:cs typeface="Times New Roman" pitchFamily="18" charset="0"/>
              </a:rPr>
              <a:t>:</a:t>
            </a:r>
            <a:br>
              <a:rPr kumimoji="0" lang="ru-RU" b="0" i="0" u="none" strike="noStrike" cap="none" normalizeH="0" baseline="0" dirty="0" smtClean="0">
                <a:ln>
                  <a:noFill/>
                </a:ln>
                <a:effectLst/>
                <a:latin typeface="Arial Black" pitchFamily="34" charset="0"/>
                <a:cs typeface="Times New Roman" pitchFamily="18" charset="0"/>
              </a:rPr>
            </a:br>
            <a:r>
              <a:rPr kumimoji="0" lang="ru-RU" b="0" i="0" u="none" strike="noStrike" cap="none" normalizeH="0" baseline="0" dirty="0" smtClean="0">
                <a:ln>
                  <a:noFill/>
                </a:ln>
                <a:effectLst/>
                <a:latin typeface="Arial Black" pitchFamily="34" charset="0"/>
                <a:cs typeface="Times New Roman" pitchFamily="18" charset="0"/>
              </a:rPr>
              <a:t>Пусть </a:t>
            </a:r>
            <a:r>
              <a:rPr kumimoji="0" lang="en-US" b="0" i="0" u="none" strike="noStrike" cap="none" normalizeH="0" baseline="0" dirty="0" smtClean="0">
                <a:ln>
                  <a:noFill/>
                </a:ln>
                <a:effectLst/>
                <a:latin typeface="Arial Black" pitchFamily="34" charset="0"/>
                <a:cs typeface="Times New Roman" pitchFamily="18" charset="0"/>
              </a:rPr>
              <a:t>v </a:t>
            </a:r>
            <a:r>
              <a:rPr kumimoji="0" lang="ru-RU" b="0" i="0" u="none" strike="noStrike" cap="none" normalizeH="0" baseline="0" dirty="0" smtClean="0">
                <a:ln>
                  <a:noFill/>
                </a:ln>
                <a:effectLst/>
                <a:latin typeface="Arial Black" pitchFamily="34" charset="0"/>
                <a:cs typeface="Times New Roman" pitchFamily="18" charset="0"/>
              </a:rPr>
              <a:t>км/ч — скорость первого автомобиля, тогда скорость второго автомобиля на второй половине пути равна</a:t>
            </a:r>
            <a:r>
              <a:rPr kumimoji="0" lang="en-US" b="0" i="0" u="none" strike="noStrike" cap="none" normalizeH="0" baseline="0" dirty="0" smtClean="0">
                <a:ln>
                  <a:noFill/>
                </a:ln>
                <a:effectLst/>
                <a:latin typeface="Arial Black" pitchFamily="34" charset="0"/>
                <a:cs typeface="Times New Roman" pitchFamily="18" charset="0"/>
              </a:rPr>
              <a:t> v+16</a:t>
            </a:r>
            <a:r>
              <a:rPr kumimoji="0" lang="ru-RU" b="0" i="0" u="none" strike="noStrike" cap="none" normalizeH="0" baseline="0" dirty="0" smtClean="0">
                <a:ln>
                  <a:noFill/>
                </a:ln>
                <a:effectLst/>
                <a:latin typeface="Arial Black" pitchFamily="34" charset="0"/>
                <a:cs typeface="Times New Roman" pitchFamily="18" charset="0"/>
              </a:rPr>
              <a:t> км/ч. Примем расстояние между пунктами за  </a:t>
            </a:r>
            <a:r>
              <a:rPr kumimoji="0" lang="en-US" b="0" i="0" u="none" strike="noStrike" cap="none" normalizeH="0" baseline="0" dirty="0" smtClean="0">
                <a:ln>
                  <a:noFill/>
                </a:ln>
                <a:effectLst/>
                <a:latin typeface="Arial Black" pitchFamily="34" charset="0"/>
                <a:cs typeface="Times New Roman" pitchFamily="18" charset="0"/>
              </a:rPr>
              <a:t>1</a:t>
            </a:r>
            <a:r>
              <a:rPr kumimoji="0" lang="ru-RU" b="0" i="0" u="none" strike="noStrike" cap="none" normalizeH="0" baseline="0" dirty="0" smtClean="0">
                <a:ln>
                  <a:noFill/>
                </a:ln>
                <a:effectLst/>
                <a:latin typeface="Arial Black" pitchFamily="34" charset="0"/>
                <a:cs typeface="Times New Roman" pitchFamily="18" charset="0"/>
              </a:rPr>
              <a:t>. Автомобили были в пути одно и то же время, отсюда имеем:</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dirty="0">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dirty="0">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Arial Black" pitchFamily="34" charset="0"/>
                <a:cs typeface="Times New Roman" pitchFamily="18" charset="0"/>
              </a:rPr>
              <a:t>Таким образом, скорость первого автомобиля была равна 32 км/ч.</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Arial Black" pitchFamily="34" charset="0"/>
                <a:cs typeface="Times New Roman" pitchFamily="18" charset="0"/>
              </a:rPr>
              <a:t>Ответ: 32.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0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sz="30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sz="30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13314" name="Picture 2" descr="http://reshuege.ru/formula/9e/9e3669d19b675bd57058fd4664205d2a.png"/>
          <p:cNvPicPr>
            <a:picLocks noChangeAspect="1" noChangeArrowheads="1"/>
          </p:cNvPicPr>
          <p:nvPr/>
        </p:nvPicPr>
        <p:blipFill>
          <a:blip r:embed="rId2"/>
          <a:srcRect/>
          <a:stretch>
            <a:fillRect/>
          </a:stretch>
        </p:blipFill>
        <p:spPr bwMode="auto">
          <a:xfrm>
            <a:off x="792163" y="-563563"/>
            <a:ext cx="66675" cy="114300"/>
          </a:xfrm>
          <a:prstGeom prst="rect">
            <a:avLst/>
          </a:prstGeom>
          <a:noFill/>
        </p:spPr>
      </p:pic>
      <p:pic>
        <p:nvPicPr>
          <p:cNvPr id="13316" name="Picture 4" descr="http://reshuege.ru/formula/c4/c4ca4238a0b923820dcc509a6f75849b.png"/>
          <p:cNvPicPr>
            <a:picLocks noChangeAspect="1" noChangeArrowheads="1"/>
          </p:cNvPicPr>
          <p:nvPr/>
        </p:nvPicPr>
        <p:blipFill>
          <a:blip r:embed="rId3"/>
          <a:srcRect/>
          <a:stretch>
            <a:fillRect/>
          </a:stretch>
        </p:blipFill>
        <p:spPr bwMode="auto">
          <a:xfrm>
            <a:off x="15940088" y="-563563"/>
            <a:ext cx="47625" cy="133350"/>
          </a:xfrm>
          <a:prstGeom prst="rect">
            <a:avLst/>
          </a:prstGeom>
          <a:noFill/>
        </p:spPr>
      </p:pic>
      <p:pic>
        <p:nvPicPr>
          <p:cNvPr id="13317" name="Picture 5" descr="http://reshuege.ru/formula/de/de3b191bc5dd06b5a1b96b69de1897d0.png"/>
          <p:cNvPicPr>
            <a:picLocks noChangeAspect="1" noChangeArrowheads="1"/>
          </p:cNvPicPr>
          <p:nvPr/>
        </p:nvPicPr>
        <p:blipFill>
          <a:blip r:embed="rId4"/>
          <a:srcRect/>
          <a:stretch>
            <a:fillRect/>
          </a:stretch>
        </p:blipFill>
        <p:spPr bwMode="auto">
          <a:xfrm>
            <a:off x="1214414" y="3786190"/>
            <a:ext cx="5500726" cy="785818"/>
          </a:xfrm>
          <a:prstGeom prst="rect">
            <a:avLst/>
          </a:prstGeom>
          <a:noFill/>
        </p:spPr>
      </p:pic>
      <p:pic>
        <p:nvPicPr>
          <p:cNvPr id="13318" name="Picture 6" descr="http://reshuege.ru/formula/59/592573c523fab01f60ff6dff1c0211b3.png"/>
          <p:cNvPicPr>
            <a:picLocks noChangeAspect="1" noChangeArrowheads="1"/>
          </p:cNvPicPr>
          <p:nvPr/>
        </p:nvPicPr>
        <p:blipFill>
          <a:blip r:embed="rId5"/>
          <a:srcRect/>
          <a:stretch>
            <a:fillRect/>
          </a:stretch>
        </p:blipFill>
        <p:spPr bwMode="auto">
          <a:xfrm>
            <a:off x="714348" y="4857760"/>
            <a:ext cx="4071966" cy="78581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flipH="1">
            <a:off x="-2143172" y="1524000"/>
            <a:ext cx="714380" cy="4572000"/>
          </a:xfrm>
        </p:spPr>
        <p:txBody>
          <a:bodyPr/>
          <a:lstStyle/>
          <a:p>
            <a:endParaRPr lang="ru-RU" dirty="0"/>
          </a:p>
        </p:txBody>
      </p:sp>
      <p:sp>
        <p:nvSpPr>
          <p:cNvPr id="2" name="Заголовок 1"/>
          <p:cNvSpPr>
            <a:spLocks noGrp="1"/>
          </p:cNvSpPr>
          <p:nvPr>
            <p:ph type="title"/>
          </p:nvPr>
        </p:nvSpPr>
        <p:spPr>
          <a:xfrm>
            <a:off x="-2643238" y="152400"/>
            <a:ext cx="1000132" cy="1219200"/>
          </a:xfrm>
        </p:spPr>
        <p:txBody>
          <a:bodyPr/>
          <a:lstStyle/>
          <a:p>
            <a:endParaRPr lang="ru-RU" dirty="0"/>
          </a:p>
        </p:txBody>
      </p:sp>
      <p:sp>
        <p:nvSpPr>
          <p:cNvPr id="4" name="TextBox 3"/>
          <p:cNvSpPr txBox="1"/>
          <p:nvPr/>
        </p:nvSpPr>
        <p:spPr>
          <a:xfrm>
            <a:off x="285720" y="0"/>
            <a:ext cx="8858280" cy="7294305"/>
          </a:xfrm>
          <a:prstGeom prst="rect">
            <a:avLst/>
          </a:prstGeom>
          <a:noFill/>
        </p:spPr>
        <p:txBody>
          <a:bodyPr wrap="square" rtlCol="0">
            <a:spAutoFit/>
          </a:bodyPr>
          <a:lstStyle/>
          <a:p>
            <a:r>
              <a:rPr lang="ru-RU" b="1" dirty="0" smtClean="0">
                <a:latin typeface="Arial Black" pitchFamily="34" charset="0"/>
              </a:rPr>
              <a:t>Прототип B13 № 501213</a:t>
            </a:r>
          </a:p>
          <a:p>
            <a:r>
              <a:rPr lang="ru-RU" dirty="0" smtClean="0">
                <a:latin typeface="Arial Black" pitchFamily="34" charset="0"/>
              </a:rPr>
              <a:t>Вова и Гоша решают задачи. За час Вова может решить на две задачи больше, чем Гоша (при этом оба за час решают целое количество задач). Известно, что вместе они решат 33 задачи на 1 час 15 минут быстрее, чем это сделал бы один Вова. За какое время Гоша может решить 20 задач? Ответ дайте в часах.</a:t>
            </a:r>
          </a:p>
          <a:p>
            <a:r>
              <a:rPr lang="ru-RU" dirty="0" err="1" smtClean="0">
                <a:latin typeface="Arial Black" pitchFamily="34" charset="0"/>
              </a:rPr>
              <a:t>Решeние</a:t>
            </a:r>
            <a:r>
              <a:rPr lang="ru-RU" dirty="0" smtClean="0">
                <a:latin typeface="Arial Black" pitchFamily="34" charset="0"/>
              </a:rPr>
              <a:t>:</a:t>
            </a:r>
            <a:br>
              <a:rPr lang="ru-RU" dirty="0" smtClean="0">
                <a:latin typeface="Arial Black" pitchFamily="34" charset="0"/>
              </a:rPr>
            </a:br>
            <a:r>
              <a:rPr lang="ru-RU" dirty="0" smtClean="0">
                <a:latin typeface="Arial Black" pitchFamily="34" charset="0"/>
              </a:rPr>
              <a:t>Обозначим</a:t>
            </a:r>
            <a:r>
              <a:rPr lang="en-US" dirty="0" smtClean="0">
                <a:latin typeface="Arial Black" pitchFamily="34" charset="0"/>
              </a:rPr>
              <a:t> n</a:t>
            </a:r>
            <a:r>
              <a:rPr lang="ru-RU" dirty="0" smtClean="0">
                <a:latin typeface="Arial Black" pitchFamily="34" charset="0"/>
              </a:rPr>
              <a:t> — число задач, которые решает за час Гоша, тогда Вова за час решает</a:t>
            </a:r>
            <a:r>
              <a:rPr lang="en-US" dirty="0" smtClean="0">
                <a:latin typeface="Arial Black" pitchFamily="34" charset="0"/>
              </a:rPr>
              <a:t> n+2</a:t>
            </a:r>
            <a:r>
              <a:rPr lang="ru-RU" dirty="0" smtClean="0">
                <a:latin typeface="Arial Black" pitchFamily="34" charset="0"/>
              </a:rPr>
              <a:t> задач. Вместе они решат 33 задачи на 1 час 15 минут быстрее, чем это сделал бы один Вова, отсюда имеем: </a:t>
            </a:r>
            <a:endParaRPr lang="en-US" dirty="0" smtClean="0">
              <a:latin typeface="Arial Black" pitchFamily="34" charset="0"/>
            </a:endParaRPr>
          </a:p>
          <a:p>
            <a:endParaRPr lang="ru-RU" dirty="0" smtClean="0">
              <a:latin typeface="Arial Black" pitchFamily="34" charset="0"/>
            </a:endParaRPr>
          </a:p>
          <a:p>
            <a:r>
              <a:rPr lang="ru-RU" dirty="0" smtClean="0">
                <a:latin typeface="Arial Black" pitchFamily="34" charset="0"/>
              </a:rPr>
              <a:t> </a:t>
            </a: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r>
              <a:rPr lang="ru-RU" dirty="0" smtClean="0">
                <a:latin typeface="Arial Black" pitchFamily="34" charset="0"/>
              </a:rPr>
              <a:t>Поскольку за час мальчики решают целое количество задач </a:t>
            </a:r>
          </a:p>
          <a:p>
            <a:r>
              <a:rPr lang="ru-RU" dirty="0" smtClean="0">
                <a:latin typeface="Arial Black" pitchFamily="34" charset="0"/>
              </a:rPr>
              <a:t>Таким образом, Гоша решит 20 задач за </a:t>
            </a:r>
          </a:p>
          <a:p>
            <a:r>
              <a:rPr lang="ru-RU" dirty="0" smtClean="0">
                <a:latin typeface="Arial Black" pitchFamily="34" charset="0"/>
              </a:rPr>
              <a:t> Ответ: 2.</a:t>
            </a:r>
          </a:p>
          <a:p>
            <a:endParaRPr lang="ru-RU" dirty="0"/>
          </a:p>
        </p:txBody>
      </p:sp>
      <p:pic>
        <p:nvPicPr>
          <p:cNvPr id="43009" name="Picture 1"/>
          <p:cNvPicPr>
            <a:picLocks noChangeAspect="1" noChangeArrowheads="1"/>
          </p:cNvPicPr>
          <p:nvPr/>
        </p:nvPicPr>
        <p:blipFill>
          <a:blip r:embed="rId2"/>
          <a:srcRect/>
          <a:stretch>
            <a:fillRect/>
          </a:stretch>
        </p:blipFill>
        <p:spPr bwMode="auto">
          <a:xfrm>
            <a:off x="500034" y="3071810"/>
            <a:ext cx="8286808" cy="785818"/>
          </a:xfrm>
          <a:prstGeom prst="rect">
            <a:avLst/>
          </a:prstGeom>
          <a:noFill/>
          <a:ln w="9525">
            <a:noFill/>
            <a:miter lim="800000"/>
            <a:headEnd/>
            <a:tailEnd/>
          </a:ln>
          <a:effectLst/>
        </p:spPr>
      </p:pic>
      <p:pic>
        <p:nvPicPr>
          <p:cNvPr id="43010" name="Picture 2"/>
          <p:cNvPicPr>
            <a:picLocks noChangeAspect="1" noChangeArrowheads="1"/>
          </p:cNvPicPr>
          <p:nvPr/>
        </p:nvPicPr>
        <p:blipFill>
          <a:blip r:embed="rId3"/>
          <a:srcRect/>
          <a:stretch>
            <a:fillRect/>
          </a:stretch>
        </p:blipFill>
        <p:spPr bwMode="auto">
          <a:xfrm>
            <a:off x="428596" y="4214818"/>
            <a:ext cx="3429024" cy="428628"/>
          </a:xfrm>
          <a:prstGeom prst="rect">
            <a:avLst/>
          </a:prstGeom>
          <a:noFill/>
          <a:ln w="9525">
            <a:noFill/>
            <a:miter lim="800000"/>
            <a:headEnd/>
            <a:tailEnd/>
          </a:ln>
          <a:effectLst/>
        </p:spPr>
      </p:pic>
      <p:pic>
        <p:nvPicPr>
          <p:cNvPr id="43011" name="Picture 3"/>
          <p:cNvPicPr>
            <a:picLocks noChangeAspect="1" noChangeArrowheads="1"/>
          </p:cNvPicPr>
          <p:nvPr/>
        </p:nvPicPr>
        <p:blipFill>
          <a:blip r:embed="rId4"/>
          <a:srcRect/>
          <a:stretch>
            <a:fillRect/>
          </a:stretch>
        </p:blipFill>
        <p:spPr bwMode="auto">
          <a:xfrm>
            <a:off x="357158" y="3857628"/>
            <a:ext cx="4429156" cy="500066"/>
          </a:xfrm>
          <a:prstGeom prst="rect">
            <a:avLst/>
          </a:prstGeom>
          <a:noFill/>
          <a:ln w="9525">
            <a:noFill/>
            <a:miter lim="800000"/>
            <a:headEnd/>
            <a:tailEnd/>
          </a:ln>
          <a:effectLst/>
        </p:spPr>
      </p:pic>
      <p:pic>
        <p:nvPicPr>
          <p:cNvPr id="43012" name="Picture 4"/>
          <p:cNvPicPr>
            <a:picLocks noChangeAspect="1" noChangeArrowheads="1"/>
          </p:cNvPicPr>
          <p:nvPr/>
        </p:nvPicPr>
        <p:blipFill>
          <a:blip r:embed="rId5"/>
          <a:srcRect/>
          <a:stretch>
            <a:fillRect/>
          </a:stretch>
        </p:blipFill>
        <p:spPr bwMode="auto">
          <a:xfrm>
            <a:off x="428596" y="4714884"/>
            <a:ext cx="2937970" cy="10810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214742" y="152400"/>
            <a:ext cx="1285884" cy="1219200"/>
          </a:xfrm>
        </p:spPr>
        <p:txBody>
          <a:bodyPr/>
          <a:lstStyle/>
          <a:p>
            <a:endParaRPr lang="ru-RU" dirty="0"/>
          </a:p>
        </p:txBody>
      </p:sp>
      <p:sp>
        <p:nvSpPr>
          <p:cNvPr id="48129" name="Rectangle 1"/>
          <p:cNvSpPr>
            <a:spLocks noChangeArrowheads="1"/>
          </p:cNvSpPr>
          <p:nvPr/>
        </p:nvSpPr>
        <p:spPr bwMode="auto">
          <a:xfrm>
            <a:off x="0" y="0"/>
            <a:ext cx="8786842"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Black" pitchFamily="34" charset="0"/>
                <a:cs typeface="Times New Roman" pitchFamily="18" charset="0"/>
              </a:rPr>
              <a:t>Прототип B13 № 500253</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Весной катер идёт против течения реки в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раза медленнее, чем по течению. Летом течение становится на 1 км/ч медленнее. Поэтому летом катер идёт против течения в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раза медленнее, </a:t>
            </a: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чем по течению. Найдите скорость течения весной (в км/ч).</a:t>
            </a:r>
            <a:endParaRPr kumimoji="0" lang="ru-RU"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r>
            <a:br>
              <a:rPr kumimoji="0" lang="ru-RU" b="0" i="0" u="none" strike="noStrike" cap="none" normalizeH="0" baseline="0" dirty="0" smtClean="0">
                <a:ln>
                  <a:noFill/>
                </a:ln>
                <a:solidFill>
                  <a:srgbClr val="000000"/>
                </a:solidFill>
                <a:effectLst/>
                <a:latin typeface="Arial Black" pitchFamily="34" charset="0"/>
                <a:cs typeface="Times New Roman" pitchFamily="18" charset="0"/>
              </a:rPr>
            </a:br>
            <a:r>
              <a:rPr kumimoji="0" lang="ru-RU"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b="0" i="0" u="none" strike="noStrike" cap="none" normalizeH="0" baseline="0" dirty="0" smtClean="0">
                <a:ln>
                  <a:noFill/>
                </a:ln>
                <a:solidFill>
                  <a:schemeClr val="tx1"/>
                </a:solidFill>
                <a:effectLst/>
                <a:latin typeface="Arial Black" pitchFamily="34" charset="0"/>
              </a:rPr>
              <a:t/>
            </a:r>
            <a:br>
              <a:rPr kumimoji="0" lang="ru-RU" b="0" i="0" u="none" strike="noStrike" cap="none" normalizeH="0" baseline="0" dirty="0" smtClean="0">
                <a:ln>
                  <a:noFill/>
                </a:ln>
                <a:solidFill>
                  <a:schemeClr val="tx1"/>
                </a:solidFill>
                <a:effectLst/>
                <a:latin typeface="Arial Black" pitchFamily="34" charset="0"/>
              </a:rPr>
            </a:b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Пусть</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x</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(км/ч) — собственная скорость катера,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y</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(км/ч) — скорость течения реки весной. Тогда летом она</a:t>
            </a: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составит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y-1</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(км/ч);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x&gt;y&gt;1.</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Составим таблицу по данным задачи: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Решим систему уравнений: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Таким образом, скорость течения весной равна 5 км/ч.</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Ответ: 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48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48130" name="Picture 2" descr="http://reshuege.ru/formula/4b/4bdd6557da9c96e87330a6abe1da8c80.png"/>
          <p:cNvPicPr>
            <a:picLocks noChangeAspect="1" noChangeArrowheads="1"/>
          </p:cNvPicPr>
          <p:nvPr/>
        </p:nvPicPr>
        <p:blipFill>
          <a:blip r:embed="rId2"/>
          <a:srcRect/>
          <a:stretch>
            <a:fillRect/>
          </a:stretch>
        </p:blipFill>
        <p:spPr bwMode="auto">
          <a:xfrm>
            <a:off x="5643570" y="0"/>
            <a:ext cx="337335" cy="714356"/>
          </a:xfrm>
          <a:prstGeom prst="rect">
            <a:avLst/>
          </a:prstGeom>
          <a:noFill/>
        </p:spPr>
      </p:pic>
      <p:pic>
        <p:nvPicPr>
          <p:cNvPr id="48131" name="Picture 3" descr="http://reshuege.ru/formula/13/13113b37b8c415ad76e422d5483b69e2.png"/>
          <p:cNvPicPr>
            <a:picLocks noChangeAspect="1" noChangeArrowheads="1"/>
          </p:cNvPicPr>
          <p:nvPr/>
        </p:nvPicPr>
        <p:blipFill>
          <a:blip r:embed="rId3"/>
          <a:srcRect/>
          <a:stretch>
            <a:fillRect/>
          </a:stretch>
        </p:blipFill>
        <p:spPr bwMode="auto">
          <a:xfrm>
            <a:off x="5857884" y="785794"/>
            <a:ext cx="323777" cy="685646"/>
          </a:xfrm>
          <a:prstGeom prst="rect">
            <a:avLst/>
          </a:prstGeom>
          <a:noFill/>
        </p:spPr>
      </p:pic>
      <p:pic>
        <p:nvPicPr>
          <p:cNvPr id="48140" name="Picture 12" descr="http://reshuege.ru/formula/57/570a03df7df6fe076caa5203cc1cf754.png"/>
          <p:cNvPicPr>
            <a:picLocks noChangeAspect="1" noChangeArrowheads="1"/>
          </p:cNvPicPr>
          <p:nvPr/>
        </p:nvPicPr>
        <p:blipFill>
          <a:blip r:embed="rId4"/>
          <a:srcRect/>
          <a:stretch>
            <a:fillRect/>
          </a:stretch>
        </p:blipFill>
        <p:spPr bwMode="auto">
          <a:xfrm>
            <a:off x="428596" y="4929198"/>
            <a:ext cx="7429552" cy="1158606"/>
          </a:xfrm>
          <a:prstGeom prst="rect">
            <a:avLst/>
          </a:prstGeom>
          <a:noFill/>
        </p:spPr>
      </p:pic>
      <p:graphicFrame>
        <p:nvGraphicFramePr>
          <p:cNvPr id="18" name="Таблица 17"/>
          <p:cNvGraphicFramePr>
            <a:graphicFrameLocks noGrp="1"/>
          </p:cNvGraphicFramePr>
          <p:nvPr/>
        </p:nvGraphicFramePr>
        <p:xfrm>
          <a:off x="1524000" y="3214685"/>
          <a:ext cx="6096000" cy="1383033"/>
        </p:xfrm>
        <a:graphic>
          <a:graphicData uri="http://schemas.openxmlformats.org/drawingml/2006/table">
            <a:tbl>
              <a:tblPr firstRow="1" bandRow="1">
                <a:tableStyleId>{5C22544A-7EE6-4342-B048-85BDC9FD1C3A}</a:tableStyleId>
              </a:tblPr>
              <a:tblGrid>
                <a:gridCol w="2032000"/>
                <a:gridCol w="2032000"/>
                <a:gridCol w="2032000"/>
              </a:tblGrid>
              <a:tr h="461011">
                <a:tc>
                  <a:txBody>
                    <a:bodyPr/>
                    <a:lstStyle/>
                    <a:p>
                      <a:endParaRPr lang="ru-RU" dirty="0"/>
                    </a:p>
                  </a:txBody>
                  <a:tcPr/>
                </a:tc>
                <a:tc>
                  <a:txBody>
                    <a:bodyPr/>
                    <a:lstStyle/>
                    <a:p>
                      <a:r>
                        <a:rPr lang="ru-RU" dirty="0" smtClean="0"/>
                        <a:t>весна</a:t>
                      </a:r>
                      <a:endParaRPr lang="ru-RU" dirty="0"/>
                    </a:p>
                  </a:txBody>
                  <a:tcPr/>
                </a:tc>
                <a:tc>
                  <a:txBody>
                    <a:bodyPr/>
                    <a:lstStyle/>
                    <a:p>
                      <a:r>
                        <a:rPr lang="ru-RU" dirty="0" smtClean="0"/>
                        <a:t>лето</a:t>
                      </a:r>
                      <a:endParaRPr lang="ru-RU" dirty="0"/>
                    </a:p>
                  </a:txBody>
                  <a:tcPr/>
                </a:tc>
              </a:tr>
              <a:tr h="461011">
                <a:tc>
                  <a:txBody>
                    <a:bodyPr/>
                    <a:lstStyle/>
                    <a:p>
                      <a:r>
                        <a:rPr lang="ru-RU" dirty="0" smtClean="0"/>
                        <a:t>По течению</a:t>
                      </a:r>
                      <a:endParaRPr lang="ru-RU" dirty="0"/>
                    </a:p>
                  </a:txBody>
                  <a:tcPr/>
                </a:tc>
                <a:tc>
                  <a:txBody>
                    <a:bodyPr/>
                    <a:lstStyle/>
                    <a:p>
                      <a:r>
                        <a:rPr lang="en-US" dirty="0" err="1" smtClean="0"/>
                        <a:t>x+y</a:t>
                      </a:r>
                      <a:endParaRPr lang="ru-RU" dirty="0"/>
                    </a:p>
                  </a:txBody>
                  <a:tcPr/>
                </a:tc>
                <a:tc>
                  <a:txBody>
                    <a:bodyPr/>
                    <a:lstStyle/>
                    <a:p>
                      <a:r>
                        <a:rPr lang="en-US" dirty="0" smtClean="0"/>
                        <a:t>x+y-1</a:t>
                      </a:r>
                      <a:endParaRPr lang="ru-RU" dirty="0"/>
                    </a:p>
                  </a:txBody>
                  <a:tcPr/>
                </a:tc>
              </a:tr>
              <a:tr h="461011">
                <a:tc>
                  <a:txBody>
                    <a:bodyPr/>
                    <a:lstStyle/>
                    <a:p>
                      <a:r>
                        <a:rPr lang="ru-RU" dirty="0" smtClean="0"/>
                        <a:t>Против течения</a:t>
                      </a:r>
                      <a:endParaRPr lang="ru-RU" dirty="0"/>
                    </a:p>
                  </a:txBody>
                  <a:tcPr/>
                </a:tc>
                <a:tc>
                  <a:txBody>
                    <a:bodyPr/>
                    <a:lstStyle/>
                    <a:p>
                      <a:r>
                        <a:rPr lang="en-US" dirty="0" smtClean="0"/>
                        <a:t>x-y</a:t>
                      </a:r>
                      <a:endParaRPr lang="ru-RU" dirty="0"/>
                    </a:p>
                  </a:txBody>
                  <a:tcPr/>
                </a:tc>
                <a:tc>
                  <a:txBody>
                    <a:bodyPr/>
                    <a:lstStyle/>
                    <a:p>
                      <a:r>
                        <a:rPr lang="en-US" dirty="0" smtClean="0"/>
                        <a:t>x-y+1</a:t>
                      </a:r>
                      <a:endParaRPr lang="ru-RU" dirty="0"/>
                    </a:p>
                  </a:txBody>
                  <a:tcPr/>
                </a:tc>
              </a:tr>
            </a:tbl>
          </a:graphicData>
        </a:graphic>
      </p:graphicFrame>
      <p:sp>
        <p:nvSpPr>
          <p:cNvPr id="17" name="Содержимое 16"/>
          <p:cNvSpPr>
            <a:spLocks noGrp="1"/>
          </p:cNvSpPr>
          <p:nvPr>
            <p:ph idx="1"/>
          </p:nvPr>
        </p:nvSpPr>
        <p:spPr>
          <a:xfrm>
            <a:off x="457200" y="1524000"/>
            <a:ext cx="8229600" cy="3190884"/>
          </a:xfrm>
        </p:spPr>
        <p:txBody>
          <a:bodyPr/>
          <a:lstStyle/>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2214610" y="1524000"/>
            <a:ext cx="285752" cy="4572000"/>
          </a:xfrm>
        </p:spPr>
        <p:txBody>
          <a:bodyPr/>
          <a:lstStyle/>
          <a:p>
            <a:endParaRPr lang="ru-RU" dirty="0"/>
          </a:p>
        </p:txBody>
      </p:sp>
      <p:sp>
        <p:nvSpPr>
          <p:cNvPr id="3" name="Заголовок 2"/>
          <p:cNvSpPr>
            <a:spLocks noGrp="1"/>
          </p:cNvSpPr>
          <p:nvPr>
            <p:ph type="title"/>
          </p:nvPr>
        </p:nvSpPr>
        <p:spPr>
          <a:xfrm>
            <a:off x="-4071998" y="152400"/>
            <a:ext cx="2571768" cy="1219200"/>
          </a:xfrm>
        </p:spPr>
        <p:txBody>
          <a:bodyPr/>
          <a:lstStyle/>
          <a:p>
            <a:endParaRPr lang="ru-RU" dirty="0"/>
          </a:p>
        </p:txBody>
      </p:sp>
      <p:sp>
        <p:nvSpPr>
          <p:cNvPr id="4097" name="Rectangle 1"/>
          <p:cNvSpPr>
            <a:spLocks noChangeArrowheads="1"/>
          </p:cNvSpPr>
          <p:nvPr/>
        </p:nvSpPr>
        <p:spPr bwMode="auto">
          <a:xfrm>
            <a:off x="357157" y="0"/>
            <a:ext cx="8358247"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99621</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Петя и Ваня выполняют одинаковый тест. Петя отвечает за час на 8 вопросов текста, а Ваня – на 9. Они одновременно начали отвечать на вопросы теста, и Петя закончил свой тест позже Вани на 20 минут. Сколько вопросов содержит тест?</a:t>
            </a: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Обозначим </a:t>
            </a:r>
            <a:r>
              <a:rPr kumimoji="0" lang="ru-RU" sz="2400" b="0" i="1" u="none" strike="noStrike" cap="none" normalizeH="0" baseline="0" dirty="0" smtClean="0">
                <a:ln>
                  <a:noFill/>
                </a:ln>
                <a:solidFill>
                  <a:srgbClr val="000000"/>
                </a:solidFill>
                <a:effectLst/>
                <a:latin typeface="Arial Black" pitchFamily="34" charset="0"/>
                <a:cs typeface="Times New Roman" pitchFamily="18" charset="0"/>
              </a:rPr>
              <a:t>N</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 число вопросов теста. Тогда время, необходимое Пете, равно </a:t>
            </a:r>
            <a:r>
              <a:rPr lang="en-US" sz="2400" dirty="0" smtClean="0">
                <a:solidFill>
                  <a:srgbClr val="000000"/>
                </a:solidFill>
                <a:latin typeface="Arial Black" pitchFamily="34" charset="0"/>
                <a:cs typeface="Times New Roman" pitchFamily="18" charset="0"/>
              </a:rPr>
              <a:t>N/8</a:t>
            </a:r>
            <a:r>
              <a:rPr lang="en-US" sz="2400" dirty="0" smtClean="0">
                <a:solidFill>
                  <a:srgbClr val="000000"/>
                </a:solidFill>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мин., а время, необходимое Ване, равно</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N/9</a:t>
            </a:r>
            <a:r>
              <a:rPr lang="en-US" sz="2400" dirty="0" smtClean="0">
                <a:solidFill>
                  <a:srgbClr val="000000"/>
                </a:solidFill>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мин. Петя закончил отвечать на тест через</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1/3</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часа после Вани. Поэтому:</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sz="2400" dirty="0" smtClean="0">
              <a:solidFill>
                <a:srgbClr val="000000"/>
              </a:solidFill>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24.</a:t>
            </a:r>
          </a:p>
        </p:txBody>
      </p:sp>
      <p:pic>
        <p:nvPicPr>
          <p:cNvPr id="4098" name="Picture 2" descr="http://reshuege.ru/formula/ec/eca33a11d3d012ebacac08bc826f6d5b.png"/>
          <p:cNvPicPr>
            <a:picLocks noChangeAspect="1" noChangeArrowheads="1"/>
          </p:cNvPicPr>
          <p:nvPr/>
        </p:nvPicPr>
        <p:blipFill>
          <a:blip r:embed="rId2"/>
          <a:srcRect/>
          <a:stretch>
            <a:fillRect/>
          </a:stretch>
        </p:blipFill>
        <p:spPr bwMode="auto">
          <a:xfrm>
            <a:off x="7837488" y="0"/>
            <a:ext cx="361950" cy="171450"/>
          </a:xfrm>
          <a:prstGeom prst="rect">
            <a:avLst/>
          </a:prstGeom>
          <a:noFill/>
        </p:spPr>
      </p:pic>
      <p:pic>
        <p:nvPicPr>
          <p:cNvPr id="4099" name="Picture 3" descr="http://reshuege.ru/formula/37/37a92db2e4de6cb6fed0a20aee14bf22.png"/>
          <p:cNvPicPr>
            <a:picLocks noChangeAspect="1" noChangeArrowheads="1"/>
          </p:cNvPicPr>
          <p:nvPr/>
        </p:nvPicPr>
        <p:blipFill>
          <a:blip r:embed="rId3"/>
          <a:srcRect/>
          <a:stretch>
            <a:fillRect/>
          </a:stretch>
        </p:blipFill>
        <p:spPr bwMode="auto">
          <a:xfrm>
            <a:off x="11938000" y="0"/>
            <a:ext cx="361950" cy="171450"/>
          </a:xfrm>
          <a:prstGeom prst="rect">
            <a:avLst/>
          </a:prstGeom>
          <a:noFill/>
        </p:spPr>
      </p:pic>
      <p:pic>
        <p:nvPicPr>
          <p:cNvPr id="4100" name="Picture 4" descr="http://reshuege.ru/formula/ba/ba0965330d709297a9d8b07f305169cd.png"/>
          <p:cNvPicPr>
            <a:picLocks noChangeAspect="1" noChangeArrowheads="1"/>
          </p:cNvPicPr>
          <p:nvPr/>
        </p:nvPicPr>
        <p:blipFill>
          <a:blip r:embed="rId4"/>
          <a:srcRect/>
          <a:stretch>
            <a:fillRect/>
          </a:stretch>
        </p:blipFill>
        <p:spPr bwMode="auto">
          <a:xfrm>
            <a:off x="16286163" y="0"/>
            <a:ext cx="209550" cy="171450"/>
          </a:xfrm>
          <a:prstGeom prst="rect">
            <a:avLst/>
          </a:prstGeom>
          <a:noFill/>
        </p:spPr>
      </p:pic>
      <p:pic>
        <p:nvPicPr>
          <p:cNvPr id="4101" name="Picture 5" descr="http://reshuege.ru/formula/17/173e2ab634e913dc2c3caaee48fc00f9.png"/>
          <p:cNvPicPr>
            <a:picLocks noChangeAspect="1" noChangeArrowheads="1"/>
          </p:cNvPicPr>
          <p:nvPr/>
        </p:nvPicPr>
        <p:blipFill>
          <a:blip r:embed="rId5"/>
          <a:srcRect/>
          <a:stretch>
            <a:fillRect/>
          </a:stretch>
        </p:blipFill>
        <p:spPr bwMode="auto">
          <a:xfrm>
            <a:off x="500034" y="4929198"/>
            <a:ext cx="8072494" cy="157163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1071602" y="1524000"/>
            <a:ext cx="71438" cy="4572000"/>
          </a:xfrm>
        </p:spPr>
        <p:txBody>
          <a:bodyPr/>
          <a:lstStyle/>
          <a:p>
            <a:endParaRPr lang="ru-RU" dirty="0"/>
          </a:p>
        </p:txBody>
      </p:sp>
      <p:sp>
        <p:nvSpPr>
          <p:cNvPr id="3" name="Заголовок 2"/>
          <p:cNvSpPr>
            <a:spLocks noGrp="1"/>
          </p:cNvSpPr>
          <p:nvPr>
            <p:ph type="title"/>
          </p:nvPr>
        </p:nvSpPr>
        <p:spPr>
          <a:xfrm flipH="1">
            <a:off x="-1500230" y="152400"/>
            <a:ext cx="142876" cy="1219200"/>
          </a:xfrm>
        </p:spPr>
        <p:txBody>
          <a:bodyPr/>
          <a:lstStyle/>
          <a:p>
            <a:endParaRPr lang="ru-RU" dirty="0"/>
          </a:p>
        </p:txBody>
      </p:sp>
      <p:sp>
        <p:nvSpPr>
          <p:cNvPr id="4" name="TextBox 3"/>
          <p:cNvSpPr txBox="1"/>
          <p:nvPr/>
        </p:nvSpPr>
        <p:spPr>
          <a:xfrm>
            <a:off x="428596" y="428604"/>
            <a:ext cx="8215370" cy="369332"/>
          </a:xfrm>
          <a:prstGeom prst="rect">
            <a:avLst/>
          </a:prstGeom>
          <a:noFill/>
        </p:spPr>
        <p:txBody>
          <a:bodyPr wrap="square" rtlCol="0">
            <a:spAutoFit/>
          </a:bodyPr>
          <a:lstStyle/>
          <a:p>
            <a:endParaRPr lang="ru-RU" dirty="0"/>
          </a:p>
        </p:txBody>
      </p:sp>
      <p:sp>
        <p:nvSpPr>
          <p:cNvPr id="3073" name="Rectangle 1"/>
          <p:cNvSpPr>
            <a:spLocks noChangeArrowheads="1"/>
          </p:cNvSpPr>
          <p:nvPr/>
        </p:nvSpPr>
        <p:spPr bwMode="auto">
          <a:xfrm>
            <a:off x="357159" y="0"/>
            <a:ext cx="8429684"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99617</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Даша и Маша пропалывают грядку за 12 минут, а одна Маша — за 20 минут. За сколько минут пропалывает грядку одна Даша?</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Обозначим выполняемую девочками работу по прополке грядки за 1. Пусть Даша пропалывает грядку за</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1/v</a:t>
            </a:r>
            <a:r>
              <a:rPr lang="en-US" sz="2400" dirty="0" smtClean="0">
                <a:solidFill>
                  <a:srgbClr val="000000"/>
                </a:solidFill>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минут. Даша и Маша пропалывают грядку за 12 минут. Таким образом,</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Тем самым, Даша за минуту пропалывает 1/30 грядки, значит, одна Даша прополет грядку за 30 минут.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30.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3074" name="Picture 2" descr="http://reshuege.ru/formula/ce/ce95e5798f8eb0b09a86c764f35f7da4.png"/>
          <p:cNvPicPr>
            <a:picLocks noChangeAspect="1" noChangeArrowheads="1"/>
          </p:cNvPicPr>
          <p:nvPr/>
        </p:nvPicPr>
        <p:blipFill>
          <a:blip r:embed="rId2"/>
          <a:srcRect/>
          <a:stretch>
            <a:fillRect/>
          </a:stretch>
        </p:blipFill>
        <p:spPr bwMode="auto">
          <a:xfrm>
            <a:off x="10502900" y="-68263"/>
            <a:ext cx="85725" cy="342901"/>
          </a:xfrm>
          <a:prstGeom prst="rect">
            <a:avLst/>
          </a:prstGeom>
          <a:noFill/>
        </p:spPr>
      </p:pic>
      <p:pic>
        <p:nvPicPr>
          <p:cNvPr id="3075" name="Picture 3" descr="http://reshuege.ru/formula/fe/fe1c224cdce7fddae7ef99757ec9f811.png"/>
          <p:cNvPicPr>
            <a:picLocks noChangeAspect="1" noChangeArrowheads="1"/>
          </p:cNvPicPr>
          <p:nvPr/>
        </p:nvPicPr>
        <p:blipFill>
          <a:blip r:embed="rId3"/>
          <a:srcRect/>
          <a:stretch>
            <a:fillRect/>
          </a:stretch>
        </p:blipFill>
        <p:spPr bwMode="auto">
          <a:xfrm>
            <a:off x="714349" y="3849108"/>
            <a:ext cx="7072362" cy="103246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2214610" y="1524000"/>
            <a:ext cx="1143008" cy="4572000"/>
          </a:xfrm>
        </p:spPr>
        <p:txBody>
          <a:bodyPr/>
          <a:lstStyle/>
          <a:p>
            <a:endParaRPr lang="ru-RU" dirty="0"/>
          </a:p>
        </p:txBody>
      </p:sp>
      <p:sp>
        <p:nvSpPr>
          <p:cNvPr id="3" name="Заголовок 2"/>
          <p:cNvSpPr>
            <a:spLocks noGrp="1"/>
          </p:cNvSpPr>
          <p:nvPr>
            <p:ph type="title"/>
          </p:nvPr>
        </p:nvSpPr>
        <p:spPr>
          <a:xfrm flipH="1">
            <a:off x="-1285916" y="152400"/>
            <a:ext cx="71438" cy="1219200"/>
          </a:xfrm>
        </p:spPr>
        <p:txBody>
          <a:bodyPr/>
          <a:lstStyle/>
          <a:p>
            <a:endParaRPr lang="ru-RU" dirty="0"/>
          </a:p>
        </p:txBody>
      </p:sp>
      <p:sp>
        <p:nvSpPr>
          <p:cNvPr id="4" name="TextBox 3"/>
          <p:cNvSpPr txBox="1"/>
          <p:nvPr/>
        </p:nvSpPr>
        <p:spPr>
          <a:xfrm>
            <a:off x="500034" y="500042"/>
            <a:ext cx="8072494" cy="7017306"/>
          </a:xfrm>
          <a:prstGeom prst="rect">
            <a:avLst/>
          </a:prstGeom>
          <a:noFill/>
        </p:spPr>
        <p:txBody>
          <a:bodyPr wrap="square" rtlCol="0">
            <a:spAutoFit/>
          </a:bodyPr>
          <a:lstStyle/>
          <a:p>
            <a:r>
              <a:rPr lang="ru-RU" sz="2400" b="1" dirty="0" smtClean="0">
                <a:latin typeface="Arial Black" pitchFamily="34" charset="0"/>
              </a:rPr>
              <a:t>Прототип B13 № 99615</a:t>
            </a:r>
          </a:p>
          <a:p>
            <a:r>
              <a:rPr lang="ru-RU" sz="2400" dirty="0" smtClean="0">
                <a:latin typeface="Arial Black" pitchFamily="34" charset="0"/>
              </a:rPr>
              <a:t>Первый насос наполняет бак за 20 минут, второй — за 30 минут, а третий — за 1 час. За сколько минут наполнят бак три насоса, работая одновременно?</a:t>
            </a:r>
          </a:p>
          <a:p>
            <a:r>
              <a:rPr lang="ru-RU" sz="2400" dirty="0" err="1" smtClean="0">
                <a:latin typeface="Arial Black" pitchFamily="34" charset="0"/>
              </a:rPr>
              <a:t>Решeние</a:t>
            </a:r>
            <a:r>
              <a:rPr lang="ru-RU" sz="2400" dirty="0" smtClean="0">
                <a:latin typeface="Arial Black" pitchFamily="34" charset="0"/>
              </a:rPr>
              <a:t>:</a:t>
            </a:r>
            <a:br>
              <a:rPr lang="ru-RU" sz="2400" dirty="0" smtClean="0">
                <a:latin typeface="Arial Black" pitchFamily="34" charset="0"/>
              </a:rPr>
            </a:br>
            <a:r>
              <a:rPr lang="ru-RU" sz="2400" dirty="0" smtClean="0">
                <a:latin typeface="Arial Black" pitchFamily="34" charset="0"/>
              </a:rPr>
              <a:t>Обозначим объем бака за 1. Тогда три насоса, работая вместе, заполнят бак за</a:t>
            </a:r>
            <a:endParaRPr lang="en-US" sz="2400" dirty="0" smtClean="0">
              <a:latin typeface="Arial Black" pitchFamily="34" charset="0"/>
            </a:endParaRPr>
          </a:p>
          <a:p>
            <a:r>
              <a:rPr lang="en-US" sz="2400" dirty="0" smtClean="0">
                <a:latin typeface="Arial Black" pitchFamily="34" charset="0"/>
              </a:rPr>
              <a:t>1</a:t>
            </a:r>
            <a:r>
              <a:rPr lang="ru-RU" sz="2400" dirty="0" smtClean="0">
                <a:latin typeface="Arial Black" pitchFamily="34" charset="0"/>
              </a:rPr>
              <a:t>:(1/20+1/30+1/60)=60:(3+2+1)=10 минут.</a:t>
            </a:r>
          </a:p>
          <a:p>
            <a:r>
              <a:rPr lang="ru-RU" sz="2400" dirty="0" smtClean="0">
                <a:latin typeface="Arial Black" pitchFamily="34" charset="0"/>
              </a:rPr>
              <a:t>Ответ: 10.</a:t>
            </a:r>
          </a:p>
          <a:p>
            <a:r>
              <a:rPr lang="ru-RU" sz="2400" b="1" dirty="0" smtClean="0">
                <a:latin typeface="Arial Black" pitchFamily="34" charset="0"/>
              </a:rPr>
              <a:t>Д</a:t>
            </a:r>
            <a:r>
              <a:rPr lang="ru-RU" sz="2400" b="1" dirty="0" smtClean="0">
                <a:latin typeface="Arial Black" pitchFamily="34" charset="0"/>
              </a:rPr>
              <a:t>ругое </a:t>
            </a:r>
            <a:r>
              <a:rPr lang="ru-RU" sz="2400" b="1" dirty="0" smtClean="0">
                <a:latin typeface="Arial Black" pitchFamily="34" charset="0"/>
              </a:rPr>
              <a:t>решение.</a:t>
            </a:r>
            <a:endParaRPr lang="ru-RU" sz="2400" dirty="0" smtClean="0">
              <a:latin typeface="Arial Black" pitchFamily="34" charset="0"/>
            </a:endParaRPr>
          </a:p>
          <a:p>
            <a:r>
              <a:rPr lang="ru-RU" sz="2400" dirty="0" smtClean="0">
                <a:latin typeface="Arial Black" pitchFamily="34" charset="0"/>
              </a:rPr>
              <a:t>За один час первый насос наполнит 3 бака, второй — 2 бака, а третий — 1 бак. Работая вместе, за один час они 6 баков. Значит, один бак насосы наполнят в шесть раз быстрее, т. е. за 10 минут.</a:t>
            </a:r>
          </a:p>
          <a:p>
            <a:endParaRPr lang="ru-RU" sz="2400" dirty="0" smtClean="0">
              <a:latin typeface="Arial Black" pitchFamily="34" charset="0"/>
            </a:endParaRPr>
          </a:p>
          <a:p>
            <a:endParaRPr lang="ru-RU" sz="2400" dirty="0" smtClean="0">
              <a:latin typeface="Arial Black" pitchFamily="34" charset="0"/>
            </a:endParaRPr>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2000296" y="1524000"/>
            <a:ext cx="928694" cy="4572000"/>
          </a:xfrm>
        </p:spPr>
        <p:txBody>
          <a:bodyPr/>
          <a:lstStyle/>
          <a:p>
            <a:endParaRPr lang="ru-RU"/>
          </a:p>
        </p:txBody>
      </p:sp>
      <p:sp>
        <p:nvSpPr>
          <p:cNvPr id="3" name="Заголовок 2"/>
          <p:cNvSpPr>
            <a:spLocks noGrp="1"/>
          </p:cNvSpPr>
          <p:nvPr>
            <p:ph type="title"/>
          </p:nvPr>
        </p:nvSpPr>
        <p:spPr>
          <a:xfrm>
            <a:off x="-1617387" y="152400"/>
            <a:ext cx="45719" cy="1219200"/>
          </a:xfrm>
        </p:spPr>
        <p:txBody>
          <a:bodyPr/>
          <a:lstStyle/>
          <a:p>
            <a:endParaRPr lang="ru-RU" dirty="0"/>
          </a:p>
        </p:txBody>
      </p:sp>
      <p:sp>
        <p:nvSpPr>
          <p:cNvPr id="4" name="TextBox 3"/>
          <p:cNvSpPr txBox="1"/>
          <p:nvPr/>
        </p:nvSpPr>
        <p:spPr>
          <a:xfrm>
            <a:off x="428596" y="428604"/>
            <a:ext cx="8143932" cy="369332"/>
          </a:xfrm>
          <a:prstGeom prst="rect">
            <a:avLst/>
          </a:prstGeom>
          <a:noFill/>
        </p:spPr>
        <p:txBody>
          <a:bodyPr wrap="square" rtlCol="0">
            <a:spAutoFit/>
          </a:bodyPr>
          <a:lstStyle/>
          <a:p>
            <a:endParaRPr lang="ru-RU" dirty="0"/>
          </a:p>
        </p:txBody>
      </p:sp>
      <p:sp>
        <p:nvSpPr>
          <p:cNvPr id="1025" name="Rectangle 1"/>
          <p:cNvSpPr>
            <a:spLocks noChangeArrowheads="1"/>
          </p:cNvSpPr>
          <p:nvPr/>
        </p:nvSpPr>
        <p:spPr bwMode="auto">
          <a:xfrm>
            <a:off x="357158" y="0"/>
            <a:ext cx="8358246" cy="75713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Black" pitchFamily="34" charset="0"/>
                <a:cs typeface="Times New Roman" pitchFamily="18" charset="0"/>
              </a:rPr>
              <a:t>Прототип B13 № 99613</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Каждый из двух рабочих одинаковой квалификации может выполнить заказ за 15 часов. Через 3 часа после того, как один из них приступил к выполнению заказа, к нему присоединился второй рабочий, и работу над заказом они довели до конца уже вместе. Сколько часов потребовалось на выполнение всего заказа?</a:t>
            </a:r>
            <a:endParaRPr kumimoji="0" lang="ru-RU"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Black" pitchFamily="34" charset="0"/>
              </a:rPr>
              <a:t/>
            </a:r>
            <a:br>
              <a:rPr kumimoji="0" lang="ru-RU" b="0" i="0" u="none" strike="noStrike" cap="none" normalizeH="0" baseline="0" dirty="0" smtClean="0">
                <a:ln>
                  <a:noFill/>
                </a:ln>
                <a:solidFill>
                  <a:schemeClr val="tx1"/>
                </a:solidFill>
                <a:effectLst/>
                <a:latin typeface="Arial Black" pitchFamily="34" charset="0"/>
              </a:rPr>
            </a:br>
            <a:r>
              <a:rPr kumimoji="0" lang="ru-RU"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b="0" i="0" u="none" strike="noStrike" cap="none" normalizeH="0" baseline="0" dirty="0" smtClean="0">
                <a:ln>
                  <a:noFill/>
                </a:ln>
                <a:solidFill>
                  <a:schemeClr val="tx1"/>
                </a:solidFill>
                <a:effectLst/>
                <a:latin typeface="Arial Black" pitchFamily="34" charset="0"/>
              </a:rPr>
              <a:t/>
            </a:r>
            <a:br>
              <a:rPr kumimoji="0" lang="ru-RU" b="0" i="0" u="none" strike="noStrike" cap="none" normalizeH="0" baseline="0" dirty="0" smtClean="0">
                <a:ln>
                  <a:noFill/>
                </a:ln>
                <a:solidFill>
                  <a:schemeClr val="tx1"/>
                </a:solidFill>
                <a:effectLst/>
                <a:latin typeface="Arial Black" pitchFamily="34" charset="0"/>
              </a:rPr>
            </a:br>
            <a:endParaRPr kumimoji="0" lang="ru-RU"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Рабочий выполняет 1/15 часть заказа в час, поэтому за 3 часа он выполнит 1/5 часть заказа. После этого к нему присоединяется второй рабочий, и, работая вместе, два рабочих должны выполнить 4/5 заказа. Чтобы определить время совместной работы, разделим этот объём работы на совместную производительность:</a:t>
            </a:r>
          </a:p>
          <a:p>
            <a:pPr marL="0" marR="0" lvl="0" indent="0" algn="l" defTabSz="914400" rtl="0" eaLnBrk="0" fontAlgn="base" latinLnBrk="0" hangingPunct="0">
              <a:lnSpc>
                <a:spcPct val="100000"/>
              </a:lnSpc>
              <a:spcBef>
                <a:spcPct val="0"/>
              </a:spcBef>
              <a:spcAft>
                <a:spcPct val="0"/>
              </a:spcAft>
              <a:buClrTx/>
              <a:buSzTx/>
              <a:buFontTx/>
              <a:buNone/>
              <a:tabLst/>
            </a:pPr>
            <a:endParaRPr lang="ru-RU"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u-RU" dirty="0" smtClean="0">
                <a:solidFill>
                  <a:srgbClr val="000000"/>
                </a:solidFill>
                <a:latin typeface="Arial Black" pitchFamily="34" charset="0"/>
                <a:cs typeface="Times New Roman" pitchFamily="18" charset="0"/>
              </a:rPr>
              <a:t>	</a:t>
            </a:r>
            <a:r>
              <a:rPr lang="ru-RU" dirty="0" smtClean="0">
                <a:solidFill>
                  <a:srgbClr val="000000"/>
                </a:solidFill>
                <a:latin typeface="Arial Black" pitchFamily="34" charset="0"/>
                <a:cs typeface="Times New Roman" pitchFamily="18" charset="0"/>
              </a:rPr>
              <a:t>					</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часов.</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Тем самым, на выполнение всего заказа потребуется 6 + 3 = 9 часов.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Ответ: 9.</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1026" name="Picture 2" descr="http://reshuege.ru/formula/6b/6b40b26f08bfd98255773f2255672473.png"/>
          <p:cNvPicPr>
            <a:picLocks noChangeAspect="1" noChangeArrowheads="1"/>
          </p:cNvPicPr>
          <p:nvPr/>
        </p:nvPicPr>
        <p:blipFill>
          <a:blip r:embed="rId2"/>
          <a:srcRect/>
          <a:stretch>
            <a:fillRect/>
          </a:stretch>
        </p:blipFill>
        <p:spPr bwMode="auto">
          <a:xfrm>
            <a:off x="2000232" y="4572008"/>
            <a:ext cx="3857652" cy="105447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285916" y="1524000"/>
            <a:ext cx="500066" cy="4572000"/>
          </a:xfrm>
        </p:spPr>
        <p:txBody>
          <a:bodyPr/>
          <a:lstStyle/>
          <a:p>
            <a:endParaRPr lang="ru-RU" dirty="0"/>
          </a:p>
        </p:txBody>
      </p:sp>
      <p:sp>
        <p:nvSpPr>
          <p:cNvPr id="3" name="Заголовок 2"/>
          <p:cNvSpPr>
            <a:spLocks noGrp="1"/>
          </p:cNvSpPr>
          <p:nvPr>
            <p:ph type="title"/>
          </p:nvPr>
        </p:nvSpPr>
        <p:spPr>
          <a:xfrm flipH="1">
            <a:off x="-2428924" y="152400"/>
            <a:ext cx="1214446" cy="1219200"/>
          </a:xfrm>
        </p:spPr>
        <p:txBody>
          <a:bodyPr/>
          <a:lstStyle/>
          <a:p>
            <a:endParaRPr lang="ru-RU"/>
          </a:p>
        </p:txBody>
      </p:sp>
      <p:sp>
        <p:nvSpPr>
          <p:cNvPr id="4" name="TextBox 3"/>
          <p:cNvSpPr txBox="1"/>
          <p:nvPr/>
        </p:nvSpPr>
        <p:spPr>
          <a:xfrm>
            <a:off x="500034" y="500042"/>
            <a:ext cx="7929618" cy="5878532"/>
          </a:xfrm>
          <a:prstGeom prst="rect">
            <a:avLst/>
          </a:prstGeom>
          <a:noFill/>
        </p:spPr>
        <p:txBody>
          <a:bodyPr wrap="square" rtlCol="0">
            <a:spAutoFit/>
          </a:bodyPr>
          <a:lstStyle/>
          <a:p>
            <a:r>
              <a:rPr lang="ru-RU" sz="2000" b="1" dirty="0" smtClean="0">
                <a:latin typeface="Arial Black" pitchFamily="34" charset="0"/>
              </a:rPr>
              <a:t>Прототип B13 № 99612</a:t>
            </a:r>
          </a:p>
          <a:p>
            <a:r>
              <a:rPr lang="ru-RU" sz="2000" dirty="0" smtClean="0">
                <a:latin typeface="Arial Black" pitchFamily="34" charset="0"/>
              </a:rPr>
              <a:t>По двум параллельным железнодорожным путям друг навстречу другу следуют скорый и пассажирский поезда, скорости которых равны соответственно 65 км/ч и 35 км/ч. Длина пассажирского поезда равна 700 метрам. Найдите длину скорого поезда, если время, за которое он прошел мимо пассажирского поезда, равно 36 секундам. Ответ дайте в метрах.</a:t>
            </a:r>
          </a:p>
          <a:p>
            <a:r>
              <a:rPr lang="ru-RU" sz="2000" dirty="0" err="1" smtClean="0">
                <a:latin typeface="Arial Black" pitchFamily="34" charset="0"/>
              </a:rPr>
              <a:t>Решeние</a:t>
            </a:r>
            <a:r>
              <a:rPr lang="ru-RU" sz="2000" dirty="0" smtClean="0">
                <a:latin typeface="Arial Black" pitchFamily="34" charset="0"/>
              </a:rPr>
              <a:t>:</a:t>
            </a:r>
            <a:br>
              <a:rPr lang="ru-RU" sz="2000" dirty="0" smtClean="0">
                <a:latin typeface="Arial Black" pitchFamily="34" charset="0"/>
              </a:rPr>
            </a:br>
            <a:r>
              <a:rPr lang="ru-RU" sz="2000" dirty="0" smtClean="0">
                <a:latin typeface="Arial Black" pitchFamily="34" charset="0"/>
              </a:rPr>
              <a:t>Относительная скорость поездов </a:t>
            </a:r>
            <a:r>
              <a:rPr lang="ru-RU" sz="2000" dirty="0" smtClean="0">
                <a:latin typeface="Arial Black" pitchFamily="34" charset="0"/>
              </a:rPr>
              <a:t>равна 65+35 км/ч=100км/ч=1000/36м/с</a:t>
            </a:r>
            <a:r>
              <a:rPr lang="ru-RU" sz="2000" dirty="0" smtClean="0">
                <a:latin typeface="Arial Black" pitchFamily="34" charset="0"/>
              </a:rPr>
              <a:t> </a:t>
            </a:r>
          </a:p>
          <a:p>
            <a:r>
              <a:rPr lang="ru-RU" sz="2000" dirty="0" smtClean="0">
                <a:latin typeface="Arial Black" pitchFamily="34" charset="0"/>
              </a:rPr>
              <a:t>За 36 секунд один поезд проходит мимо другого, то есть вместе поезда преодолевают расстояние, равное сумме их длин</a:t>
            </a:r>
            <a:r>
              <a:rPr lang="ru-RU" sz="2000" dirty="0" smtClean="0">
                <a:latin typeface="Arial Black" pitchFamily="34" charset="0"/>
              </a:rPr>
              <a:t>: 1000/36·36=1000м</a:t>
            </a:r>
            <a:r>
              <a:rPr lang="ru-RU" sz="2000" dirty="0" smtClean="0">
                <a:latin typeface="Arial Black" pitchFamily="34" charset="0"/>
              </a:rPr>
              <a:t> </a:t>
            </a:r>
          </a:p>
          <a:p>
            <a:r>
              <a:rPr lang="ru-RU" sz="2000" dirty="0" smtClean="0">
                <a:latin typeface="Arial Black" pitchFamily="34" charset="0"/>
              </a:rPr>
              <a:t> </a:t>
            </a:r>
            <a:r>
              <a:rPr lang="ru-RU" sz="2000" dirty="0" smtClean="0">
                <a:latin typeface="Arial Black" pitchFamily="34" charset="0"/>
              </a:rPr>
              <a:t>поэтому </a:t>
            </a:r>
            <a:r>
              <a:rPr lang="ru-RU" sz="2000" dirty="0" smtClean="0">
                <a:latin typeface="Arial Black" pitchFamily="34" charset="0"/>
              </a:rPr>
              <a:t>длина скорого </a:t>
            </a:r>
            <a:r>
              <a:rPr lang="ru-RU" sz="2000" dirty="0" smtClean="0">
                <a:latin typeface="Arial Black" pitchFamily="34" charset="0"/>
              </a:rPr>
              <a:t>поезда 1000-700=300м.</a:t>
            </a:r>
          </a:p>
          <a:p>
            <a:r>
              <a:rPr lang="ru-RU" sz="2000" dirty="0" smtClean="0">
                <a:latin typeface="Arial Black" pitchFamily="34" charset="0"/>
              </a:rPr>
              <a:t> Ответ: 300.</a:t>
            </a:r>
          </a:p>
          <a:p>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2428924" y="1524000"/>
            <a:ext cx="1285884" cy="4572000"/>
          </a:xfrm>
        </p:spPr>
        <p:txBody>
          <a:bodyPr/>
          <a:lstStyle/>
          <a:p>
            <a:endParaRPr lang="ru-RU" dirty="0"/>
          </a:p>
        </p:txBody>
      </p:sp>
      <p:sp>
        <p:nvSpPr>
          <p:cNvPr id="3" name="Заголовок 2"/>
          <p:cNvSpPr>
            <a:spLocks noGrp="1"/>
          </p:cNvSpPr>
          <p:nvPr>
            <p:ph type="title"/>
          </p:nvPr>
        </p:nvSpPr>
        <p:spPr>
          <a:xfrm flipH="1">
            <a:off x="-1357354" y="152400"/>
            <a:ext cx="428628" cy="1219200"/>
          </a:xfrm>
        </p:spPr>
        <p:txBody>
          <a:bodyPr/>
          <a:lstStyle/>
          <a:p>
            <a:endParaRPr lang="ru-RU" dirty="0"/>
          </a:p>
        </p:txBody>
      </p:sp>
      <p:sp>
        <p:nvSpPr>
          <p:cNvPr id="4" name="TextBox 3"/>
          <p:cNvSpPr txBox="1"/>
          <p:nvPr/>
        </p:nvSpPr>
        <p:spPr>
          <a:xfrm>
            <a:off x="428596" y="0"/>
            <a:ext cx="8215370" cy="6801862"/>
          </a:xfrm>
          <a:prstGeom prst="rect">
            <a:avLst/>
          </a:prstGeom>
          <a:noFill/>
        </p:spPr>
        <p:txBody>
          <a:bodyPr wrap="square" rtlCol="0">
            <a:spAutoFit/>
          </a:bodyPr>
          <a:lstStyle/>
          <a:p>
            <a:r>
              <a:rPr lang="ru-RU" sz="2000" b="1" dirty="0" smtClean="0">
                <a:latin typeface="Arial Black" pitchFamily="34" charset="0"/>
              </a:rPr>
              <a:t>Прототип B13 № 99610</a:t>
            </a:r>
          </a:p>
          <a:p>
            <a:r>
              <a:rPr lang="ru-RU" sz="2000" dirty="0" smtClean="0">
                <a:latin typeface="Arial Black" pitchFamily="34" charset="0"/>
              </a:rPr>
              <a:t>По морю параллельными курсами в одном направлении следуют два сухогруза: первый длиной 120 метров, второй – длиной 80 метров. Сначала второй сухогруз отстает от первого, и в некоторый момент времени расстояние от кормы первого сухогруза до носа второго составляет 400 метров. Через 12 минут после этого уже первый сухогруз отстает от второго так, что расстояние от кормы второго сухогруза до носа первого равно 600 метрам. На сколько километров в час скорость первого сухогруза меньше скорости второго?</a:t>
            </a:r>
          </a:p>
          <a:p>
            <a:r>
              <a:rPr lang="ru-RU" sz="2000" dirty="0" err="1" smtClean="0">
                <a:latin typeface="Arial Black" pitchFamily="34" charset="0"/>
              </a:rPr>
              <a:t>Решeние</a:t>
            </a:r>
            <a:r>
              <a:rPr lang="ru-RU" sz="2000" dirty="0" smtClean="0">
                <a:latin typeface="Arial Black" pitchFamily="34" charset="0"/>
              </a:rPr>
              <a:t>:</a:t>
            </a:r>
            <a:br>
              <a:rPr lang="ru-RU" sz="2000" dirty="0" smtClean="0">
                <a:latin typeface="Arial Black" pitchFamily="34" charset="0"/>
              </a:rPr>
            </a:br>
            <a:r>
              <a:rPr lang="ru-RU" sz="2000" dirty="0" smtClean="0">
                <a:latin typeface="Arial Black" pitchFamily="34" charset="0"/>
              </a:rPr>
              <a:t>пока сухогрузы перейдут из первого положения во второе, второй сухогруз переместился относительно первого </a:t>
            </a:r>
            <a:r>
              <a:rPr lang="ru-RU" sz="2000" dirty="0" smtClean="0">
                <a:latin typeface="Arial Black" pitchFamily="34" charset="0"/>
              </a:rPr>
              <a:t>на 120+400+80+600=1200м.</a:t>
            </a:r>
            <a:r>
              <a:rPr lang="ru-RU" sz="2000" dirty="0" smtClean="0">
                <a:latin typeface="Arial Black" pitchFamily="34" charset="0"/>
              </a:rPr>
              <a:t> </a:t>
            </a:r>
          </a:p>
          <a:p>
            <a:r>
              <a:rPr lang="ru-RU" sz="2000" dirty="0" smtClean="0">
                <a:latin typeface="Arial Black" pitchFamily="34" charset="0"/>
              </a:rPr>
              <a:t> </a:t>
            </a:r>
            <a:r>
              <a:rPr lang="ru-RU" sz="2000" dirty="0" smtClean="0">
                <a:latin typeface="Arial Black" pitchFamily="34" charset="0"/>
              </a:rPr>
              <a:t>Пусть </a:t>
            </a:r>
            <a:r>
              <a:rPr lang="en-US" sz="2000" dirty="0" smtClean="0">
                <a:latin typeface="Arial Black" pitchFamily="34" charset="0"/>
              </a:rPr>
              <a:t>u</a:t>
            </a:r>
            <a:r>
              <a:rPr lang="ru-RU" sz="2000" dirty="0" smtClean="0">
                <a:latin typeface="Arial Black" pitchFamily="34" charset="0"/>
              </a:rPr>
              <a:t> </a:t>
            </a:r>
            <a:r>
              <a:rPr lang="ru-RU" sz="2000" dirty="0" smtClean="0">
                <a:latin typeface="Arial Black" pitchFamily="34" charset="0"/>
              </a:rPr>
              <a:t>– </a:t>
            </a:r>
            <a:r>
              <a:rPr lang="ru-RU" sz="2000" dirty="0" smtClean="0">
                <a:latin typeface="Arial Black" pitchFamily="34" charset="0"/>
              </a:rPr>
              <a:t>разность скоростей сухогрузов, </a:t>
            </a:r>
            <a:r>
              <a:rPr lang="ru-RU" sz="2000" dirty="0" smtClean="0">
                <a:latin typeface="Arial Black" pitchFamily="34" charset="0"/>
              </a:rPr>
              <a:t>тогда</a:t>
            </a:r>
            <a:r>
              <a:rPr lang="en-US" sz="2000" dirty="0" smtClean="0">
                <a:latin typeface="Arial Black" pitchFamily="34" charset="0"/>
              </a:rPr>
              <a:t>u=1200/12=100</a:t>
            </a:r>
            <a:r>
              <a:rPr lang="ru-RU" sz="2000" dirty="0" smtClean="0">
                <a:latin typeface="Arial Black" pitchFamily="34" charset="0"/>
              </a:rPr>
              <a:t>м/мин=6км/ч</a:t>
            </a:r>
            <a:r>
              <a:rPr lang="ru-RU" sz="2000" dirty="0" smtClean="0">
                <a:latin typeface="Arial Black" pitchFamily="34" charset="0"/>
              </a:rPr>
              <a:t> </a:t>
            </a:r>
          </a:p>
          <a:p>
            <a:r>
              <a:rPr lang="ru-RU" sz="2000" dirty="0" smtClean="0">
                <a:latin typeface="Arial Black" pitchFamily="34" charset="0"/>
              </a:rPr>
              <a:t> </a:t>
            </a:r>
          </a:p>
          <a:p>
            <a:r>
              <a:rPr lang="ru-RU" sz="2000" dirty="0" smtClean="0">
                <a:latin typeface="Arial Black" pitchFamily="34" charset="0"/>
              </a:rPr>
              <a:t>Ответ: 6.</a:t>
            </a:r>
          </a:p>
          <a:p>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4000560" y="1524000"/>
            <a:ext cx="2071702" cy="4572000"/>
          </a:xfrm>
        </p:spPr>
        <p:txBody>
          <a:bodyPr/>
          <a:lstStyle/>
          <a:p>
            <a:endParaRPr lang="ru-RU"/>
          </a:p>
        </p:txBody>
      </p:sp>
      <p:sp>
        <p:nvSpPr>
          <p:cNvPr id="3" name="Заголовок 2"/>
          <p:cNvSpPr>
            <a:spLocks noGrp="1"/>
          </p:cNvSpPr>
          <p:nvPr>
            <p:ph type="title"/>
          </p:nvPr>
        </p:nvSpPr>
        <p:spPr>
          <a:xfrm>
            <a:off x="-1143040" y="152400"/>
            <a:ext cx="571504" cy="1219200"/>
          </a:xfrm>
        </p:spPr>
        <p:txBody>
          <a:bodyPr/>
          <a:lstStyle/>
          <a:p>
            <a:endParaRPr lang="ru-RU" dirty="0"/>
          </a:p>
        </p:txBody>
      </p:sp>
      <p:sp>
        <p:nvSpPr>
          <p:cNvPr id="43009" name="Rectangle 1"/>
          <p:cNvSpPr>
            <a:spLocks noChangeArrowheads="1"/>
          </p:cNvSpPr>
          <p:nvPr/>
        </p:nvSpPr>
        <p:spPr bwMode="auto">
          <a:xfrm>
            <a:off x="500034" y="571480"/>
            <a:ext cx="814393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Arial Black" pitchFamily="34" charset="0"/>
                <a:cs typeface="Times New Roman" pitchFamily="18" charset="0"/>
              </a:rPr>
              <a:t>Прототип B13 № 99608</a:t>
            </a:r>
          </a:p>
          <a:p>
            <a:pPr marL="0" marR="0" lvl="0" indent="0"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Поезд, двигаясь равномерно со скоростью 80 км/ч, проезжает мимо придорожного столба за 36 секунд. Найдите длину поезда в метрах.</a:t>
            </a:r>
            <a:endParaRPr kumimoji="0" lang="ru-RU" sz="2800" b="0" i="0" u="none" strike="noStrike" cap="none" normalizeH="0" baseline="0" dirty="0" smtClean="0">
              <a:ln>
                <a:noFill/>
              </a:ln>
              <a:solidFill>
                <a:schemeClr val="tx1"/>
              </a:solidFill>
              <a:effectLst/>
              <a:latin typeface="Arial Black"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800" b="0" i="0" u="none" strike="noStrike" cap="none" normalizeH="0" baseline="0" dirty="0" smtClean="0">
                <a:ln>
                  <a:noFill/>
                </a:ln>
                <a:solidFill>
                  <a:schemeClr val="tx1"/>
                </a:solidFill>
                <a:effectLst/>
                <a:latin typeface="Arial Black" pitchFamily="34" charset="0"/>
              </a:rPr>
              <a:t/>
            </a:r>
            <a:br>
              <a:rPr kumimoji="0" lang="ru-RU" sz="2800" b="0" i="0" u="none" strike="noStrike" cap="none" normalizeH="0" baseline="0" dirty="0" smtClean="0">
                <a:ln>
                  <a:noFill/>
                </a:ln>
                <a:solidFill>
                  <a:schemeClr val="tx1"/>
                </a:solidFill>
                <a:effectLst/>
                <a:latin typeface="Arial Black" pitchFamily="34" charset="0"/>
              </a:rPr>
            </a:b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Скорость поезда равна 80км/ч=800/36м/с. За 36 секунд поезд проходит мимо придорожного столба – проходит расстояние равное своей длине: 800/36·36=800м</a:t>
            </a:r>
          </a:p>
          <a:p>
            <a:pPr marL="0" marR="0" lvl="0" indent="0"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Arial Black" pitchFamily="34" charset="0"/>
                <a:cs typeface="Times New Roman" pitchFamily="18" charset="0"/>
              </a:rPr>
              <a:t>Ответ: 800.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1000164" y="1524000"/>
            <a:ext cx="357190" cy="4572000"/>
          </a:xfrm>
        </p:spPr>
        <p:txBody>
          <a:bodyPr/>
          <a:lstStyle/>
          <a:p>
            <a:endParaRPr lang="ru-RU" dirty="0"/>
          </a:p>
        </p:txBody>
      </p:sp>
      <p:sp>
        <p:nvSpPr>
          <p:cNvPr id="3" name="Заголовок 2"/>
          <p:cNvSpPr>
            <a:spLocks noGrp="1"/>
          </p:cNvSpPr>
          <p:nvPr>
            <p:ph type="title"/>
          </p:nvPr>
        </p:nvSpPr>
        <p:spPr>
          <a:xfrm>
            <a:off x="-928726" y="152400"/>
            <a:ext cx="428628" cy="1219200"/>
          </a:xfrm>
        </p:spPr>
        <p:txBody>
          <a:bodyPr/>
          <a:lstStyle/>
          <a:p>
            <a:endParaRPr lang="ru-RU" dirty="0"/>
          </a:p>
        </p:txBody>
      </p:sp>
      <p:sp>
        <p:nvSpPr>
          <p:cNvPr id="4" name="TextBox 3"/>
          <p:cNvSpPr txBox="1"/>
          <p:nvPr/>
        </p:nvSpPr>
        <p:spPr>
          <a:xfrm>
            <a:off x="428596" y="571480"/>
            <a:ext cx="8286808" cy="369332"/>
          </a:xfrm>
          <a:prstGeom prst="rect">
            <a:avLst/>
          </a:prstGeom>
          <a:noFill/>
        </p:spPr>
        <p:txBody>
          <a:bodyPr wrap="square" rtlCol="0">
            <a:spAutoFit/>
          </a:bodyPr>
          <a:lstStyle/>
          <a:p>
            <a:endParaRPr lang="ru-RU" dirty="0"/>
          </a:p>
        </p:txBody>
      </p:sp>
      <p:sp>
        <p:nvSpPr>
          <p:cNvPr id="41985" name="Rectangle 1"/>
          <p:cNvSpPr>
            <a:spLocks noChangeArrowheads="1"/>
          </p:cNvSpPr>
          <p:nvPr/>
        </p:nvSpPr>
        <p:spPr bwMode="auto">
          <a:xfrm>
            <a:off x="357158" y="214290"/>
            <a:ext cx="835824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99606</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Первые два часа автомобиль ехал со скоростью 50 км/ч, следующий час – со скоростью 100 км/ч, а затем два часа – со скоростью 75 км/ч. Найдите среднюю скорость автомобиля на протяжении всего пути. Ответ дайте в км/ч.</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Чтобы найти среднюю скорость на протяжении пути, нужно весь путь разделить на все время движения. Средняя скорость равна:</a:t>
            </a:r>
          </a:p>
          <a:p>
            <a:pPr marL="0" marR="0" lvl="0" indent="0" defTabSz="914400" rtl="0" eaLnBrk="0" fontAlgn="base" latinLnBrk="0" hangingPunct="0">
              <a:lnSpc>
                <a:spcPct val="100000"/>
              </a:lnSpc>
              <a:spcBef>
                <a:spcPct val="0"/>
              </a:spcBef>
              <a:spcAft>
                <a:spcPct val="0"/>
              </a:spcAft>
              <a:buClrTx/>
              <a:buSzTx/>
              <a:buFontTx/>
              <a:buNone/>
              <a:tabLst/>
            </a:pPr>
            <a:r>
              <a:rPr lang="en-US" sz="2400" dirty="0" smtClean="0">
                <a:solidFill>
                  <a:srgbClr val="000000"/>
                </a:solidFill>
                <a:latin typeface="Arial Black" pitchFamily="34" charset="0"/>
                <a:cs typeface="Times New Roman" pitchFamily="18" charset="0"/>
              </a:rPr>
              <a:t>	</a:t>
            </a:r>
            <a:r>
              <a:rPr lang="en-US" sz="2400" dirty="0" smtClean="0">
                <a:solidFill>
                  <a:srgbClr val="000000"/>
                </a:solidFill>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км/ч.</a:t>
            </a:r>
          </a:p>
          <a:p>
            <a:pPr marL="0" marR="0" lvl="0" indent="0"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ru-RU" sz="2400" dirty="0" smtClean="0">
              <a:solidFill>
                <a:srgbClr val="000000"/>
              </a:solidFill>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70.</a:t>
            </a:r>
          </a:p>
        </p:txBody>
      </p:sp>
      <p:pic>
        <p:nvPicPr>
          <p:cNvPr id="41986" name="Picture 2" descr="http://reshuege.ru/formula/1f/1f49f8dbe9d6f6480557290c30b998a0.png"/>
          <p:cNvPicPr>
            <a:picLocks noChangeAspect="1" noChangeArrowheads="1"/>
          </p:cNvPicPr>
          <p:nvPr/>
        </p:nvPicPr>
        <p:blipFill>
          <a:blip r:embed="rId2"/>
          <a:srcRect/>
          <a:stretch>
            <a:fillRect/>
          </a:stretch>
        </p:blipFill>
        <p:spPr bwMode="auto">
          <a:xfrm>
            <a:off x="2571736" y="4357694"/>
            <a:ext cx="4156489" cy="100013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841"/>
            <a:ext cx="8229600" cy="357189"/>
          </a:xfrm>
        </p:spPr>
        <p:txBody>
          <a:bodyPr>
            <a:normAutofit fontScale="77500" lnSpcReduction="20000"/>
          </a:bodyPr>
          <a:lstStyle/>
          <a:p>
            <a:endParaRPr lang="ru-RU" dirty="0"/>
          </a:p>
        </p:txBody>
      </p:sp>
      <p:sp>
        <p:nvSpPr>
          <p:cNvPr id="2" name="Заголовок 1"/>
          <p:cNvSpPr>
            <a:spLocks noGrp="1"/>
          </p:cNvSpPr>
          <p:nvPr>
            <p:ph type="title"/>
          </p:nvPr>
        </p:nvSpPr>
        <p:spPr>
          <a:xfrm flipV="1">
            <a:off x="457200" y="-1071594"/>
            <a:ext cx="8229600" cy="285752"/>
          </a:xfrm>
        </p:spPr>
        <p:txBody>
          <a:bodyPr>
            <a:normAutofit fontScale="90000"/>
          </a:bodyPr>
          <a:lstStyle/>
          <a:p>
            <a:endParaRPr lang="ru-RU" dirty="0"/>
          </a:p>
        </p:txBody>
      </p:sp>
      <p:sp>
        <p:nvSpPr>
          <p:cNvPr id="12289" name="Rectangle 1"/>
          <p:cNvSpPr>
            <a:spLocks noChangeArrowheads="1"/>
          </p:cNvSpPr>
          <p:nvPr/>
        </p:nvSpPr>
        <p:spPr bwMode="auto">
          <a:xfrm>
            <a:off x="0" y="0"/>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Arial Black" pitchFamily="34" charset="0"/>
                <a:cs typeface="Times New Roman" pitchFamily="18" charset="0"/>
              </a:rPr>
              <a:t>Прототип B13 № 26581</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Велосипедист выехал с постоянной скоростью из города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в город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B</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расстояние между которыми равно 70 км. На следующий день он отправился обратно в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со скоростью на 3 км/ч больше прежней. По дороге он сделал остановку на 3 часа. В результате велосипедист затратил на обратный путь столько же времени, сколько на путь из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в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B</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Найдите скорость велосипедиста на пути из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B</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в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Ответ дайте в км/ч.</a:t>
            </a:r>
            <a:endParaRPr kumimoji="0" lang="ru-RU" b="0" i="0" u="none" strike="noStrike" cap="none" normalizeH="0" baseline="0" dirty="0" smtClean="0">
              <a:ln>
                <a:noFill/>
              </a:ln>
              <a:solidFill>
                <a:schemeClr val="tx1"/>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b="0" i="0" u="none" strike="noStrike" cap="none" normalizeH="0" baseline="0" dirty="0" smtClean="0">
                <a:ln>
                  <a:noFill/>
                </a:ln>
                <a:solidFill>
                  <a:schemeClr val="tx1"/>
                </a:solidFill>
                <a:effectLst/>
                <a:latin typeface="Arial Black" pitchFamily="34" charset="0"/>
                <a:cs typeface="Times New Roman" pitchFamily="18" charset="0"/>
              </a:rPr>
              <a:t/>
            </a:r>
            <a:br>
              <a:rPr kumimoji="0" lang="ru-RU" b="0" i="0" u="none" strike="noStrike" cap="none" normalizeH="0" baseline="0" dirty="0" smtClean="0">
                <a:ln>
                  <a:noFill/>
                </a:ln>
                <a:solidFill>
                  <a:schemeClr val="tx1"/>
                </a:solidFill>
                <a:effectLst/>
                <a:latin typeface="Arial Black" pitchFamily="34" charset="0"/>
                <a:cs typeface="Times New Roman" pitchFamily="18" charset="0"/>
              </a:rPr>
            </a:b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Пусть </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v</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км/ч – скорость велосипедиста на пути из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B</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в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тогда скорость велосипедиста на пути из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в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B</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равна</a:t>
            </a:r>
            <a:r>
              <a:rPr kumimoji="0" lang="en-US" b="0" i="0" u="none" strike="noStrike" cap="none" normalizeH="0" baseline="0" dirty="0" smtClean="0">
                <a:ln>
                  <a:noFill/>
                </a:ln>
                <a:solidFill>
                  <a:srgbClr val="000000"/>
                </a:solidFill>
                <a:effectLst/>
                <a:latin typeface="Arial Black" pitchFamily="34" charset="0"/>
                <a:cs typeface="Times New Roman" pitchFamily="18" charset="0"/>
              </a:rPr>
              <a:t> v-3</a:t>
            </a:r>
            <a:r>
              <a:rPr lang="en-US" dirty="0">
                <a:solidFill>
                  <a:srgbClr val="000000"/>
                </a:solidFill>
                <a:latin typeface="Arial Black" pitchFamily="34" charset="0"/>
                <a:cs typeface="Times New Roman" pitchFamily="18" charset="0"/>
              </a:rPr>
              <a:t> </a:t>
            </a:r>
            <a:r>
              <a:rPr lang="ru-RU" dirty="0">
                <a:solidFill>
                  <a:srgbClr val="000000"/>
                </a:solidFill>
                <a:latin typeface="Arial Black" pitchFamily="34" charset="0"/>
                <a:cs typeface="Times New Roman" pitchFamily="18" charset="0"/>
              </a:rPr>
              <a:t>к</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м/ч. Сделав на обратном пути остановку на 3 часа, велосипедист затратил на обратный путь столько же времени, сколько на путь из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A</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в </a:t>
            </a:r>
            <a:r>
              <a:rPr kumimoji="0" lang="ru-RU" b="0" i="1" u="none" strike="noStrike" cap="none" normalizeH="0" baseline="0" dirty="0" smtClean="0">
                <a:ln>
                  <a:noFill/>
                </a:ln>
                <a:solidFill>
                  <a:srgbClr val="000000"/>
                </a:solidFill>
                <a:effectLst/>
                <a:latin typeface="Arial Black" pitchFamily="34" charset="0"/>
                <a:cs typeface="Times New Roman" pitchFamily="18" charset="0"/>
              </a:rPr>
              <a:t>B</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отсюда имеем:</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dirty="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u-RU" dirty="0" smtClean="0">
                <a:solidFill>
                  <a:srgbClr val="000000"/>
                </a:solidFill>
                <a:latin typeface="Arial Black" pitchFamily="34" charset="0"/>
                <a:cs typeface="Times New Roman" pitchFamily="18" charset="0"/>
              </a:rPr>
              <a:t>Т</a:t>
            </a: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аким образом, скорость велосипедиста была равна 10 км/ч.</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Ответ: 10.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rgbClr val="000000"/>
              </a:solidFill>
              <a:effectLst/>
              <a:cs typeface="Times New Roman" pitchFamily="18" charset="0"/>
            </a:endParaRPr>
          </a:p>
        </p:txBody>
      </p:sp>
      <p:pic>
        <p:nvPicPr>
          <p:cNvPr id="12290" name="Picture 2" descr="http://reshuege.ru/formula/9e/9e3669d19b675bd57058fd4664205d2a.png"/>
          <p:cNvPicPr>
            <a:picLocks noChangeAspect="1" noChangeArrowheads="1"/>
          </p:cNvPicPr>
          <p:nvPr/>
        </p:nvPicPr>
        <p:blipFill>
          <a:blip r:embed="rId2"/>
          <a:srcRect/>
          <a:stretch>
            <a:fillRect/>
          </a:stretch>
        </p:blipFill>
        <p:spPr bwMode="auto">
          <a:xfrm>
            <a:off x="792163" y="-106363"/>
            <a:ext cx="66675" cy="114301"/>
          </a:xfrm>
          <a:prstGeom prst="rect">
            <a:avLst/>
          </a:prstGeom>
          <a:noFill/>
        </p:spPr>
      </p:pic>
      <p:pic>
        <p:nvPicPr>
          <p:cNvPr id="12291" name="Picture 3" descr="http://reshuege.ru/formula/3a/3aa2a03fecfb80ca6d9ddacbd9f88cfd.png"/>
          <p:cNvPicPr>
            <a:picLocks noChangeAspect="1" noChangeArrowheads="1"/>
          </p:cNvPicPr>
          <p:nvPr/>
        </p:nvPicPr>
        <p:blipFill>
          <a:blip r:embed="rId3"/>
          <a:srcRect/>
          <a:stretch>
            <a:fillRect/>
          </a:stretch>
        </p:blipFill>
        <p:spPr bwMode="auto">
          <a:xfrm>
            <a:off x="10893425" y="-106363"/>
            <a:ext cx="295275" cy="133351"/>
          </a:xfrm>
          <a:prstGeom prst="rect">
            <a:avLst/>
          </a:prstGeom>
          <a:noFill/>
        </p:spPr>
      </p:pic>
      <p:pic>
        <p:nvPicPr>
          <p:cNvPr id="12292" name="Picture 4" descr="http://reshuege.ru/formula/69/69da5e7cb2a6120e4354be9499935e6b.png"/>
          <p:cNvPicPr>
            <a:picLocks noChangeAspect="1" noChangeArrowheads="1"/>
          </p:cNvPicPr>
          <p:nvPr/>
        </p:nvPicPr>
        <p:blipFill>
          <a:blip r:embed="rId4"/>
          <a:srcRect/>
          <a:stretch>
            <a:fillRect/>
          </a:stretch>
        </p:blipFill>
        <p:spPr bwMode="auto">
          <a:xfrm>
            <a:off x="357158" y="4143380"/>
            <a:ext cx="7500990" cy="785817"/>
          </a:xfrm>
          <a:prstGeom prst="rect">
            <a:avLst/>
          </a:prstGeom>
          <a:noFill/>
        </p:spPr>
      </p:pic>
      <p:pic>
        <p:nvPicPr>
          <p:cNvPr id="12293" name="Picture 5" descr="http://reshuege.ru/formula/12/12cdbc1cf361d85ba2ba1db8f5a271a6.png"/>
          <p:cNvPicPr>
            <a:picLocks noChangeAspect="1" noChangeArrowheads="1"/>
          </p:cNvPicPr>
          <p:nvPr/>
        </p:nvPicPr>
        <p:blipFill>
          <a:blip r:embed="rId5"/>
          <a:srcRect/>
          <a:stretch>
            <a:fillRect/>
          </a:stretch>
        </p:blipFill>
        <p:spPr bwMode="auto">
          <a:xfrm>
            <a:off x="785786" y="5143512"/>
            <a:ext cx="4643470" cy="796023"/>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000164" y="1524000"/>
            <a:ext cx="571504" cy="4572000"/>
          </a:xfrm>
        </p:spPr>
        <p:txBody>
          <a:bodyPr/>
          <a:lstStyle/>
          <a:p>
            <a:endParaRPr lang="ru-RU" dirty="0"/>
          </a:p>
        </p:txBody>
      </p:sp>
      <p:sp>
        <p:nvSpPr>
          <p:cNvPr id="3" name="Заголовок 2"/>
          <p:cNvSpPr>
            <a:spLocks noGrp="1"/>
          </p:cNvSpPr>
          <p:nvPr>
            <p:ph type="title"/>
          </p:nvPr>
        </p:nvSpPr>
        <p:spPr>
          <a:xfrm>
            <a:off x="-1500230" y="152400"/>
            <a:ext cx="1000132" cy="1219200"/>
          </a:xfrm>
        </p:spPr>
        <p:txBody>
          <a:bodyPr/>
          <a:lstStyle/>
          <a:p>
            <a:endParaRPr lang="ru-RU" dirty="0"/>
          </a:p>
        </p:txBody>
      </p:sp>
      <p:sp>
        <p:nvSpPr>
          <p:cNvPr id="5" name="TextBox 4"/>
          <p:cNvSpPr txBox="1"/>
          <p:nvPr/>
        </p:nvSpPr>
        <p:spPr>
          <a:xfrm>
            <a:off x="795310" y="723880"/>
            <a:ext cx="7929618" cy="369332"/>
          </a:xfrm>
          <a:prstGeom prst="rect">
            <a:avLst/>
          </a:prstGeom>
          <a:noFill/>
        </p:spPr>
        <p:txBody>
          <a:bodyPr wrap="square" rtlCol="0">
            <a:spAutoFit/>
          </a:bodyPr>
          <a:lstStyle/>
          <a:p>
            <a:endParaRPr lang="ru-RU" dirty="0"/>
          </a:p>
        </p:txBody>
      </p:sp>
      <p:sp>
        <p:nvSpPr>
          <p:cNvPr id="40961" name="Rectangle 1"/>
          <p:cNvSpPr>
            <a:spLocks noChangeArrowheads="1"/>
          </p:cNvSpPr>
          <p:nvPr/>
        </p:nvSpPr>
        <p:spPr bwMode="auto">
          <a:xfrm>
            <a:off x="1" y="0"/>
            <a:ext cx="864396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99604</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Путешественник переплыл море на яхте со средней скоростью 20 км/ч. Обратно он летел на спортивном самолете со скоростью 480 км/ч. Найдите среднюю скорость путешественника на протяжении всего пути. Ответ дайте в км/ч.</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Чтобы найти среднюю скорость на протяжении пути, нужно весь путь разделить на все время движения. Пусть</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2S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км — весь путь путешественника, тогда средняя скорость равна:</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км/ч.</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38,4.</a:t>
            </a:r>
          </a:p>
        </p:txBody>
      </p:sp>
      <p:pic>
        <p:nvPicPr>
          <p:cNvPr id="40963" name="Picture 3" descr="http://reshuege.ru/formula/b5/b5108c701e29f904866f0aa5c3e8d87a.png"/>
          <p:cNvPicPr>
            <a:picLocks noChangeAspect="1" noChangeArrowheads="1"/>
          </p:cNvPicPr>
          <p:nvPr/>
        </p:nvPicPr>
        <p:blipFill>
          <a:blip r:embed="rId2"/>
          <a:srcRect/>
          <a:stretch>
            <a:fillRect/>
          </a:stretch>
        </p:blipFill>
        <p:spPr bwMode="auto">
          <a:xfrm>
            <a:off x="1398962" y="4000504"/>
            <a:ext cx="5030426" cy="142876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1428792" y="1524000"/>
            <a:ext cx="642942" cy="4572000"/>
          </a:xfrm>
        </p:spPr>
        <p:txBody>
          <a:bodyPr/>
          <a:lstStyle/>
          <a:p>
            <a:endParaRPr lang="ru-RU" dirty="0"/>
          </a:p>
        </p:txBody>
      </p:sp>
      <p:sp>
        <p:nvSpPr>
          <p:cNvPr id="3" name="Заголовок 2"/>
          <p:cNvSpPr>
            <a:spLocks noGrp="1"/>
          </p:cNvSpPr>
          <p:nvPr>
            <p:ph type="title"/>
          </p:nvPr>
        </p:nvSpPr>
        <p:spPr>
          <a:xfrm>
            <a:off x="-1714544" y="152400"/>
            <a:ext cx="1071570" cy="1219200"/>
          </a:xfrm>
        </p:spPr>
        <p:txBody>
          <a:bodyPr/>
          <a:lstStyle/>
          <a:p>
            <a:endParaRPr lang="ru-RU" dirty="0"/>
          </a:p>
        </p:txBody>
      </p:sp>
      <p:sp>
        <p:nvSpPr>
          <p:cNvPr id="4" name="TextBox 3"/>
          <p:cNvSpPr txBox="1"/>
          <p:nvPr/>
        </p:nvSpPr>
        <p:spPr>
          <a:xfrm>
            <a:off x="500034" y="0"/>
            <a:ext cx="8215370" cy="6771084"/>
          </a:xfrm>
          <a:prstGeom prst="rect">
            <a:avLst/>
          </a:prstGeom>
          <a:noFill/>
        </p:spPr>
        <p:txBody>
          <a:bodyPr wrap="square" rtlCol="0">
            <a:spAutoFit/>
          </a:bodyPr>
          <a:lstStyle/>
          <a:p>
            <a:r>
              <a:rPr lang="ru-RU" b="1" dirty="0" smtClean="0">
                <a:latin typeface="Arial Black" pitchFamily="34" charset="0"/>
              </a:rPr>
              <a:t>Прототип B13 № 99600</a:t>
            </a:r>
          </a:p>
          <a:p>
            <a:r>
              <a:rPr lang="ru-RU" dirty="0" smtClean="0">
                <a:latin typeface="Arial Black" pitchFamily="34" charset="0"/>
              </a:rPr>
              <a:t>Часы со стрелками показывают 8 часов 00 минут. Через сколько минут минутная стрелка в четвертый раз поравняется с часовой?</a:t>
            </a:r>
          </a:p>
          <a:p>
            <a:r>
              <a:rPr lang="ru-RU" dirty="0" err="1" smtClean="0">
                <a:latin typeface="Arial Black" pitchFamily="34" charset="0"/>
              </a:rPr>
              <a:t>Решeние</a:t>
            </a:r>
            <a:r>
              <a:rPr lang="ru-RU" dirty="0" smtClean="0">
                <a:latin typeface="Arial Black" pitchFamily="34" charset="0"/>
              </a:rPr>
              <a:t>:</a:t>
            </a:r>
            <a:br>
              <a:rPr lang="ru-RU" dirty="0" smtClean="0">
                <a:latin typeface="Arial Black" pitchFamily="34" charset="0"/>
              </a:rPr>
            </a:br>
            <a:r>
              <a:rPr lang="ru-RU" dirty="0" smtClean="0">
                <a:latin typeface="Arial Black" pitchFamily="34" charset="0"/>
              </a:rPr>
              <a:t>Скорость движения минутной стрелки 12 делений/час (под одним делением здесь подразумевается расстояние между соседними цифрами на циферблате часов), а часовой – 1 деление/час. До четвертой встречи минутной и часовой стрелок минутная должна сначала 3 раза «обогнать» часовую, то есть пройти 3 круга по 12 делений. Пусть после этого до четвертой встречи часовая стрелка </a:t>
            </a:r>
            <a:r>
              <a:rPr lang="ru-RU" dirty="0" smtClean="0">
                <a:latin typeface="Arial Black" pitchFamily="34" charset="0"/>
              </a:rPr>
              <a:t>пройдет</a:t>
            </a:r>
            <a:r>
              <a:rPr lang="en-US" dirty="0" smtClean="0">
                <a:latin typeface="Arial Black" pitchFamily="34" charset="0"/>
              </a:rPr>
              <a:t> L</a:t>
            </a:r>
            <a:r>
              <a:rPr lang="ru-RU" dirty="0" smtClean="0">
                <a:latin typeface="Arial Black" pitchFamily="34" charset="0"/>
              </a:rPr>
              <a:t>  делений. Тогда общий путь минутной стрелки складывается из найденных 36 делений, ещё 8 изначально разделяющих их делений (поскольку часы показывают 8 часов) и последних </a:t>
            </a:r>
            <a:r>
              <a:rPr lang="ru-RU" i="1" dirty="0" smtClean="0">
                <a:latin typeface="Arial Black" pitchFamily="34" charset="0"/>
              </a:rPr>
              <a:t>L</a:t>
            </a:r>
            <a:r>
              <a:rPr lang="ru-RU" dirty="0" smtClean="0">
                <a:latin typeface="Arial Black" pitchFamily="34" charset="0"/>
              </a:rPr>
              <a:t> делений. Приравняем время движения для часовой и минутной стрелок</a:t>
            </a:r>
            <a:r>
              <a:rPr lang="ru-RU" dirty="0" smtClean="0">
                <a:latin typeface="Arial Black" pitchFamily="34" charset="0"/>
              </a:rPr>
              <a:t>:</a:t>
            </a:r>
            <a:endParaRPr lang="en-US" dirty="0" smtClean="0">
              <a:latin typeface="Arial Black" pitchFamily="34" charset="0"/>
            </a:endParaRPr>
          </a:p>
          <a:p>
            <a:r>
              <a:rPr lang="ru-RU" dirty="0" smtClean="0">
                <a:latin typeface="Arial Black" pitchFamily="34" charset="0"/>
              </a:rPr>
              <a:t> </a:t>
            </a:r>
            <a:r>
              <a:rPr lang="en-US" dirty="0" smtClean="0">
                <a:latin typeface="Arial Black" pitchFamily="34" charset="0"/>
              </a:rPr>
              <a:t>L/1=(L+8+36):12;</a:t>
            </a:r>
          </a:p>
          <a:p>
            <a:r>
              <a:rPr lang="en-US" dirty="0" smtClean="0">
                <a:latin typeface="Arial Black" pitchFamily="34" charset="0"/>
              </a:rPr>
              <a:t>12L=L+44;</a:t>
            </a:r>
          </a:p>
          <a:p>
            <a:r>
              <a:rPr lang="en-US" dirty="0" smtClean="0">
                <a:latin typeface="Arial Black" pitchFamily="34" charset="0"/>
              </a:rPr>
              <a:t>L=4.</a:t>
            </a:r>
            <a:endParaRPr lang="ru-RU" dirty="0" smtClean="0">
              <a:latin typeface="Arial Black" pitchFamily="34" charset="0"/>
            </a:endParaRPr>
          </a:p>
          <a:p>
            <a:r>
              <a:rPr lang="ru-RU" dirty="0" smtClean="0">
                <a:latin typeface="Arial Black" pitchFamily="34" charset="0"/>
              </a:rPr>
              <a:t>Часовая стрелка пройдет 4 деления, что соответствует 4 часам, то есть 240 минутам. </a:t>
            </a:r>
          </a:p>
          <a:p>
            <a:r>
              <a:rPr lang="ru-RU" sz="2000" dirty="0" smtClean="0">
                <a:latin typeface="Arial Black" pitchFamily="34" charset="0"/>
              </a:rPr>
              <a:t>Ответ: 240.</a:t>
            </a:r>
          </a:p>
          <a:p>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000164" y="1524000"/>
            <a:ext cx="642942" cy="4572000"/>
          </a:xfrm>
        </p:spPr>
        <p:txBody>
          <a:bodyPr/>
          <a:lstStyle/>
          <a:p>
            <a:endParaRPr lang="ru-RU" dirty="0"/>
          </a:p>
        </p:txBody>
      </p:sp>
      <p:sp>
        <p:nvSpPr>
          <p:cNvPr id="3" name="Заголовок 2"/>
          <p:cNvSpPr>
            <a:spLocks noGrp="1"/>
          </p:cNvSpPr>
          <p:nvPr>
            <p:ph type="title"/>
          </p:nvPr>
        </p:nvSpPr>
        <p:spPr>
          <a:xfrm>
            <a:off x="-714412" y="152400"/>
            <a:ext cx="357190" cy="1219200"/>
          </a:xfrm>
        </p:spPr>
        <p:txBody>
          <a:bodyPr/>
          <a:lstStyle/>
          <a:p>
            <a:endParaRPr lang="ru-RU"/>
          </a:p>
        </p:txBody>
      </p:sp>
      <p:sp>
        <p:nvSpPr>
          <p:cNvPr id="45057" name="Rectangle 1"/>
          <p:cNvSpPr>
            <a:spLocks noChangeArrowheads="1"/>
          </p:cNvSpPr>
          <p:nvPr/>
        </p:nvSpPr>
        <p:spPr bwMode="auto">
          <a:xfrm>
            <a:off x="1" y="0"/>
            <a:ext cx="8715403"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99598</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Из одной точки круговой трассы, длина которой равна 14 км, одновременно в одном направлении стартовали два автомобиля. Скорость первого автомобиля равна 80 км/ч, и через 40 минут после старта он опережал второй автомобиль на один круг. Найдите скорость второго автомобиля. Ответ дайте в км/ч.</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Пусть скорость второго автомобиля равна</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V</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км/ч. За 2/3 часа первый автомобиль прошел на 14 км больше, чем второй, отсюда имеем</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sz="2400" dirty="0" smtClean="0">
              <a:solidFill>
                <a:srgbClr val="000000"/>
              </a:solidFill>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59.</a:t>
            </a:r>
          </a:p>
        </p:txBody>
      </p:sp>
      <p:pic>
        <p:nvPicPr>
          <p:cNvPr id="45058" name="Picture 2" descr="http://reshuege.ru/formula/9e/9e3669d19b675bd57058fd4664205d2a.png"/>
          <p:cNvPicPr>
            <a:picLocks noChangeAspect="1" noChangeArrowheads="1"/>
          </p:cNvPicPr>
          <p:nvPr/>
        </p:nvPicPr>
        <p:blipFill>
          <a:blip r:embed="rId2"/>
          <a:srcRect/>
          <a:stretch>
            <a:fillRect/>
          </a:stretch>
        </p:blipFill>
        <p:spPr bwMode="auto">
          <a:xfrm>
            <a:off x="4329113" y="336550"/>
            <a:ext cx="66675" cy="114300"/>
          </a:xfrm>
          <a:prstGeom prst="rect">
            <a:avLst/>
          </a:prstGeom>
          <a:noFill/>
        </p:spPr>
      </p:pic>
      <p:pic>
        <p:nvPicPr>
          <p:cNvPr id="45059" name="Picture 3" descr="http://reshuege.ru/formula/a1/a1706d98b521d95c9547c1ba37c92ee1.png"/>
          <p:cNvPicPr>
            <a:picLocks noChangeAspect="1" noChangeArrowheads="1"/>
          </p:cNvPicPr>
          <p:nvPr/>
        </p:nvPicPr>
        <p:blipFill>
          <a:blip r:embed="rId3"/>
          <a:srcRect/>
          <a:stretch>
            <a:fillRect/>
          </a:stretch>
        </p:blipFill>
        <p:spPr bwMode="auto">
          <a:xfrm>
            <a:off x="714348" y="5000636"/>
            <a:ext cx="7620053" cy="857256"/>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flipH="1">
            <a:off x="-1214478" y="1524000"/>
            <a:ext cx="214314" cy="4572000"/>
          </a:xfrm>
        </p:spPr>
        <p:txBody>
          <a:bodyPr/>
          <a:lstStyle/>
          <a:p>
            <a:endParaRPr lang="ru-RU" dirty="0"/>
          </a:p>
        </p:txBody>
      </p:sp>
      <p:sp>
        <p:nvSpPr>
          <p:cNvPr id="3" name="Заголовок 2"/>
          <p:cNvSpPr>
            <a:spLocks noGrp="1"/>
          </p:cNvSpPr>
          <p:nvPr>
            <p:ph type="title"/>
          </p:nvPr>
        </p:nvSpPr>
        <p:spPr>
          <a:xfrm>
            <a:off x="-1428792" y="152400"/>
            <a:ext cx="857256" cy="1219200"/>
          </a:xfrm>
        </p:spPr>
        <p:txBody>
          <a:bodyPr/>
          <a:lstStyle/>
          <a:p>
            <a:endParaRPr lang="ru-RU" dirty="0"/>
          </a:p>
        </p:txBody>
      </p:sp>
      <p:sp>
        <p:nvSpPr>
          <p:cNvPr id="4" name="TextBox 3"/>
          <p:cNvSpPr txBox="1"/>
          <p:nvPr/>
        </p:nvSpPr>
        <p:spPr>
          <a:xfrm>
            <a:off x="428596" y="428604"/>
            <a:ext cx="8072494" cy="369332"/>
          </a:xfrm>
          <a:prstGeom prst="rect">
            <a:avLst/>
          </a:prstGeom>
          <a:noFill/>
        </p:spPr>
        <p:txBody>
          <a:bodyPr wrap="square" rtlCol="0">
            <a:spAutoFit/>
          </a:bodyPr>
          <a:lstStyle/>
          <a:p>
            <a:endParaRPr lang="ru-RU" dirty="0"/>
          </a:p>
        </p:txBody>
      </p:sp>
      <p:sp>
        <p:nvSpPr>
          <p:cNvPr id="44033" name="Rectangle 1"/>
          <p:cNvSpPr>
            <a:spLocks noChangeArrowheads="1"/>
          </p:cNvSpPr>
          <p:nvPr/>
        </p:nvSpPr>
        <p:spPr bwMode="auto">
          <a:xfrm>
            <a:off x="0" y="0"/>
            <a:ext cx="8715404" cy="75405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Black" pitchFamily="34" charset="0"/>
                <a:cs typeface="Times New Roman" pitchFamily="18" charset="0"/>
              </a:rPr>
              <a:t>Прототип B13 № 99587</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Компания "Альфа" начала инвестировать средства в перспективную отрасль в 2001 году, имея капитал в размере 5000 долларов. Каждый год, начиная с 2002 года, она получала прибыль, которая составляла 200% от капитала предыдущего года. А компания «Бета» начала инвестировать средства в другую отрасль в 2003 году, имея капитал в размере 10000 долларов, и, начиная с 2004 года, ежегодно получала прибыль, составляющую 400% от капитала предыдущего года. На сколько долларов капитал одной из компаний был больше капитала другой к концу 2006 года, если прибыль из оборота не изымалась?</a:t>
            </a:r>
            <a:endParaRPr kumimoji="0" lang="ru-RU" sz="16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Black" pitchFamily="34" charset="0"/>
              </a:rPr>
              <a:t/>
            </a:r>
            <a:br>
              <a:rPr kumimoji="0" lang="ru-RU" sz="1600" b="0" i="0" u="none" strike="noStrike" cap="none" normalizeH="0" baseline="0" dirty="0" smtClean="0">
                <a:ln>
                  <a:noFill/>
                </a:ln>
                <a:solidFill>
                  <a:schemeClr val="tx1"/>
                </a:solidFill>
                <a:effectLst/>
                <a:latin typeface="Arial Black" pitchFamily="34" charset="0"/>
              </a:rPr>
            </a:br>
            <a:r>
              <a:rPr kumimoji="0" lang="ru-RU" sz="16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1600" b="0" i="0" u="none" strike="noStrike" cap="none" normalizeH="0" baseline="0" dirty="0" smtClean="0">
                <a:ln>
                  <a:noFill/>
                </a:ln>
                <a:solidFill>
                  <a:schemeClr val="tx1"/>
                </a:solidFill>
                <a:effectLst/>
                <a:latin typeface="Arial Black" pitchFamily="34" charset="0"/>
              </a:rPr>
              <a:t/>
            </a:r>
            <a:br>
              <a:rPr kumimoji="0" lang="ru-RU" sz="1600" b="0" i="0" u="none" strike="noStrike" cap="none" normalizeH="0" baseline="0" dirty="0" smtClean="0">
                <a:ln>
                  <a:noFill/>
                </a:ln>
                <a:solidFill>
                  <a:schemeClr val="tx1"/>
                </a:solidFill>
                <a:effectLst/>
                <a:latin typeface="Arial Black" pitchFamily="34" charset="0"/>
              </a:rPr>
            </a:br>
            <a:endParaRPr kumimoji="0" lang="ru-RU" sz="16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Каждый год прибыль компании «Альфа» составляла 200% от капитала предыдущего года, значит, капитал каждый год составлял 300% от капитала предыдущего года. В конце 2006 года на счёте компании «Альфа» была сумма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Каждый год прибыль компании «Бета» составила 400% от капитала предыдущего года, значит, капитал каждый год составлял 500% от капитала предыдущего года. В конце 2006 года на счёте компании «Бета» была сумма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Таким образом, капитал компании «Бета» был на 35 000 долларов больше.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Black" pitchFamily="34" charset="0"/>
                <a:cs typeface="Times New Roman" pitchFamily="18" charset="0"/>
              </a:rPr>
              <a:t>Ответ: 35 000.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pic>
        <p:nvPicPr>
          <p:cNvPr id="44034" name="Picture 2" descr="http://reshuege.ru/formula/5a/5a32daf5a034b1fe6cfc27f3709f2f69.png"/>
          <p:cNvPicPr>
            <a:picLocks noChangeAspect="1" noChangeArrowheads="1"/>
          </p:cNvPicPr>
          <p:nvPr/>
        </p:nvPicPr>
        <p:blipFill>
          <a:blip r:embed="rId2"/>
          <a:srcRect/>
          <a:stretch>
            <a:fillRect/>
          </a:stretch>
        </p:blipFill>
        <p:spPr bwMode="auto">
          <a:xfrm>
            <a:off x="2857488" y="4000504"/>
            <a:ext cx="4786346" cy="428628"/>
          </a:xfrm>
          <a:prstGeom prst="rect">
            <a:avLst/>
          </a:prstGeom>
          <a:noFill/>
        </p:spPr>
      </p:pic>
      <p:pic>
        <p:nvPicPr>
          <p:cNvPr id="44035" name="Picture 3" descr="http://reshuege.ru/formula/a8/a8b014ff2d60e5c810f576888e1f1991.png"/>
          <p:cNvPicPr>
            <a:picLocks noChangeAspect="1" noChangeArrowheads="1"/>
          </p:cNvPicPr>
          <p:nvPr/>
        </p:nvPicPr>
        <p:blipFill>
          <a:blip r:embed="rId3"/>
          <a:srcRect/>
          <a:stretch>
            <a:fillRect/>
          </a:stretch>
        </p:blipFill>
        <p:spPr bwMode="auto">
          <a:xfrm>
            <a:off x="1285852" y="5429264"/>
            <a:ext cx="6184125" cy="333376"/>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85982" y="1500174"/>
            <a:ext cx="928694" cy="4572000"/>
          </a:xfrm>
        </p:spPr>
        <p:txBody>
          <a:bodyPr/>
          <a:lstStyle/>
          <a:p>
            <a:endParaRPr lang="ru-RU"/>
          </a:p>
        </p:txBody>
      </p:sp>
      <p:sp>
        <p:nvSpPr>
          <p:cNvPr id="3" name="Заголовок 2"/>
          <p:cNvSpPr>
            <a:spLocks noGrp="1"/>
          </p:cNvSpPr>
          <p:nvPr>
            <p:ph type="title"/>
          </p:nvPr>
        </p:nvSpPr>
        <p:spPr>
          <a:xfrm>
            <a:off x="-2286048" y="152400"/>
            <a:ext cx="1571636" cy="1219200"/>
          </a:xfrm>
        </p:spPr>
        <p:txBody>
          <a:bodyPr/>
          <a:lstStyle/>
          <a:p>
            <a:endParaRPr lang="ru-RU" dirty="0"/>
          </a:p>
        </p:txBody>
      </p:sp>
      <p:sp>
        <p:nvSpPr>
          <p:cNvPr id="47105" name="Rectangle 1"/>
          <p:cNvSpPr>
            <a:spLocks noChangeArrowheads="1"/>
          </p:cNvSpPr>
          <p:nvPr/>
        </p:nvSpPr>
        <p:spPr bwMode="auto">
          <a:xfrm>
            <a:off x="0" y="0"/>
            <a:ext cx="8715403"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Arial Black" pitchFamily="34" charset="0"/>
                <a:cs typeface="Times New Roman" pitchFamily="18" charset="0"/>
              </a:rPr>
              <a:t>Прототип B13 № 99584</a:t>
            </a:r>
          </a:p>
          <a:p>
            <a:pPr marL="0" marR="0" lvl="0" indent="0"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Улитка ползет от одного дерева до другого. Каждый день она проползает на одно и то же расстояние больше, чем в предыдущий день. Известно, что за первый и последний дни улитка проползла в общей сложности 10 метров. Определите, сколько дней улитка потратила на весь путь, если расстояние между деревьями равно 150 метрам.</a:t>
            </a:r>
            <a:endParaRPr kumimoji="0" lang="ru-RU" sz="2000" b="0" i="0" u="none" strike="noStrike" cap="none" normalizeH="0" baseline="0" dirty="0" smtClean="0">
              <a:ln>
                <a:noFill/>
              </a:ln>
              <a:solidFill>
                <a:schemeClr val="tx1"/>
              </a:solidFill>
              <a:effectLst/>
              <a:latin typeface="Arial Black"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Black" pitchFamily="34" charset="0"/>
              </a:rPr>
              <a:t/>
            </a:r>
            <a:br>
              <a:rPr kumimoji="0" lang="ru-RU" sz="2000" b="0" i="0" u="none" strike="noStrike" cap="none" normalizeH="0" baseline="0" dirty="0" smtClean="0">
                <a:ln>
                  <a:noFill/>
                </a:ln>
                <a:solidFill>
                  <a:schemeClr val="tx1"/>
                </a:solidFill>
                <a:effectLst/>
                <a:latin typeface="Arial Black" pitchFamily="34" charset="0"/>
              </a:rPr>
            </a:br>
            <a:r>
              <a:rPr kumimoji="0" lang="ru-RU" sz="20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000" b="0" i="0" u="none" strike="noStrike" cap="none" normalizeH="0" baseline="0" dirty="0" smtClean="0">
                <a:ln>
                  <a:noFill/>
                </a:ln>
                <a:solidFill>
                  <a:schemeClr val="tx1"/>
                </a:solidFill>
                <a:effectLst/>
                <a:latin typeface="Arial Black" pitchFamily="34" charset="0"/>
              </a:rPr>
              <a:t/>
            </a:r>
            <a:br>
              <a:rPr kumimoji="0" lang="ru-RU" sz="2000" b="0" i="0" u="none" strike="noStrike" cap="none" normalizeH="0" baseline="0" dirty="0" smtClean="0">
                <a:ln>
                  <a:noFill/>
                </a:ln>
                <a:solidFill>
                  <a:schemeClr val="tx1"/>
                </a:solidFill>
                <a:effectLst/>
                <a:latin typeface="Arial Black" pitchFamily="34" charset="0"/>
              </a:rPr>
            </a:br>
            <a:endParaRPr kumimoji="0" lang="ru-RU" sz="2000" b="0" i="0" u="none" strike="noStrike" cap="none" normalizeH="0" baseline="0" dirty="0" smtClean="0">
              <a:ln>
                <a:noFill/>
              </a:ln>
              <a:solidFill>
                <a:schemeClr val="tx1"/>
              </a:solidFill>
              <a:effectLst/>
              <a:latin typeface="Arial Black"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Пусть улитка проползла в первый день</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a:t>
            </a:r>
            <a:r>
              <a:rPr kumimoji="0" lang="en-US" sz="2000" b="0" i="0" u="none" strike="noStrike" cap="none" normalizeH="0" baseline="0" dirty="0" smtClean="0">
                <a:ln>
                  <a:noFill/>
                </a:ln>
                <a:solidFill>
                  <a:srgbClr val="000000"/>
                </a:solidFill>
                <a:effectLst/>
                <a:latin typeface="Calibri"/>
                <a:cs typeface="Times New Roman" pitchFamily="18" charset="0"/>
              </a:rPr>
              <a:t>₁</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метров, во второй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a:t>
            </a:r>
            <a:r>
              <a:rPr kumimoji="0" lang="en-US" sz="2000" b="0" i="0" u="none" strike="noStrike" cap="none" normalizeH="0" baseline="0" dirty="0" smtClean="0">
                <a:ln>
                  <a:noFill/>
                </a:ln>
                <a:solidFill>
                  <a:srgbClr val="000000"/>
                </a:solidFill>
                <a:effectLst/>
                <a:latin typeface="Calibri"/>
                <a:cs typeface="Times New Roman" pitchFamily="18" charset="0"/>
              </a:rPr>
              <a:t>₂</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 … , в последний</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метров. Тогда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м, а за</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n</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дней проползла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метров. Поскольку всего она проползла 150 метров, имеем:   </a:t>
            </a:r>
            <a:endParaRPr kumimoji="0" lang="en-US" sz="20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Таким образом, улитка потратила на весь путь 30 дней.</a:t>
            </a:r>
          </a:p>
          <a:p>
            <a:pPr marL="0" marR="0" lvl="0" indent="0"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Ответ: 30.</a:t>
            </a:r>
          </a:p>
        </p:txBody>
      </p:sp>
      <p:pic>
        <p:nvPicPr>
          <p:cNvPr id="47108" name="Picture 4" descr="http://reshuege.ru/formula/40/40946a3e1e1ca1b9a8cbe88e187f4172.png"/>
          <p:cNvPicPr>
            <a:picLocks noChangeAspect="1" noChangeArrowheads="1"/>
          </p:cNvPicPr>
          <p:nvPr/>
        </p:nvPicPr>
        <p:blipFill>
          <a:blip r:embed="rId2"/>
          <a:srcRect/>
          <a:stretch>
            <a:fillRect/>
          </a:stretch>
        </p:blipFill>
        <p:spPr bwMode="auto">
          <a:xfrm>
            <a:off x="4643438" y="3398382"/>
            <a:ext cx="285752" cy="326574"/>
          </a:xfrm>
          <a:prstGeom prst="rect">
            <a:avLst/>
          </a:prstGeom>
          <a:noFill/>
        </p:spPr>
      </p:pic>
      <p:pic>
        <p:nvPicPr>
          <p:cNvPr id="47109" name="Picture 5" descr="http://reshuege.ru/formula/dc/dce259610e000ee07c95c4fe1204ab18.png"/>
          <p:cNvPicPr>
            <a:picLocks noChangeAspect="1" noChangeArrowheads="1"/>
          </p:cNvPicPr>
          <p:nvPr/>
        </p:nvPicPr>
        <p:blipFill>
          <a:blip r:embed="rId3"/>
          <a:srcRect/>
          <a:stretch>
            <a:fillRect/>
          </a:stretch>
        </p:blipFill>
        <p:spPr bwMode="auto">
          <a:xfrm rot="10800000" flipH="1" flipV="1">
            <a:off x="1071538" y="3714752"/>
            <a:ext cx="1285884" cy="285752"/>
          </a:xfrm>
          <a:prstGeom prst="rect">
            <a:avLst/>
          </a:prstGeom>
          <a:noFill/>
        </p:spPr>
      </p:pic>
      <p:pic>
        <p:nvPicPr>
          <p:cNvPr id="47110" name="Picture 6" descr="http://reshuege.ru/formula/7b/7b8b965ad4bca0e41ab51de7b31363a1.png"/>
          <p:cNvPicPr>
            <a:picLocks noChangeAspect="1" noChangeArrowheads="1"/>
          </p:cNvPicPr>
          <p:nvPr/>
        </p:nvPicPr>
        <p:blipFill>
          <a:blip r:embed="rId4"/>
          <a:srcRect/>
          <a:stretch>
            <a:fillRect/>
          </a:stretch>
        </p:blipFill>
        <p:spPr bwMode="auto">
          <a:xfrm>
            <a:off x="10215602" y="-153135"/>
            <a:ext cx="928694" cy="1393041"/>
          </a:xfrm>
          <a:prstGeom prst="rect">
            <a:avLst/>
          </a:prstGeom>
          <a:noFill/>
        </p:spPr>
      </p:pic>
      <p:pic>
        <p:nvPicPr>
          <p:cNvPr id="47111" name="Picture 7" descr="http://reshuege.ru/formula/03/0349ebd48c2bcb4cab10fce50b1fb311.png"/>
          <p:cNvPicPr>
            <a:picLocks noChangeAspect="1" noChangeArrowheads="1"/>
          </p:cNvPicPr>
          <p:nvPr/>
        </p:nvPicPr>
        <p:blipFill>
          <a:blip r:embed="rId5"/>
          <a:srcRect/>
          <a:stretch>
            <a:fillRect/>
          </a:stretch>
        </p:blipFill>
        <p:spPr bwMode="auto">
          <a:xfrm>
            <a:off x="1714480" y="3929066"/>
            <a:ext cx="1804860" cy="483191"/>
          </a:xfrm>
          <a:prstGeom prst="rect">
            <a:avLst/>
          </a:prstGeom>
          <a:noFill/>
        </p:spPr>
      </p:pic>
      <p:pic>
        <p:nvPicPr>
          <p:cNvPr id="47112" name="Picture 8" descr="http://reshuege.ru/formula/b9/b9e8ef898326b42549c254f5ce2d076b.png"/>
          <p:cNvPicPr>
            <a:picLocks noChangeAspect="1" noChangeArrowheads="1"/>
          </p:cNvPicPr>
          <p:nvPr/>
        </p:nvPicPr>
        <p:blipFill>
          <a:blip r:embed="rId6"/>
          <a:srcRect/>
          <a:stretch>
            <a:fillRect/>
          </a:stretch>
        </p:blipFill>
        <p:spPr bwMode="auto">
          <a:xfrm>
            <a:off x="4786314" y="4357694"/>
            <a:ext cx="2643206" cy="29603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83"/>
            <a:ext cx="8229600" cy="1071570"/>
          </a:xfrm>
        </p:spPr>
        <p:txBody>
          <a:bodyPr/>
          <a:lstStyle/>
          <a:p>
            <a:endParaRPr lang="ru-RU" dirty="0"/>
          </a:p>
        </p:txBody>
      </p:sp>
      <p:sp>
        <p:nvSpPr>
          <p:cNvPr id="2" name="Заголовок 1"/>
          <p:cNvSpPr>
            <a:spLocks noGrp="1"/>
          </p:cNvSpPr>
          <p:nvPr>
            <p:ph type="title"/>
          </p:nvPr>
        </p:nvSpPr>
        <p:spPr>
          <a:xfrm>
            <a:off x="457200" y="-1214470"/>
            <a:ext cx="8229600" cy="214314"/>
          </a:xfrm>
        </p:spPr>
        <p:txBody>
          <a:bodyPr>
            <a:normAutofit fontScale="90000"/>
          </a:bodyPr>
          <a:lstStyle/>
          <a:p>
            <a:endParaRPr lang="ru-RU"/>
          </a:p>
        </p:txBody>
      </p:sp>
      <p:sp>
        <p:nvSpPr>
          <p:cNvPr id="4" name="TextBox 3"/>
          <p:cNvSpPr txBox="1"/>
          <p:nvPr/>
        </p:nvSpPr>
        <p:spPr>
          <a:xfrm>
            <a:off x="0" y="0"/>
            <a:ext cx="9144000" cy="6740307"/>
          </a:xfrm>
          <a:prstGeom prst="rect">
            <a:avLst/>
          </a:prstGeom>
          <a:noFill/>
        </p:spPr>
        <p:txBody>
          <a:bodyPr wrap="square" rtlCol="0">
            <a:spAutoFit/>
          </a:bodyPr>
          <a:lstStyle/>
          <a:p>
            <a:r>
              <a:rPr lang="ru-RU" b="1" dirty="0">
                <a:latin typeface="Arial Black" pitchFamily="34" charset="0"/>
              </a:rPr>
              <a:t>Прототип B13 № 26584</a:t>
            </a:r>
          </a:p>
          <a:p>
            <a:r>
              <a:rPr lang="ru-RU" dirty="0">
                <a:latin typeface="Arial Black" pitchFamily="34" charset="0"/>
              </a:rPr>
              <a:t>Два велосипедиста одновременно отправились в 88–километровый пробег. Первый ехал со скоростью, на 3 км/ч большей, чем скорость второго, и прибыл к финишу на 3 часа раньше второго. Найти скорость велосипедиста, пришедшего к финишу вторым. Ответ дайте в км/ч.</a:t>
            </a:r>
          </a:p>
          <a:p>
            <a:r>
              <a:rPr lang="ru-RU" dirty="0" smtClean="0">
                <a:latin typeface="Arial Black" pitchFamily="34" charset="0"/>
              </a:rPr>
              <a:t/>
            </a:r>
            <a:br>
              <a:rPr lang="ru-RU" dirty="0" smtClean="0">
                <a:latin typeface="Arial Black" pitchFamily="34" charset="0"/>
              </a:rPr>
            </a:br>
            <a:r>
              <a:rPr lang="ru-RU" dirty="0" err="1">
                <a:latin typeface="Arial Black" pitchFamily="34" charset="0"/>
              </a:rPr>
              <a:t>Решeние</a:t>
            </a:r>
            <a:r>
              <a:rPr lang="ru-RU" dirty="0">
                <a:latin typeface="Arial Black" pitchFamily="34" charset="0"/>
              </a:rPr>
              <a:t>:</a:t>
            </a:r>
            <a:r>
              <a:rPr lang="ru-RU" dirty="0" smtClean="0">
                <a:latin typeface="Arial Black" pitchFamily="34" charset="0"/>
              </a:rPr>
              <a:t/>
            </a:r>
            <a:br>
              <a:rPr lang="ru-RU" dirty="0" smtClean="0">
                <a:latin typeface="Arial Black" pitchFamily="34" charset="0"/>
              </a:rPr>
            </a:br>
            <a:r>
              <a:rPr lang="ru-RU" dirty="0">
                <a:latin typeface="Arial Black" pitchFamily="34" charset="0"/>
              </a:rPr>
              <a:t>Пусть  </a:t>
            </a:r>
            <a:r>
              <a:rPr lang="en-US" dirty="0" smtClean="0">
                <a:latin typeface="Arial Black" pitchFamily="34" charset="0"/>
              </a:rPr>
              <a:t>v </a:t>
            </a:r>
            <a:r>
              <a:rPr lang="ru-RU" dirty="0" smtClean="0">
                <a:latin typeface="Arial Black" pitchFamily="34" charset="0"/>
              </a:rPr>
              <a:t>км/ч </a:t>
            </a:r>
            <a:r>
              <a:rPr lang="ru-RU" dirty="0">
                <a:latin typeface="Arial Black" pitchFamily="34" charset="0"/>
              </a:rPr>
              <a:t>– скорость велосипедиста, пришедшего к финишу вторым, тогда скорость первого велосипедиста –  </a:t>
            </a:r>
            <a:r>
              <a:rPr lang="en-US" dirty="0" smtClean="0">
                <a:latin typeface="Arial Black" pitchFamily="34" charset="0"/>
              </a:rPr>
              <a:t>v+3 </a:t>
            </a:r>
            <a:r>
              <a:rPr lang="ru-RU" dirty="0" smtClean="0">
                <a:latin typeface="Arial Black" pitchFamily="34" charset="0"/>
              </a:rPr>
              <a:t>км/ч</a:t>
            </a:r>
            <a:r>
              <a:rPr lang="ru-RU" dirty="0">
                <a:latin typeface="Arial Black" pitchFamily="34" charset="0"/>
              </a:rPr>
              <a:t>. Первый велосипедист прибыл к финишу на 3 часа раньше второго, отсюда имеем:</a:t>
            </a:r>
          </a:p>
          <a:p>
            <a:endParaRPr lang="en-US" dirty="0" smtClean="0">
              <a:latin typeface="Arial Black" pitchFamily="34" charset="0"/>
            </a:endParaRPr>
          </a:p>
          <a:p>
            <a:endParaRPr lang="en-US" dirty="0">
              <a:latin typeface="Arial Black" pitchFamily="34" charset="0"/>
            </a:endParaRPr>
          </a:p>
          <a:p>
            <a:endParaRPr lang="en-US" dirty="0" smtClean="0">
              <a:latin typeface="Arial Black" pitchFamily="34" charset="0"/>
            </a:endParaRPr>
          </a:p>
          <a:p>
            <a:endParaRPr lang="en-US" dirty="0">
              <a:latin typeface="Arial Black" pitchFamily="34" charset="0"/>
            </a:endParaRPr>
          </a:p>
          <a:p>
            <a:endParaRPr lang="en-US" dirty="0" smtClean="0">
              <a:latin typeface="Arial Black" pitchFamily="34" charset="0"/>
            </a:endParaRPr>
          </a:p>
          <a:p>
            <a:endParaRPr lang="en-US" dirty="0">
              <a:latin typeface="Arial Black" pitchFamily="34" charset="0"/>
            </a:endParaRPr>
          </a:p>
          <a:p>
            <a:endParaRPr lang="en-US" dirty="0" smtClean="0">
              <a:latin typeface="Arial Black" pitchFamily="34" charset="0"/>
            </a:endParaRPr>
          </a:p>
          <a:p>
            <a:endParaRPr lang="en-US" dirty="0">
              <a:latin typeface="Arial Black" pitchFamily="34" charset="0"/>
            </a:endParaRPr>
          </a:p>
          <a:p>
            <a:r>
              <a:rPr lang="ru-RU" dirty="0" smtClean="0">
                <a:latin typeface="Arial Black" pitchFamily="34" charset="0"/>
              </a:rPr>
              <a:t>Таким </a:t>
            </a:r>
            <a:r>
              <a:rPr lang="ru-RU" dirty="0">
                <a:latin typeface="Arial Black" pitchFamily="34" charset="0"/>
              </a:rPr>
              <a:t>образом, скорость велосипедиста, пришедшего к финишу вторым, равна 8 км/ч.</a:t>
            </a:r>
          </a:p>
          <a:p>
            <a:r>
              <a:rPr lang="ru-RU" dirty="0">
                <a:latin typeface="Arial Black" pitchFamily="34" charset="0"/>
              </a:rPr>
              <a:t>Ответ: 8.</a:t>
            </a:r>
          </a:p>
          <a:p>
            <a:endParaRPr lang="ru-RU" dirty="0"/>
          </a:p>
        </p:txBody>
      </p:sp>
      <p:pic>
        <p:nvPicPr>
          <p:cNvPr id="11265" name="Picture 1"/>
          <p:cNvPicPr>
            <a:picLocks noChangeAspect="1" noChangeArrowheads="1"/>
          </p:cNvPicPr>
          <p:nvPr/>
        </p:nvPicPr>
        <p:blipFill>
          <a:blip r:embed="rId2"/>
          <a:srcRect/>
          <a:stretch>
            <a:fillRect/>
          </a:stretch>
        </p:blipFill>
        <p:spPr bwMode="auto">
          <a:xfrm>
            <a:off x="428596" y="3357562"/>
            <a:ext cx="7572428" cy="744243"/>
          </a:xfrm>
          <a:prstGeom prst="rect">
            <a:avLst/>
          </a:prstGeom>
          <a:noFill/>
          <a:ln w="9525">
            <a:noFill/>
            <a:miter lim="800000"/>
            <a:headEnd/>
            <a:tailEnd/>
          </a:ln>
          <a:effectLst/>
        </p:spPr>
      </p:pic>
      <p:pic>
        <p:nvPicPr>
          <p:cNvPr id="11266" name="Picture 2" descr="C:\Documents and Settings\lady.tvk\Рабочий стол\21393f75a12ed0b4ea20130df7d86f95.png"/>
          <p:cNvPicPr>
            <a:picLocks noChangeAspect="1" noChangeArrowheads="1"/>
          </p:cNvPicPr>
          <p:nvPr/>
        </p:nvPicPr>
        <p:blipFill>
          <a:blip r:embed="rId3"/>
          <a:srcRect/>
          <a:stretch>
            <a:fillRect/>
          </a:stretch>
        </p:blipFill>
        <p:spPr bwMode="auto">
          <a:xfrm>
            <a:off x="915988" y="4308474"/>
            <a:ext cx="4799020" cy="76359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528"/>
            <a:ext cx="8229600" cy="214315"/>
          </a:xfrm>
        </p:spPr>
        <p:txBody>
          <a:bodyPr>
            <a:normAutofit fontScale="40000" lnSpcReduction="20000"/>
          </a:bodyPr>
          <a:lstStyle/>
          <a:p>
            <a:endParaRPr lang="ru-RU" dirty="0"/>
          </a:p>
        </p:txBody>
      </p:sp>
      <p:sp>
        <p:nvSpPr>
          <p:cNvPr id="2" name="Заголовок 1"/>
          <p:cNvSpPr>
            <a:spLocks noGrp="1"/>
          </p:cNvSpPr>
          <p:nvPr>
            <p:ph type="title"/>
          </p:nvPr>
        </p:nvSpPr>
        <p:spPr>
          <a:xfrm>
            <a:off x="457200" y="-928718"/>
            <a:ext cx="8229600" cy="285752"/>
          </a:xfrm>
        </p:spPr>
        <p:txBody>
          <a:bodyPr>
            <a:normAutofit fontScale="90000"/>
          </a:bodyPr>
          <a:lstStyle/>
          <a:p>
            <a:endParaRPr lang="ru-RU" dirty="0"/>
          </a:p>
        </p:txBody>
      </p:sp>
      <p:sp>
        <p:nvSpPr>
          <p:cNvPr id="4" name="TextBox 3"/>
          <p:cNvSpPr txBox="1"/>
          <p:nvPr/>
        </p:nvSpPr>
        <p:spPr>
          <a:xfrm>
            <a:off x="0" y="0"/>
            <a:ext cx="9144000" cy="7140416"/>
          </a:xfrm>
          <a:prstGeom prst="rect">
            <a:avLst/>
          </a:prstGeom>
          <a:noFill/>
        </p:spPr>
        <p:txBody>
          <a:bodyPr wrap="square" rtlCol="0">
            <a:spAutoFit/>
          </a:bodyPr>
          <a:lstStyle/>
          <a:p>
            <a:r>
              <a:rPr lang="ru-RU" sz="2000" b="1" dirty="0">
                <a:latin typeface="Arial Black" pitchFamily="34" charset="0"/>
                <a:cs typeface="Times New Roman" pitchFamily="18" charset="0"/>
              </a:rPr>
              <a:t>Прототип B13 № 26587</a:t>
            </a:r>
          </a:p>
          <a:p>
            <a:r>
              <a:rPr lang="ru-RU" sz="2000" dirty="0">
                <a:latin typeface="Arial Black" pitchFamily="34" charset="0"/>
                <a:cs typeface="Times New Roman" pitchFamily="18" charset="0"/>
              </a:rPr>
              <a:t>Моторная лодка в 10:00 вышла из пункта  </a:t>
            </a:r>
            <a:r>
              <a:rPr lang="en-US" sz="2000" dirty="0" smtClean="0">
                <a:latin typeface="Arial Black" pitchFamily="34" charset="0"/>
                <a:cs typeface="Times New Roman" pitchFamily="18" charset="0"/>
              </a:rPr>
              <a:t>A </a:t>
            </a:r>
            <a:r>
              <a:rPr lang="ru-RU" sz="2000" dirty="0" smtClean="0">
                <a:latin typeface="Arial Black" pitchFamily="34" charset="0"/>
                <a:cs typeface="Times New Roman" pitchFamily="18" charset="0"/>
              </a:rPr>
              <a:t>в </a:t>
            </a:r>
            <a:r>
              <a:rPr lang="ru-RU" sz="2000" dirty="0">
                <a:latin typeface="Arial Black" pitchFamily="34" charset="0"/>
                <a:cs typeface="Times New Roman" pitchFamily="18" charset="0"/>
              </a:rPr>
              <a:t>пункт </a:t>
            </a:r>
            <a:r>
              <a:rPr lang="en-US" sz="2000" dirty="0" smtClean="0">
                <a:latin typeface="Arial Black" pitchFamily="34" charset="0"/>
                <a:cs typeface="Times New Roman" pitchFamily="18" charset="0"/>
              </a:rPr>
              <a:t>B</a:t>
            </a:r>
            <a:r>
              <a:rPr lang="ru-RU" sz="2000" dirty="0" smtClean="0">
                <a:latin typeface="Arial Black" pitchFamily="34" charset="0"/>
                <a:cs typeface="Times New Roman" pitchFamily="18" charset="0"/>
              </a:rPr>
              <a:t>, </a:t>
            </a:r>
            <a:r>
              <a:rPr lang="ru-RU" sz="2000" dirty="0">
                <a:latin typeface="Arial Black" pitchFamily="34" charset="0"/>
                <a:cs typeface="Times New Roman" pitchFamily="18" charset="0"/>
              </a:rPr>
              <a:t>расположенный в 30 км от . Пробыв в </a:t>
            </a:r>
            <a:r>
              <a:rPr lang="ru-RU" sz="2000" dirty="0" smtClean="0">
                <a:latin typeface="Arial Black" pitchFamily="34" charset="0"/>
                <a:cs typeface="Times New Roman" pitchFamily="18" charset="0"/>
              </a:rPr>
              <a:t>пункте</a:t>
            </a:r>
            <a:r>
              <a:rPr lang="en-US" sz="2000" dirty="0" smtClean="0">
                <a:latin typeface="Arial Black" pitchFamily="34" charset="0"/>
                <a:cs typeface="Times New Roman" pitchFamily="18" charset="0"/>
              </a:rPr>
              <a:t> B 2 </a:t>
            </a:r>
            <a:r>
              <a:rPr lang="ru-RU" sz="2000" dirty="0" smtClean="0">
                <a:latin typeface="Arial Black" pitchFamily="34" charset="0"/>
                <a:cs typeface="Times New Roman" pitchFamily="18" charset="0"/>
              </a:rPr>
              <a:t>часа </a:t>
            </a:r>
            <a:r>
              <a:rPr lang="ru-RU" sz="2000" dirty="0">
                <a:latin typeface="Arial Black" pitchFamily="34" charset="0"/>
                <a:cs typeface="Times New Roman" pitchFamily="18" charset="0"/>
              </a:rPr>
              <a:t>30 минут, лодка отправилась назад и вернулась в </a:t>
            </a:r>
            <a:r>
              <a:rPr lang="ru-RU" sz="2000" dirty="0" smtClean="0">
                <a:latin typeface="Arial Black" pitchFamily="34" charset="0"/>
                <a:cs typeface="Times New Roman" pitchFamily="18" charset="0"/>
              </a:rPr>
              <a:t>пункт</a:t>
            </a:r>
            <a:r>
              <a:rPr lang="en-US" sz="2000" dirty="0" smtClean="0">
                <a:latin typeface="Arial Black" pitchFamily="34" charset="0"/>
                <a:cs typeface="Times New Roman" pitchFamily="18" charset="0"/>
              </a:rPr>
              <a:t>A</a:t>
            </a:r>
            <a:r>
              <a:rPr lang="ru-RU" sz="2000" dirty="0">
                <a:latin typeface="Arial Black" pitchFamily="34" charset="0"/>
                <a:cs typeface="Times New Roman" pitchFamily="18" charset="0"/>
              </a:rPr>
              <a:t>  в 18:00. Определите (в км/ч) собственную скорость лодки, если известно, что скорость течения реки 1 км/ч.</a:t>
            </a:r>
          </a:p>
          <a:p>
            <a:r>
              <a:rPr lang="ru-RU" sz="2000" dirty="0" err="1" smtClean="0">
                <a:latin typeface="Arial Black" pitchFamily="34" charset="0"/>
                <a:cs typeface="Times New Roman" pitchFamily="18" charset="0"/>
              </a:rPr>
              <a:t>Решeние</a:t>
            </a:r>
            <a:r>
              <a:rPr lang="ru-RU" sz="2000" dirty="0">
                <a:latin typeface="Arial Black" pitchFamily="34" charset="0"/>
                <a:cs typeface="Times New Roman" pitchFamily="18" charset="0"/>
              </a:rPr>
              <a:t>:</a:t>
            </a:r>
            <a:r>
              <a:rPr lang="ru-RU" sz="2000" dirty="0" smtClean="0">
                <a:latin typeface="Arial Black" pitchFamily="34" charset="0"/>
                <a:cs typeface="Times New Roman" pitchFamily="18" charset="0"/>
              </a:rPr>
              <a:t/>
            </a:r>
            <a:br>
              <a:rPr lang="ru-RU" sz="2000" dirty="0" smtClean="0">
                <a:latin typeface="Arial Black" pitchFamily="34" charset="0"/>
                <a:cs typeface="Times New Roman" pitchFamily="18" charset="0"/>
              </a:rPr>
            </a:br>
            <a:r>
              <a:rPr lang="ru-RU" sz="2000" dirty="0">
                <a:latin typeface="Arial Black" pitchFamily="34" charset="0"/>
                <a:cs typeface="Times New Roman" pitchFamily="18" charset="0"/>
              </a:rPr>
              <a:t>Пусть </a:t>
            </a:r>
            <a:r>
              <a:rPr lang="en-US" sz="2000" dirty="0" smtClean="0">
                <a:latin typeface="Arial Black" pitchFamily="34" charset="0"/>
                <a:cs typeface="Times New Roman" pitchFamily="18" charset="0"/>
              </a:rPr>
              <a:t> u</a:t>
            </a:r>
            <a:r>
              <a:rPr lang="ru-RU" sz="2000" dirty="0">
                <a:latin typeface="Arial Black" pitchFamily="34" charset="0"/>
                <a:cs typeface="Times New Roman" pitchFamily="18" charset="0"/>
              </a:rPr>
              <a:t> км/ч — собственная скорость моторной лодки, тогда скорость лодки по течению </a:t>
            </a:r>
            <a:r>
              <a:rPr lang="ru-RU" sz="2000" dirty="0" smtClean="0">
                <a:latin typeface="Arial Black" pitchFamily="34" charset="0"/>
                <a:cs typeface="Times New Roman" pitchFamily="18" charset="0"/>
              </a:rPr>
              <a:t>равна</a:t>
            </a:r>
            <a:r>
              <a:rPr lang="en-US" sz="2000" dirty="0" smtClean="0">
                <a:latin typeface="Arial Black" pitchFamily="34" charset="0"/>
                <a:cs typeface="Times New Roman" pitchFamily="18" charset="0"/>
              </a:rPr>
              <a:t> u+1</a:t>
            </a:r>
            <a:r>
              <a:rPr lang="ru-RU" sz="2000" dirty="0">
                <a:latin typeface="Arial Black" pitchFamily="34" charset="0"/>
                <a:cs typeface="Times New Roman" pitchFamily="18" charset="0"/>
              </a:rPr>
              <a:t> </a:t>
            </a:r>
            <a:r>
              <a:rPr lang="ru-RU" sz="2000" dirty="0" smtClean="0">
                <a:latin typeface="Arial Black" pitchFamily="34" charset="0"/>
                <a:cs typeface="Times New Roman" pitchFamily="18" charset="0"/>
              </a:rPr>
              <a:t>км/ч</a:t>
            </a:r>
            <a:r>
              <a:rPr lang="ru-RU" sz="2000" dirty="0">
                <a:latin typeface="Arial Black" pitchFamily="34" charset="0"/>
                <a:cs typeface="Times New Roman" pitchFamily="18" charset="0"/>
              </a:rPr>
              <a:t>, а скорость лодки против течения </a:t>
            </a:r>
            <a:r>
              <a:rPr lang="ru-RU" sz="2000" dirty="0" smtClean="0">
                <a:latin typeface="Arial Black" pitchFamily="34" charset="0"/>
                <a:cs typeface="Times New Roman" pitchFamily="18" charset="0"/>
              </a:rPr>
              <a:t>равна</a:t>
            </a:r>
            <a:r>
              <a:rPr lang="en-US" sz="2000" dirty="0" smtClean="0">
                <a:latin typeface="Arial Black" pitchFamily="34" charset="0"/>
                <a:cs typeface="Times New Roman" pitchFamily="18" charset="0"/>
              </a:rPr>
              <a:t> u-1</a:t>
            </a:r>
            <a:r>
              <a:rPr lang="ru-RU" sz="2000" dirty="0">
                <a:latin typeface="Arial Black" pitchFamily="34" charset="0"/>
                <a:cs typeface="Times New Roman" pitchFamily="18" charset="0"/>
              </a:rPr>
              <a:t> км/ч. На весь путь лодка </a:t>
            </a:r>
            <a:r>
              <a:rPr lang="ru-RU" sz="2000" dirty="0" smtClean="0">
                <a:latin typeface="Arial Black" pitchFamily="34" charset="0"/>
                <a:cs typeface="Times New Roman" pitchFamily="18" charset="0"/>
              </a:rPr>
              <a:t>затратила</a:t>
            </a:r>
            <a:r>
              <a:rPr lang="en-US" sz="2000" dirty="0" smtClean="0">
                <a:latin typeface="Arial Black" pitchFamily="34" charset="0"/>
                <a:cs typeface="Times New Roman" pitchFamily="18" charset="0"/>
              </a:rPr>
              <a:t>8-2,5=5,5</a:t>
            </a:r>
            <a:r>
              <a:rPr lang="ru-RU" sz="2000" dirty="0" smtClean="0">
                <a:latin typeface="Arial Black" pitchFamily="34" charset="0"/>
                <a:cs typeface="Times New Roman" pitchFamily="18" charset="0"/>
              </a:rPr>
              <a:t>(часов</a:t>
            </a:r>
            <a:r>
              <a:rPr lang="ru-RU" sz="2000" dirty="0">
                <a:latin typeface="Arial Black" pitchFamily="34" charset="0"/>
                <a:cs typeface="Times New Roman" pitchFamily="18" charset="0"/>
              </a:rPr>
              <a:t>), отсюда имеем:</a:t>
            </a:r>
          </a:p>
          <a:p>
            <a:endParaRPr lang="en-US" sz="2000" dirty="0" smtClean="0">
              <a:latin typeface="Arial Black" pitchFamily="34" charset="0"/>
              <a:cs typeface="Times New Roman" pitchFamily="18" charset="0"/>
            </a:endParaRPr>
          </a:p>
          <a:p>
            <a:endParaRPr lang="en-US" sz="2000" dirty="0">
              <a:latin typeface="Arial Black" pitchFamily="34" charset="0"/>
              <a:cs typeface="Times New Roman" pitchFamily="18" charset="0"/>
            </a:endParaRPr>
          </a:p>
          <a:p>
            <a:endParaRPr lang="en-US" sz="2000" dirty="0" smtClean="0">
              <a:latin typeface="Arial Black" pitchFamily="34" charset="0"/>
              <a:cs typeface="Times New Roman" pitchFamily="18" charset="0"/>
            </a:endParaRPr>
          </a:p>
          <a:p>
            <a:endParaRPr lang="en-US" sz="2000" dirty="0">
              <a:latin typeface="Arial Black" pitchFamily="34" charset="0"/>
              <a:cs typeface="Times New Roman" pitchFamily="18" charset="0"/>
            </a:endParaRPr>
          </a:p>
          <a:p>
            <a:endParaRPr lang="en-US" sz="2000" dirty="0" smtClean="0">
              <a:latin typeface="Arial Black" pitchFamily="34" charset="0"/>
              <a:cs typeface="Times New Roman" pitchFamily="18" charset="0"/>
            </a:endParaRPr>
          </a:p>
          <a:p>
            <a:endParaRPr lang="en-US" sz="2000" dirty="0" smtClean="0">
              <a:latin typeface="Arial Black" pitchFamily="34" charset="0"/>
              <a:cs typeface="Times New Roman" pitchFamily="18" charset="0"/>
            </a:endParaRPr>
          </a:p>
          <a:p>
            <a:endParaRPr lang="en-US" sz="2000" dirty="0" smtClean="0">
              <a:latin typeface="Arial Black" pitchFamily="34" charset="0"/>
              <a:cs typeface="Times New Roman" pitchFamily="18" charset="0"/>
            </a:endParaRPr>
          </a:p>
          <a:p>
            <a:endParaRPr lang="en-US" sz="2000" dirty="0" smtClean="0">
              <a:latin typeface="Arial Black" pitchFamily="34" charset="0"/>
              <a:cs typeface="Times New Roman" pitchFamily="18" charset="0"/>
            </a:endParaRPr>
          </a:p>
          <a:p>
            <a:endParaRPr lang="en-US" sz="2000" dirty="0" smtClean="0">
              <a:solidFill>
                <a:schemeClr val="bg1"/>
              </a:solidFill>
              <a:latin typeface="Arial Black" pitchFamily="34" charset="0"/>
              <a:cs typeface="Times New Roman" pitchFamily="18" charset="0"/>
            </a:endParaRPr>
          </a:p>
          <a:p>
            <a:r>
              <a:rPr lang="ru-RU" sz="2000" dirty="0" smtClean="0">
                <a:latin typeface="Arial Black" pitchFamily="34" charset="0"/>
                <a:cs typeface="Times New Roman" pitchFamily="18" charset="0"/>
              </a:rPr>
              <a:t>Таким </a:t>
            </a:r>
            <a:r>
              <a:rPr lang="ru-RU" sz="2000" dirty="0">
                <a:latin typeface="Arial Black" pitchFamily="34" charset="0"/>
                <a:cs typeface="Times New Roman" pitchFamily="18" charset="0"/>
              </a:rPr>
              <a:t>образом собственная скорость лодки равна 11 км/ч</a:t>
            </a:r>
            <a:r>
              <a:rPr lang="ru-RU" sz="2000" dirty="0" smtClean="0">
                <a:latin typeface="Arial Black" pitchFamily="34" charset="0"/>
                <a:cs typeface="Times New Roman" pitchFamily="18" charset="0"/>
              </a:rPr>
              <a:t>.</a:t>
            </a:r>
            <a:endParaRPr lang="en-US" sz="2000" dirty="0" smtClean="0">
              <a:latin typeface="Arial Black" pitchFamily="34" charset="0"/>
              <a:cs typeface="Times New Roman" pitchFamily="18" charset="0"/>
            </a:endParaRPr>
          </a:p>
          <a:p>
            <a:r>
              <a:rPr lang="ru-RU" sz="2000" dirty="0" smtClean="0">
                <a:latin typeface="Arial Black" pitchFamily="34" charset="0"/>
                <a:cs typeface="Times New Roman" pitchFamily="18" charset="0"/>
              </a:rPr>
              <a:t>Ответ</a:t>
            </a:r>
            <a:r>
              <a:rPr lang="ru-RU" sz="2000" dirty="0">
                <a:latin typeface="Arial Black" pitchFamily="34" charset="0"/>
                <a:cs typeface="Times New Roman" pitchFamily="18" charset="0"/>
              </a:rPr>
              <a:t>: 11.</a:t>
            </a:r>
          </a:p>
          <a:p>
            <a:endParaRPr lang="ru-RU" dirty="0"/>
          </a:p>
        </p:txBody>
      </p:sp>
      <p:pic>
        <p:nvPicPr>
          <p:cNvPr id="10241" name="Picture 1"/>
          <p:cNvPicPr>
            <a:picLocks noChangeAspect="1" noChangeArrowheads="1"/>
          </p:cNvPicPr>
          <p:nvPr/>
        </p:nvPicPr>
        <p:blipFill>
          <a:blip r:embed="rId2"/>
          <a:srcRect/>
          <a:stretch>
            <a:fillRect/>
          </a:stretch>
        </p:blipFill>
        <p:spPr bwMode="auto">
          <a:xfrm>
            <a:off x="1071538" y="3571876"/>
            <a:ext cx="6624276" cy="857256"/>
          </a:xfrm>
          <a:prstGeom prst="rect">
            <a:avLst/>
          </a:prstGeom>
          <a:noFill/>
          <a:ln w="9525">
            <a:noFill/>
            <a:miter lim="800000"/>
            <a:headEnd/>
            <a:tailEnd/>
          </a:ln>
          <a:effectLst/>
        </p:spPr>
      </p:pic>
      <p:pic>
        <p:nvPicPr>
          <p:cNvPr id="10242" name="Picture 2"/>
          <p:cNvPicPr>
            <a:picLocks noChangeAspect="1" noChangeArrowheads="1"/>
          </p:cNvPicPr>
          <p:nvPr/>
        </p:nvPicPr>
        <p:blipFill>
          <a:blip r:embed="rId3"/>
          <a:srcRect/>
          <a:stretch>
            <a:fillRect/>
          </a:stretch>
        </p:blipFill>
        <p:spPr bwMode="auto">
          <a:xfrm>
            <a:off x="1643042" y="4786322"/>
            <a:ext cx="4802494" cy="12477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85908"/>
            <a:ext cx="8229600" cy="714381"/>
          </a:xfrm>
        </p:spPr>
        <p:txBody>
          <a:bodyPr>
            <a:normAutofit/>
          </a:bodyPr>
          <a:lstStyle/>
          <a:p>
            <a:endParaRPr lang="ru-RU" dirty="0"/>
          </a:p>
        </p:txBody>
      </p:sp>
      <p:sp>
        <p:nvSpPr>
          <p:cNvPr id="2" name="Заголовок 1"/>
          <p:cNvSpPr>
            <a:spLocks noGrp="1"/>
          </p:cNvSpPr>
          <p:nvPr>
            <p:ph type="title"/>
          </p:nvPr>
        </p:nvSpPr>
        <p:spPr>
          <a:xfrm>
            <a:off x="457200" y="-714404"/>
            <a:ext cx="8229600" cy="45719"/>
          </a:xfrm>
        </p:spPr>
        <p:txBody>
          <a:bodyPr>
            <a:normAutofit fontScale="90000"/>
          </a:bodyPr>
          <a:lstStyle/>
          <a:p>
            <a:endParaRPr lang="ru-RU" dirty="0"/>
          </a:p>
        </p:txBody>
      </p:sp>
      <p:sp>
        <p:nvSpPr>
          <p:cNvPr id="4" name="TextBox 3"/>
          <p:cNvSpPr txBox="1"/>
          <p:nvPr/>
        </p:nvSpPr>
        <p:spPr>
          <a:xfrm>
            <a:off x="0" y="357166"/>
            <a:ext cx="9144000" cy="6832640"/>
          </a:xfrm>
          <a:prstGeom prst="rect">
            <a:avLst/>
          </a:prstGeom>
          <a:noFill/>
        </p:spPr>
        <p:txBody>
          <a:bodyPr wrap="square" rtlCol="0">
            <a:spAutoFit/>
          </a:bodyPr>
          <a:lstStyle/>
          <a:p>
            <a:r>
              <a:rPr lang="ru-RU" sz="2000" b="1" dirty="0" smtClean="0">
                <a:latin typeface="Arial Black" pitchFamily="34" charset="0"/>
              </a:rPr>
              <a:t>Прототип B13 № 26592</a:t>
            </a:r>
          </a:p>
          <a:p>
            <a:r>
              <a:rPr lang="ru-RU" sz="2000" dirty="0" smtClean="0">
                <a:latin typeface="Arial Black" pitchFamily="34" charset="0"/>
              </a:rPr>
              <a:t>Заказ на 110 деталей первый рабочий выполняет на 1 час быстрее, чем второй. Сколько деталей в час делает второй рабочий, если известно, что первый за час делает на 1 деталь больше?</a:t>
            </a:r>
          </a:p>
          <a:p>
            <a:r>
              <a:rPr lang="ru-RU" sz="2000" dirty="0" smtClean="0">
                <a:latin typeface="Arial Black" pitchFamily="34" charset="0"/>
              </a:rPr>
              <a:t/>
            </a:r>
            <a:br>
              <a:rPr lang="ru-RU" sz="2000" dirty="0" smtClean="0">
                <a:latin typeface="Arial Black" pitchFamily="34" charset="0"/>
              </a:rPr>
            </a:br>
            <a:r>
              <a:rPr lang="ru-RU" sz="2000" dirty="0" err="1" smtClean="0">
                <a:latin typeface="Arial Black" pitchFamily="34" charset="0"/>
              </a:rPr>
              <a:t>Решeние</a:t>
            </a:r>
            <a:r>
              <a:rPr lang="ru-RU" sz="2000" dirty="0" smtClean="0">
                <a:latin typeface="Arial Black" pitchFamily="34" charset="0"/>
              </a:rPr>
              <a:t>:</a:t>
            </a:r>
            <a:br>
              <a:rPr lang="ru-RU" sz="2000" dirty="0" smtClean="0">
                <a:latin typeface="Arial Black" pitchFamily="34" charset="0"/>
              </a:rPr>
            </a:br>
            <a:r>
              <a:rPr lang="ru-RU" sz="2000" dirty="0" smtClean="0">
                <a:latin typeface="Arial Black" pitchFamily="34" charset="0"/>
              </a:rPr>
              <a:t>Обозначим </a:t>
            </a:r>
            <a:r>
              <a:rPr lang="en-US" sz="2000" dirty="0" smtClean="0">
                <a:latin typeface="Arial Black" pitchFamily="34" charset="0"/>
              </a:rPr>
              <a:t>n</a:t>
            </a:r>
            <a:r>
              <a:rPr lang="ru-RU" sz="2000" dirty="0" smtClean="0">
                <a:latin typeface="Arial Black" pitchFamily="34" charset="0"/>
              </a:rPr>
              <a:t> — число деталей, которые изготавливает за час второй рабочий. Тогда первый рабочий за час изготавливает </a:t>
            </a:r>
            <a:r>
              <a:rPr lang="en-US" sz="2000" dirty="0" smtClean="0">
                <a:latin typeface="Arial Black" pitchFamily="34" charset="0"/>
              </a:rPr>
              <a:t> n+1</a:t>
            </a:r>
            <a:r>
              <a:rPr lang="ru-RU" sz="2000" dirty="0" smtClean="0">
                <a:latin typeface="Arial Black" pitchFamily="34" charset="0"/>
              </a:rPr>
              <a:t> деталь. На изготовление 110 деталей первый рабочий тратит на 1 час меньше, чем второй рабочий, отсюда имеем: </a:t>
            </a: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endParaRPr lang="en-US" sz="2000" dirty="0" smtClean="0">
              <a:latin typeface="Arial Black" pitchFamily="34" charset="0"/>
            </a:endParaRPr>
          </a:p>
          <a:p>
            <a:r>
              <a:rPr lang="ru-RU" sz="2000" dirty="0" smtClean="0">
                <a:latin typeface="Arial Black" pitchFamily="34" charset="0"/>
              </a:rPr>
              <a:t>Ответ: 10.</a:t>
            </a:r>
          </a:p>
          <a:p>
            <a:endParaRPr lang="ru-RU" dirty="0"/>
          </a:p>
        </p:txBody>
      </p:sp>
      <p:pic>
        <p:nvPicPr>
          <p:cNvPr id="1026" name="Picture 2"/>
          <p:cNvPicPr>
            <a:picLocks noChangeAspect="1" noChangeArrowheads="1"/>
          </p:cNvPicPr>
          <p:nvPr/>
        </p:nvPicPr>
        <p:blipFill>
          <a:blip r:embed="rId2"/>
          <a:srcRect/>
          <a:stretch>
            <a:fillRect/>
          </a:stretch>
        </p:blipFill>
        <p:spPr bwMode="auto">
          <a:xfrm>
            <a:off x="857224" y="4071942"/>
            <a:ext cx="7239051" cy="785818"/>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57184" y="5072074"/>
            <a:ext cx="4419612"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527"/>
            <a:ext cx="8229600" cy="71438"/>
          </a:xfrm>
        </p:spPr>
        <p:txBody>
          <a:bodyPr>
            <a:normAutofit fontScale="25000" lnSpcReduction="20000"/>
          </a:bodyPr>
          <a:lstStyle/>
          <a:p>
            <a:endParaRPr lang="ru-RU" dirty="0"/>
          </a:p>
        </p:txBody>
      </p:sp>
      <p:sp>
        <p:nvSpPr>
          <p:cNvPr id="2" name="Заголовок 1"/>
          <p:cNvSpPr>
            <a:spLocks noGrp="1"/>
          </p:cNvSpPr>
          <p:nvPr>
            <p:ph type="title"/>
          </p:nvPr>
        </p:nvSpPr>
        <p:spPr>
          <a:xfrm>
            <a:off x="457200" y="-1000156"/>
            <a:ext cx="8229600" cy="214314"/>
          </a:xfrm>
        </p:spPr>
        <p:txBody>
          <a:bodyPr>
            <a:normAutofit fontScale="90000"/>
          </a:bodyPr>
          <a:lstStyle/>
          <a:p>
            <a:endParaRPr lang="ru-RU" dirty="0"/>
          </a:p>
        </p:txBody>
      </p:sp>
      <p:sp>
        <p:nvSpPr>
          <p:cNvPr id="5" name="TextBox 4"/>
          <p:cNvSpPr txBox="1"/>
          <p:nvPr/>
        </p:nvSpPr>
        <p:spPr>
          <a:xfrm>
            <a:off x="0" y="0"/>
            <a:ext cx="9144000" cy="7017306"/>
          </a:xfrm>
          <a:prstGeom prst="rect">
            <a:avLst/>
          </a:prstGeom>
          <a:noFill/>
        </p:spPr>
        <p:txBody>
          <a:bodyPr wrap="square" rtlCol="0">
            <a:spAutoFit/>
          </a:bodyPr>
          <a:lstStyle/>
          <a:p>
            <a:r>
              <a:rPr lang="ru-RU" b="1" dirty="0" smtClean="0">
                <a:latin typeface="Arial Black" pitchFamily="34" charset="0"/>
              </a:rPr>
              <a:t>Прототип B13 № 26594</a:t>
            </a:r>
          </a:p>
          <a:p>
            <a:r>
              <a:rPr lang="ru-RU" dirty="0" smtClean="0">
                <a:latin typeface="Arial Black" pitchFamily="34" charset="0"/>
              </a:rPr>
              <a:t>На изготовление 475 деталей первый рабочий тратит на 6 часов меньше, чем второй рабочий на изготовление 550 таких же деталей. Известно, что первый рабочий за час делает на 3 детали больше, чем второй. Сколько деталей в час делает первый рабочий?</a:t>
            </a:r>
          </a:p>
          <a:p>
            <a:r>
              <a:rPr lang="ru-RU" dirty="0" err="1" smtClean="0">
                <a:latin typeface="Arial Black" pitchFamily="34" charset="0"/>
              </a:rPr>
              <a:t>Решeние</a:t>
            </a:r>
            <a:r>
              <a:rPr lang="ru-RU" dirty="0" smtClean="0">
                <a:latin typeface="Arial Black" pitchFamily="34" charset="0"/>
              </a:rPr>
              <a:t>:</a:t>
            </a:r>
            <a:br>
              <a:rPr lang="ru-RU" dirty="0" smtClean="0">
                <a:latin typeface="Arial Black" pitchFamily="34" charset="0"/>
              </a:rPr>
            </a:br>
            <a:r>
              <a:rPr lang="ru-RU" dirty="0" smtClean="0">
                <a:latin typeface="Arial Black" pitchFamily="34" charset="0"/>
              </a:rPr>
              <a:t>Обозначим </a:t>
            </a:r>
            <a:r>
              <a:rPr lang="en-US" dirty="0" smtClean="0">
                <a:latin typeface="Arial Black" pitchFamily="34" charset="0"/>
              </a:rPr>
              <a:t> n</a:t>
            </a:r>
            <a:r>
              <a:rPr lang="ru-RU" dirty="0" smtClean="0">
                <a:latin typeface="Arial Black" pitchFamily="34" charset="0"/>
              </a:rPr>
              <a:t> – число деталей, которые изготавливает за час первый рабочий, тогда второй рабочий за час изготавливает</a:t>
            </a:r>
            <a:r>
              <a:rPr lang="en-US" dirty="0" smtClean="0">
                <a:latin typeface="Arial Black" pitchFamily="34" charset="0"/>
              </a:rPr>
              <a:t> n-3</a:t>
            </a:r>
            <a:r>
              <a:rPr lang="ru-RU" dirty="0" smtClean="0">
                <a:latin typeface="Arial Black" pitchFamily="34" charset="0"/>
              </a:rPr>
              <a:t> деталей,</a:t>
            </a:r>
            <a:r>
              <a:rPr lang="en-US" dirty="0" smtClean="0">
                <a:latin typeface="Arial Black" pitchFamily="34" charset="0"/>
              </a:rPr>
              <a:t> n&gt;3</a:t>
            </a:r>
            <a:r>
              <a:rPr lang="ru-RU" dirty="0" smtClean="0">
                <a:latin typeface="Arial Black" pitchFamily="34" charset="0"/>
              </a:rPr>
              <a:t> </a:t>
            </a:r>
            <a:r>
              <a:rPr lang="en-US" dirty="0" smtClean="0">
                <a:latin typeface="Arial Black" pitchFamily="34" charset="0"/>
              </a:rPr>
              <a:t>.</a:t>
            </a:r>
            <a:r>
              <a:rPr lang="ru-RU" dirty="0" smtClean="0">
                <a:latin typeface="Arial Black" pitchFamily="34" charset="0"/>
              </a:rPr>
              <a:t> На изготовление 475 деталей первый рабочий тратит на 6 часов меньше, чем второй рабочий на изготовление 550 таких же деталей, отсюда имеем: </a:t>
            </a:r>
            <a:endParaRPr lang="en-US" dirty="0" smtClean="0">
              <a:latin typeface="Arial Black" pitchFamily="34" charset="0"/>
            </a:endParaRPr>
          </a:p>
          <a:p>
            <a:endParaRPr lang="ru-RU"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r>
              <a:rPr lang="ru-RU" dirty="0" smtClean="0">
                <a:latin typeface="Arial Black" pitchFamily="34" charset="0"/>
              </a:rPr>
              <a:t>Таким образом, первый рабочий делает 25 деталей в час</a:t>
            </a:r>
            <a:r>
              <a:rPr lang="en-US" dirty="0" smtClean="0">
                <a:latin typeface="Arial Black" pitchFamily="34" charset="0"/>
              </a:rPr>
              <a:t>. </a:t>
            </a:r>
            <a:r>
              <a:rPr lang="ru-RU" dirty="0" smtClean="0">
                <a:latin typeface="Arial Black" pitchFamily="34" charset="0"/>
              </a:rPr>
              <a:t>Ответ: 25.</a:t>
            </a:r>
          </a:p>
          <a:p>
            <a:endParaRPr lang="ru-RU" dirty="0"/>
          </a:p>
        </p:txBody>
      </p:sp>
      <p:pic>
        <p:nvPicPr>
          <p:cNvPr id="2050" name="Picture 2"/>
          <p:cNvPicPr>
            <a:picLocks noChangeAspect="1" noChangeArrowheads="1"/>
          </p:cNvPicPr>
          <p:nvPr/>
        </p:nvPicPr>
        <p:blipFill>
          <a:blip r:embed="rId2"/>
          <a:srcRect/>
          <a:stretch>
            <a:fillRect/>
          </a:stretch>
        </p:blipFill>
        <p:spPr bwMode="auto">
          <a:xfrm>
            <a:off x="571472" y="3429000"/>
            <a:ext cx="7500990" cy="642942"/>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500166" y="4143380"/>
            <a:ext cx="5799085" cy="71438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593900" y="5000636"/>
            <a:ext cx="4730691" cy="12144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94"/>
            <a:ext cx="8229600" cy="428629"/>
          </a:xfrm>
        </p:spPr>
        <p:txBody>
          <a:bodyPr>
            <a:normAutofit fontScale="92500" lnSpcReduction="10000"/>
          </a:bodyPr>
          <a:lstStyle/>
          <a:p>
            <a:endParaRPr lang="ru-RU" dirty="0"/>
          </a:p>
        </p:txBody>
      </p:sp>
      <p:sp>
        <p:nvSpPr>
          <p:cNvPr id="2" name="Заголовок 1"/>
          <p:cNvSpPr>
            <a:spLocks noGrp="1"/>
          </p:cNvSpPr>
          <p:nvPr>
            <p:ph type="title"/>
          </p:nvPr>
        </p:nvSpPr>
        <p:spPr>
          <a:xfrm flipH="1">
            <a:off x="-2857552" y="274638"/>
            <a:ext cx="1500198" cy="1143000"/>
          </a:xfrm>
        </p:spPr>
        <p:txBody>
          <a:bodyPr/>
          <a:lstStyle/>
          <a:p>
            <a:endParaRPr lang="ru-RU" dirty="0"/>
          </a:p>
        </p:txBody>
      </p:sp>
      <p:sp>
        <p:nvSpPr>
          <p:cNvPr id="4097"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Arial Black" pitchFamily="34" charset="0"/>
                <a:cs typeface="Times New Roman" pitchFamily="18" charset="0"/>
              </a:rPr>
              <a:t>Прототип B13 № 99565</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В 2008 году в городском квартале проживало</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40000</a:t>
            </a:r>
            <a:r>
              <a:rPr lang="en-US" sz="2400" dirty="0" smtClean="0">
                <a:solidFill>
                  <a:srgbClr val="000000"/>
                </a:solidFill>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человек. В 2009 году, в результате строительства новых домов, число жителей выросло на</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8%</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а в 2010 году на</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9%</a:t>
            </a:r>
            <a:r>
              <a:rPr lang="en-US" sz="2400" dirty="0" smtClean="0">
                <a:solidFill>
                  <a:srgbClr val="000000"/>
                </a:solidFill>
                <a:latin typeface="Arial Black" pitchFamily="34" charset="0"/>
                <a:cs typeface="Times New Roman" pitchFamily="18" charset="0"/>
              </a:rPr>
              <a:t> </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по сравнению с 2009 годом. Сколько человек стало проживать в квартале в 2010 году?</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r>
            <a:b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br>
            <a:r>
              <a:rPr kumimoji="0" lang="ru-RU" sz="24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Black" pitchFamily="34" charset="0"/>
              </a:rPr>
              <a:t/>
            </a:r>
            <a:br>
              <a:rPr kumimoji="0" lang="ru-RU" sz="2400" b="0" i="0" u="none" strike="noStrike" cap="none" normalizeH="0" baseline="0" dirty="0" smtClean="0">
                <a:ln>
                  <a:noFill/>
                </a:ln>
                <a:solidFill>
                  <a:schemeClr val="tx1"/>
                </a:solidFill>
                <a:effectLst/>
                <a:latin typeface="Arial Black" pitchFamily="34" charset="0"/>
              </a:rPr>
            </a:br>
            <a:endParaRPr kumimoji="0" lang="ru-RU" sz="2400"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В 2009 году число жителей стало</a:t>
            </a:r>
            <a:r>
              <a:rPr kumimoji="0" lang="en-US" sz="2400" b="0" i="0" u="none" strike="noStrike" cap="none" normalizeH="0" baseline="0" dirty="0" smtClean="0">
                <a:ln>
                  <a:noFill/>
                </a:ln>
                <a:solidFill>
                  <a:srgbClr val="000000"/>
                </a:solidFill>
                <a:effectLst/>
                <a:latin typeface="Arial Black" pitchFamily="34" charset="0"/>
                <a:cs typeface="Times New Roman" pitchFamily="18" charset="0"/>
              </a:rPr>
              <a:t> 40000+</a:t>
            </a: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0,08·40000=43200 человек, а в 2010 году число жителей стало 43200+0,09·43200=47088 человек.</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Arial Black" pitchFamily="34" charset="0"/>
                <a:cs typeface="Times New Roman" pitchFamily="18" charset="0"/>
              </a:rPr>
              <a:t>Ответ: 47088.</a:t>
            </a:r>
            <a:endParaRPr kumimoji="0" lang="ru-RU" sz="24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00230" y="1600200"/>
            <a:ext cx="285752" cy="4525963"/>
          </a:xfrm>
        </p:spPr>
        <p:txBody>
          <a:bodyPr/>
          <a:lstStyle/>
          <a:p>
            <a:endParaRPr lang="ru-RU" dirty="0"/>
          </a:p>
        </p:txBody>
      </p:sp>
      <p:sp>
        <p:nvSpPr>
          <p:cNvPr id="2" name="Заголовок 1"/>
          <p:cNvSpPr>
            <a:spLocks noGrp="1"/>
          </p:cNvSpPr>
          <p:nvPr>
            <p:ph type="title"/>
          </p:nvPr>
        </p:nvSpPr>
        <p:spPr>
          <a:xfrm flipH="1">
            <a:off x="-2928990" y="274638"/>
            <a:ext cx="714380" cy="1143000"/>
          </a:xfrm>
        </p:spPr>
        <p:txBody>
          <a:bodyPr/>
          <a:lstStyle/>
          <a:p>
            <a:endParaRPr lang="ru-RU" dirty="0"/>
          </a:p>
        </p:txBody>
      </p:sp>
      <p:sp>
        <p:nvSpPr>
          <p:cNvPr id="3073" name="Rectangle 1"/>
          <p:cNvSpPr>
            <a:spLocks noChangeArrowheads="1"/>
          </p:cNvSpPr>
          <p:nvPr/>
        </p:nvSpPr>
        <p:spPr bwMode="auto">
          <a:xfrm>
            <a:off x="0" y="0"/>
            <a:ext cx="9144000" cy="75405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Arial Black" pitchFamily="34" charset="0"/>
                <a:cs typeface="Times New Roman" pitchFamily="18" charset="0"/>
              </a:rPr>
              <a:t>Прототип B13 № 99566</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В понедельник акции компании подорожали на некоторое количество процентов, а во вторник подешевели на то же самое количество процентов. В результате они стали стоить на 4% дешевле, чем при открытии торгов в понедельник. На сколько процентов подорожали акции компании в понедельник?</a:t>
            </a:r>
            <a:endParaRPr kumimoji="0" lang="ru-RU" sz="2000"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a:r>
            <a:b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br>
            <a:r>
              <a:rPr kumimoji="0" lang="ru-RU" sz="2000" b="0" i="0" u="none" strike="noStrike" cap="none" normalizeH="0" baseline="0" dirty="0" err="1" smtClean="0">
                <a:ln>
                  <a:noFill/>
                </a:ln>
                <a:solidFill>
                  <a:srgbClr val="000000"/>
                </a:solidFill>
                <a:effectLst/>
                <a:latin typeface="Arial Black" pitchFamily="34" charset="0"/>
                <a:cs typeface="Times New Roman" pitchFamily="18" charset="0"/>
              </a:rPr>
              <a:t>Решeние</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a:t>
            </a:r>
            <a:r>
              <a:rPr kumimoji="0" lang="ru-RU" sz="2000" b="0" i="0" u="none" strike="noStrike" cap="none" normalizeH="0" baseline="0" dirty="0" smtClean="0">
                <a:ln>
                  <a:noFill/>
                </a:ln>
                <a:solidFill>
                  <a:schemeClr val="tx1"/>
                </a:solidFill>
                <a:effectLst/>
                <a:latin typeface="Arial Black" pitchFamily="34" charset="0"/>
              </a:rPr>
              <a:t/>
            </a:r>
            <a:br>
              <a:rPr kumimoji="0" lang="ru-RU" sz="2000" b="0" i="0" u="none" strike="noStrike" cap="none" normalizeH="0" baseline="0" dirty="0" smtClean="0">
                <a:ln>
                  <a:noFill/>
                </a:ln>
                <a:solidFill>
                  <a:schemeClr val="tx1"/>
                </a:solidFill>
                <a:effectLst/>
                <a:latin typeface="Arial Black" pitchFamily="34" charset="0"/>
              </a:rPr>
            </a:br>
            <a:endParaRPr kumimoji="0" lang="ru-RU" sz="2000" b="0" i="0" u="none" strike="noStrike" cap="none" normalizeH="0" baseline="0" dirty="0" smtClean="0">
              <a:ln>
                <a:noFill/>
              </a:ln>
              <a:solidFill>
                <a:srgbClr val="000000"/>
              </a:solidFill>
              <a:effectLst/>
              <a:latin typeface="Arial Black" pitchFamily="34" charset="0"/>
              <a:cs typeface="Times New Roman" pitchFamily="18" charset="0"/>
            </a:endParaRPr>
          </a:p>
          <a:p>
            <a:pPr lvl="0" eaLnBrk="0" fontAlgn="base" hangingPunct="0">
              <a:spcBef>
                <a:spcPct val="0"/>
              </a:spcBef>
              <a:spcAft>
                <a:spcPct val="0"/>
              </a:spcAft>
            </a:pP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Обозначим первоначальную стоимость акций за 1. Пусть в понедельник акции компании подорожали на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t>
            </a:r>
            <a:r>
              <a:rPr lang="en-US" sz="2000" dirty="0" smtClean="0">
                <a:solidFill>
                  <a:srgbClr val="000000"/>
                </a:solidFill>
                <a:latin typeface="Arial Black" pitchFamily="34" charset="0"/>
                <a:cs typeface="Times New Roman" pitchFamily="18" charset="0"/>
              </a:rPr>
              <a:t>c·100%</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и их стоимость стала составлять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a:t>
            </a:r>
            <a:r>
              <a:rPr lang="en-US" sz="2000" dirty="0" smtClean="0">
                <a:solidFill>
                  <a:srgbClr val="000000"/>
                </a:solidFill>
                <a:latin typeface="Arial Black" pitchFamily="34" charset="0"/>
                <a:cs typeface="Times New Roman" pitchFamily="18" charset="0"/>
              </a:rPr>
              <a:t>1+c·1</a:t>
            </a:r>
            <a:r>
              <a:rPr lang="ru-RU" sz="2000" dirty="0" smtClean="0">
                <a:solidFill>
                  <a:srgbClr val="000000"/>
                </a:solidFill>
                <a:latin typeface="Arial Black" pitchFamily="34" charset="0"/>
                <a:cs typeface="Times New Roman" pitchFamily="18" charset="0"/>
              </a:rPr>
              <a:t>.</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Во вторник акции подешевели на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c·100%</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и их стоимость стала составлять </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1+c-c(1+c)</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В результате они стали стоить на</a:t>
            </a:r>
            <a:r>
              <a:rPr kumimoji="0" lang="en-US" sz="2000" b="0" i="0" u="none" strike="noStrike" cap="none" normalizeH="0" baseline="0" dirty="0" smtClean="0">
                <a:ln>
                  <a:noFill/>
                </a:ln>
                <a:solidFill>
                  <a:srgbClr val="000000"/>
                </a:solidFill>
                <a:effectLst/>
                <a:latin typeface="Arial Black" pitchFamily="34" charset="0"/>
                <a:cs typeface="Times New Roman" pitchFamily="18" charset="0"/>
              </a:rPr>
              <a:t> 4%</a:t>
            </a:r>
            <a:r>
              <a:rPr kumimoji="0" lang="ru-RU" sz="2000" b="0" i="0" u="none" strike="noStrike" cap="none" normalizeH="0" baseline="0" dirty="0" smtClean="0">
                <a:ln>
                  <a:noFill/>
                </a:ln>
                <a:solidFill>
                  <a:srgbClr val="000000"/>
                </a:solidFill>
                <a:effectLst/>
                <a:latin typeface="Arial Black" pitchFamily="34" charset="0"/>
                <a:cs typeface="Times New Roman" pitchFamily="18" charset="0"/>
              </a:rPr>
              <a:t> дешевле, чем при открытии торгов в понедельник, то есть 0,96. Таким образом,</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t>
            </a: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Arial Black"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Ответ: 20.</a:t>
            </a:r>
            <a:endParaRPr kumimoji="0" lang="ru-RU" b="0" i="0" u="none" strike="noStrike" cap="none" normalizeH="0" baseline="0" dirty="0" smtClean="0">
              <a:ln>
                <a:noFill/>
              </a:ln>
              <a:solidFill>
                <a:schemeClr val="tx1"/>
              </a:solidFill>
              <a:effectLst/>
              <a:latin typeface="Arial Black"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Arial Black" pitchFamily="34" charset="0"/>
                <a:cs typeface="Times New Roman" pitchFamily="18" charset="0"/>
              </a:rPr>
              <a:t/>
            </a:r>
            <a:br>
              <a:rPr kumimoji="0" lang="ru-RU" b="0" i="0" u="none" strike="noStrike" cap="none" normalizeH="0" baseline="0" dirty="0" smtClean="0">
                <a:ln>
                  <a:noFill/>
                </a:ln>
                <a:solidFill>
                  <a:srgbClr val="000000"/>
                </a:solidFill>
                <a:effectLst/>
                <a:latin typeface="Arial Black" pitchFamily="34" charset="0"/>
                <a:cs typeface="Times New Roman" pitchFamily="18" charset="0"/>
              </a:rPr>
            </a:br>
            <a:endParaRPr kumimoji="0" lang="ru-RU" b="0" i="0" u="none" strike="noStrike" cap="none" normalizeH="0" baseline="0" dirty="0" smtClean="0">
              <a:ln>
                <a:noFill/>
              </a:ln>
              <a:solidFill>
                <a:srgbClr val="000000"/>
              </a:solidFill>
              <a:effectLst/>
              <a:latin typeface="Arial Black" pitchFamily="34" charset="0"/>
              <a:cs typeface="Times New Roman" pitchFamily="18" charset="0"/>
            </a:endParaRPr>
          </a:p>
        </p:txBody>
      </p:sp>
      <p:pic>
        <p:nvPicPr>
          <p:cNvPr id="3074" name="Picture 2" descr="http://reshuege.ru/formula/41/416f965acc1f38b3d2244f6f0ab7d0e0.png"/>
          <p:cNvPicPr>
            <a:picLocks noChangeAspect="1" noChangeArrowheads="1"/>
          </p:cNvPicPr>
          <p:nvPr/>
        </p:nvPicPr>
        <p:blipFill>
          <a:blip r:embed="rId2"/>
          <a:srcRect/>
          <a:stretch>
            <a:fillRect/>
          </a:stretch>
        </p:blipFill>
        <p:spPr bwMode="auto">
          <a:xfrm>
            <a:off x="10953750" y="-1335088"/>
            <a:ext cx="200025" cy="133350"/>
          </a:xfrm>
          <a:prstGeom prst="rect">
            <a:avLst/>
          </a:prstGeom>
          <a:noFill/>
        </p:spPr>
      </p:pic>
      <p:pic>
        <p:nvPicPr>
          <p:cNvPr id="3077" name="Picture 5" descr="http://reshuege.ru/formula/58/5802ac98f96506ff224527c79d5bdc72.png"/>
          <p:cNvPicPr>
            <a:picLocks noChangeAspect="1" noChangeArrowheads="1"/>
          </p:cNvPicPr>
          <p:nvPr/>
        </p:nvPicPr>
        <p:blipFill>
          <a:blip r:embed="rId3"/>
          <a:srcRect/>
          <a:stretch>
            <a:fillRect/>
          </a:stretch>
        </p:blipFill>
        <p:spPr bwMode="auto">
          <a:xfrm>
            <a:off x="17394238" y="38100"/>
            <a:ext cx="495300" cy="133350"/>
          </a:xfrm>
          <a:prstGeom prst="rect">
            <a:avLst/>
          </a:prstGeom>
          <a:noFill/>
        </p:spPr>
      </p:pic>
      <p:pic>
        <p:nvPicPr>
          <p:cNvPr id="3080" name="Picture 8" descr="http://reshuege.ru/formula/49/49be577a3eda22cc77af4825e94f45a5.png"/>
          <p:cNvPicPr>
            <a:picLocks noChangeAspect="1" noChangeArrowheads="1"/>
          </p:cNvPicPr>
          <p:nvPr/>
        </p:nvPicPr>
        <p:blipFill>
          <a:blip r:embed="rId4"/>
          <a:srcRect/>
          <a:stretch>
            <a:fillRect/>
          </a:stretch>
        </p:blipFill>
        <p:spPr bwMode="auto">
          <a:xfrm>
            <a:off x="714348" y="5357826"/>
            <a:ext cx="7847674" cy="71438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246</TotalTime>
  <Words>1445</Words>
  <Application>Microsoft Office PowerPoint</Application>
  <PresentationFormat>Экран (4:3)</PresentationFormat>
  <Paragraphs>356</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Бумажная</vt:lpstr>
      <vt:lpstr>Подготовка к ЕГЭ-2014 по математике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к ЕГЭ-2014 по математике </dc:title>
  <dc:creator>татьяна</dc:creator>
  <cp:lastModifiedBy>татьяна</cp:lastModifiedBy>
  <cp:revision>27</cp:revision>
  <dcterms:created xsi:type="dcterms:W3CDTF">2013-08-18T11:24:18Z</dcterms:created>
  <dcterms:modified xsi:type="dcterms:W3CDTF">2013-08-20T07:43:34Z</dcterms:modified>
</cp:coreProperties>
</file>