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0BE"/>
    <a:srgbClr val="2428D2"/>
    <a:srgbClr val="EFEA04"/>
    <a:srgbClr val="219F36"/>
    <a:srgbClr val="FCFC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0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F7480D1-D429-4D96-B198-55C9A9671F81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F2C5C64-FB76-4514-B607-737202DCE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3CDF59-13A5-42A0-A3D9-740E6C1D94A7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C784A8-BF7D-47E2-BF21-EF7915452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96735-8056-406B-A8CE-6A945D489D74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1350A-48DC-4EA0-89BE-25190CF8F4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AD6EC-A836-40CB-9B0E-BA9B29110ADF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85A41-B7F1-45E4-AB51-D4BB72324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B95A0-435A-4919-A8AA-7850AB451B70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45DD0-DCF3-4C76-A9A3-FF705E2CC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EC383-E093-4AA6-9FB9-69FF6FEB78B5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5543C-7AF2-439A-8F53-2ECB0CBAA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85403-6C19-4187-99E2-58A6CB371FA9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101DE-8677-4EB1-BBF0-C32AE1F35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32E56-B61F-4C04-8BEF-923BBF15E54B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8F216-4102-4FED-887C-625050295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C1884-E0BB-45C1-BECA-5F911A4E468F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5EDF9-AC7B-4AC5-AE83-49C674F95C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FCAF-78B6-4E2C-B96A-D27EDA0260F2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8E42B-D890-4703-B57F-7A6B7D654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28E33-FF61-43FF-84B8-DD8170E9A040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5C07-BBBD-4003-AE37-C9A83FA90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2089F-1972-41F8-997E-8E07EF29F63C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32AA8-0C87-4299-9419-8EE8026E7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30EB-559E-41B0-9E7E-898034250D2F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C070F-7A70-4414-A00C-92D65F6D2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891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91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891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92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A00C498-F81C-4DDF-B99D-A6C6C265238D}" type="datetimeFigureOut">
              <a:rPr lang="ru-RU"/>
              <a:pPr>
                <a:defRPr/>
              </a:pPr>
              <a:t>14.08.2013</a:t>
            </a:fld>
            <a:endParaRPr lang="ru-RU"/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978973F-1A57-430A-BA0B-7356B74F2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7.&#1088;&#1077;&#1092;&#1083;&#1077;&#1082;&#1089;&#1080;&#1103;" TargetMode="External"/><Relationship Id="rId3" Type="http://schemas.openxmlformats.org/officeDocument/2006/relationships/hyperlink" Target="1.&#1086;&#1088;&#1075;&#1072;&#1085;&#1080;&#1079;&#1072;&#1094;&#1080;&#1086;&#1085;&#1085;&#1099;&#1081;%20&#1084;&#1086;&#1084;&#1077;&#1085;&#1090;" TargetMode="External"/><Relationship Id="rId7" Type="http://schemas.openxmlformats.org/officeDocument/2006/relationships/hyperlink" Target="5.&#1086;&#1073;&#1086;&#1073;&#1097;&#1077;&#1085;&#1080;&#1077;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4.&#1079;&#1072;&#1082;&#1088;&#1077;&#1087;&#1083;&#1077;&#1085;&#1080;&#1077;" TargetMode="External"/><Relationship Id="rId5" Type="http://schemas.openxmlformats.org/officeDocument/2006/relationships/hyperlink" Target="3.&#1086;&#1090;&#1082;&#1088;&#1099;&#1090;&#1080;&#1077;%20&#1085;&#1086;&#1074;&#1099;&#1093;%20&#1079;&#1085;&#1072;&#1085;&#1080;&#1081;" TargetMode="External"/><Relationship Id="rId4" Type="http://schemas.openxmlformats.org/officeDocument/2006/relationships/hyperlink" Target="2.&#1072;&#1082;&#1090;&#1091;&#1072;&#1083;&#1080;&#1079;&#1072;&#1094;&#1080;&#1103;" TargetMode="External"/><Relationship Id="rId9" Type="http://schemas.openxmlformats.org/officeDocument/2006/relationships/hyperlink" Target="6.&#1088;&#1077;&#1083;&#1072;&#1082;&#1089;&#1072;&#1094;&#1080;&#1103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sz="5400" dirty="0" smtClean="0">
                <a:solidFill>
                  <a:srgbClr val="2428D2"/>
                </a:solidFill>
                <a:latin typeface="Monotype Corsiva" pitchFamily="66" charset="0"/>
              </a:rPr>
              <a:t/>
            </a:r>
            <a:br>
              <a:rPr lang="ru-RU" sz="540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5400" dirty="0" smtClean="0">
                <a:solidFill>
                  <a:srgbClr val="2428D2"/>
                </a:solidFill>
                <a:latin typeface="Monotype Corsiva" pitchFamily="66" charset="0"/>
              </a:rPr>
              <a:t/>
            </a:r>
            <a:br>
              <a:rPr lang="ru-RU" sz="540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5400" dirty="0" smtClean="0">
                <a:solidFill>
                  <a:srgbClr val="2428D2"/>
                </a:solidFill>
                <a:latin typeface="Monotype Corsiva" pitchFamily="66" charset="0"/>
              </a:rPr>
              <a:t/>
            </a:r>
            <a:br>
              <a:rPr lang="ru-RU" sz="540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5400" dirty="0" smtClean="0">
                <a:solidFill>
                  <a:srgbClr val="2428D2"/>
                </a:solidFill>
                <a:latin typeface="Monotype Corsiva" pitchFamily="66" charset="0"/>
              </a:rPr>
              <a:t>Электронный конструктор </a:t>
            </a:r>
            <a:r>
              <a:rPr lang="ru-RU" sz="2400" dirty="0" smtClean="0">
                <a:solidFill>
                  <a:srgbClr val="2428D2"/>
                </a:solidFill>
                <a:latin typeface="Monotype Corsiva" pitchFamily="66" charset="0"/>
              </a:rPr>
              <a:t/>
            </a:r>
            <a:br>
              <a:rPr lang="ru-RU" sz="240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5400" dirty="0" smtClean="0">
                <a:solidFill>
                  <a:srgbClr val="2428D2"/>
                </a:solidFill>
                <a:latin typeface="Monotype Corsiva" pitchFamily="66" charset="0"/>
              </a:rPr>
              <a:t>урока </a:t>
            </a:r>
            <a:r>
              <a:rPr lang="ru-RU" sz="2000" dirty="0" smtClean="0">
                <a:solidFill>
                  <a:srgbClr val="2428D2"/>
                </a:solidFill>
                <a:latin typeface="Monotype Corsiva" pitchFamily="66" charset="0"/>
              </a:rPr>
              <a:t/>
            </a:r>
            <a:br>
              <a:rPr lang="ru-RU" sz="200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2000" dirty="0" smtClean="0">
                <a:solidFill>
                  <a:srgbClr val="2428D2"/>
                </a:solidFill>
                <a:latin typeface="Monotype Corsiva" pitchFamily="66" charset="0"/>
              </a:rPr>
              <a:t/>
            </a:r>
            <a:br>
              <a:rPr lang="ru-RU" sz="200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3200" b="0" dirty="0" smtClean="0">
                <a:solidFill>
                  <a:srgbClr val="2428D2"/>
                </a:solidFill>
                <a:latin typeface="Monotype Corsiva" pitchFamily="66" charset="0"/>
              </a:rPr>
              <a:t>Создатель: учитель математики </a:t>
            </a:r>
            <a:br>
              <a:rPr lang="ru-RU" sz="3200" b="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3200" b="0" dirty="0" smtClean="0">
                <a:solidFill>
                  <a:srgbClr val="2428D2"/>
                </a:solidFill>
                <a:latin typeface="Monotype Corsiva" pitchFamily="66" charset="0"/>
              </a:rPr>
              <a:t>МБОУ СОШ № 17</a:t>
            </a:r>
            <a:r>
              <a:rPr lang="ru-RU" sz="3200" b="0" dirty="0" smtClean="0">
                <a:solidFill>
                  <a:srgbClr val="2428D2"/>
                </a:solidFill>
              </a:rPr>
              <a:t> </a:t>
            </a:r>
            <a:r>
              <a:rPr lang="ru-RU" sz="3200" b="0" dirty="0" smtClean="0">
                <a:solidFill>
                  <a:srgbClr val="2428D2"/>
                </a:solidFill>
                <a:latin typeface="Monotype Corsiva" pitchFamily="66" charset="0"/>
              </a:rPr>
              <a:t>(филиал)</a:t>
            </a:r>
            <a:br>
              <a:rPr lang="ru-RU" sz="3200" b="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3200" b="0" dirty="0" smtClean="0">
                <a:solidFill>
                  <a:srgbClr val="2428D2"/>
                </a:solidFill>
                <a:latin typeface="Monotype Corsiva" pitchFamily="66" charset="0"/>
              </a:rPr>
              <a:t>Городского округа – г. Камышин</a:t>
            </a:r>
            <a:br>
              <a:rPr lang="ru-RU" sz="3200" b="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3200" dirty="0" err="1" smtClean="0">
                <a:solidFill>
                  <a:srgbClr val="2428D2"/>
                </a:solidFill>
                <a:latin typeface="Monotype Corsiva" pitchFamily="66" charset="0"/>
              </a:rPr>
              <a:t>Арахланова</a:t>
            </a:r>
            <a:r>
              <a:rPr lang="ru-RU" sz="3200" dirty="0" smtClean="0">
                <a:solidFill>
                  <a:srgbClr val="2428D2"/>
                </a:solidFill>
                <a:latin typeface="Monotype Corsiva" pitchFamily="66" charset="0"/>
              </a:rPr>
              <a:t> </a:t>
            </a:r>
            <a:r>
              <a:rPr lang="ru-RU" sz="3200" dirty="0" smtClean="0">
                <a:solidFill>
                  <a:srgbClr val="2428D2"/>
                </a:solidFill>
                <a:latin typeface="Monotype Corsiva" pitchFamily="66" charset="0"/>
              </a:rPr>
              <a:t/>
            </a:r>
            <a:br>
              <a:rPr lang="ru-RU" sz="3200" dirty="0" smtClean="0">
                <a:solidFill>
                  <a:srgbClr val="2428D2"/>
                </a:solidFill>
                <a:latin typeface="Monotype Corsiva" pitchFamily="66" charset="0"/>
              </a:rPr>
            </a:br>
            <a:r>
              <a:rPr lang="ru-RU" sz="3200" dirty="0" smtClean="0">
                <a:solidFill>
                  <a:srgbClr val="2428D2"/>
                </a:solidFill>
                <a:latin typeface="Monotype Corsiva" pitchFamily="66" charset="0"/>
              </a:rPr>
              <a:t>Татьяна </a:t>
            </a:r>
            <a:r>
              <a:rPr lang="ru-RU" sz="3200" dirty="0" smtClean="0">
                <a:solidFill>
                  <a:srgbClr val="2428D2"/>
                </a:solidFill>
                <a:latin typeface="Monotype Corsiva" pitchFamily="66" charset="0"/>
              </a:rPr>
              <a:t>Владимировна</a:t>
            </a:r>
          </a:p>
        </p:txBody>
      </p:sp>
      <p:pic>
        <p:nvPicPr>
          <p:cNvPr id="1027" name="Picture 3" descr="C:\Documents and Settings\Admin\Рабочий стол\Изображение 0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3638" y="3714752"/>
            <a:ext cx="3930977" cy="3000396"/>
          </a:xfrm>
          <a:prstGeom prst="rect">
            <a:avLst/>
          </a:prstGeom>
          <a:noFill/>
          <a:ln>
            <a:solidFill>
              <a:srgbClr val="002060"/>
            </a:solidFill>
            <a:prstDash val="sysDash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1538288"/>
            <a:ext cx="7924800" cy="366712"/>
          </a:xfrm>
        </p:spPr>
        <p:txBody>
          <a:bodyPr anchor="ctr"/>
          <a:lstStyle/>
          <a:p>
            <a:pPr eaLnBrk="1" hangingPunct="1"/>
            <a:endParaRPr lang="ru-RU" sz="3200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7" name="Picture 4" descr="346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836613"/>
            <a:ext cx="8964612" cy="56165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</p:pic>
      <p:sp>
        <p:nvSpPr>
          <p:cNvPr id="15378" name="Rectangle 18">
            <a:hlinkClick r:id="rId3" action="ppaction://hlinkfile"/>
          </p:cNvPr>
          <p:cNvSpPr>
            <a:spLocks noChangeArrowheads="1"/>
          </p:cNvSpPr>
          <p:nvPr/>
        </p:nvSpPr>
        <p:spPr bwMode="auto">
          <a:xfrm rot="-1278243">
            <a:off x="2051050" y="3860800"/>
            <a:ext cx="7191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b="1" dirty="0">
                <a:solidFill>
                  <a:srgbClr val="EFEA0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5400" b="1" dirty="0">
                <a:solidFill>
                  <a:srgbClr val="EFEA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</a:t>
            </a:r>
          </a:p>
        </p:txBody>
      </p:sp>
      <p:sp>
        <p:nvSpPr>
          <p:cNvPr id="15379" name="Rectangle 19">
            <a:hlinkClick r:id="rId4" action="ppaction://hlinkfile"/>
          </p:cNvPr>
          <p:cNvSpPr>
            <a:spLocks noChangeArrowheads="1"/>
          </p:cNvSpPr>
          <p:nvPr/>
        </p:nvSpPr>
        <p:spPr bwMode="auto">
          <a:xfrm rot="-1015650">
            <a:off x="2916238" y="3429000"/>
            <a:ext cx="485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2</a:t>
            </a:r>
          </a:p>
        </p:txBody>
      </p:sp>
      <p:sp>
        <p:nvSpPr>
          <p:cNvPr id="15380" name="Rectangle 20">
            <a:hlinkClick r:id="rId5" action="ppaction://hlinkfile"/>
          </p:cNvPr>
          <p:cNvSpPr>
            <a:spLocks noChangeArrowheads="1"/>
          </p:cNvSpPr>
          <p:nvPr/>
        </p:nvSpPr>
        <p:spPr bwMode="auto">
          <a:xfrm rot="-917400">
            <a:off x="3779838" y="3141663"/>
            <a:ext cx="485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3</a:t>
            </a:r>
          </a:p>
        </p:txBody>
      </p:sp>
      <p:sp>
        <p:nvSpPr>
          <p:cNvPr id="15381" name="Rectangle 21">
            <a:hlinkClick r:id="rId6" action="ppaction://hlinkfile"/>
          </p:cNvPr>
          <p:cNvSpPr>
            <a:spLocks noChangeArrowheads="1"/>
          </p:cNvSpPr>
          <p:nvPr/>
        </p:nvSpPr>
        <p:spPr bwMode="auto">
          <a:xfrm rot="-531589">
            <a:off x="4859338" y="2852738"/>
            <a:ext cx="485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FCFC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4</a:t>
            </a:r>
          </a:p>
        </p:txBody>
      </p:sp>
      <p:sp>
        <p:nvSpPr>
          <p:cNvPr id="15382" name="Rectangle 22">
            <a:hlinkClick r:id="rId7" action="ppaction://hlinkfile"/>
          </p:cNvPr>
          <p:cNvSpPr>
            <a:spLocks noChangeArrowheads="1"/>
          </p:cNvSpPr>
          <p:nvPr/>
        </p:nvSpPr>
        <p:spPr bwMode="auto">
          <a:xfrm rot="-430460">
            <a:off x="5795963" y="2636838"/>
            <a:ext cx="485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EFEA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5</a:t>
            </a:r>
          </a:p>
        </p:txBody>
      </p:sp>
      <p:sp>
        <p:nvSpPr>
          <p:cNvPr id="15383" name="Rectangle 23">
            <a:hlinkClick r:id="rId8" action="ppaction://hlinkfile"/>
          </p:cNvPr>
          <p:cNvSpPr>
            <a:spLocks noChangeArrowheads="1"/>
          </p:cNvSpPr>
          <p:nvPr/>
        </p:nvSpPr>
        <p:spPr bwMode="auto">
          <a:xfrm>
            <a:off x="7956550" y="2349500"/>
            <a:ext cx="485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7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0" y="0"/>
            <a:ext cx="4572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3200" b="1">
                <a:solidFill>
                  <a:srgbClr val="2428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1.Организационный момент</a:t>
            </a:r>
          </a:p>
          <a:p>
            <a:pPr marL="342900" indent="-342900">
              <a:defRPr/>
            </a:pPr>
            <a:r>
              <a:rPr lang="ru-RU" sz="3200" b="1">
                <a:solidFill>
                  <a:srgbClr val="2428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2.Актуализация знаний</a:t>
            </a:r>
          </a:p>
          <a:p>
            <a:pPr marL="342900" indent="-342900">
              <a:defRPr/>
            </a:pPr>
            <a:r>
              <a:rPr lang="ru-RU" sz="3200" b="1">
                <a:solidFill>
                  <a:srgbClr val="2428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3.Открытие новых знаний</a:t>
            </a: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6011863" y="4581525"/>
            <a:ext cx="27368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3200" b="1">
                <a:solidFill>
                  <a:srgbClr val="2428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4.Закрепление</a:t>
            </a:r>
            <a:r>
              <a:rPr lang="ru-RU" sz="3200" b="1">
                <a:solidFill>
                  <a:srgbClr val="2428D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342900" indent="-342900">
              <a:defRPr/>
            </a:pPr>
            <a:r>
              <a:rPr lang="ru-RU" sz="3200" b="1">
                <a:solidFill>
                  <a:srgbClr val="2428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5.Обобщение</a:t>
            </a:r>
          </a:p>
          <a:p>
            <a:pPr marL="342900" indent="-342900">
              <a:defRPr/>
            </a:pPr>
            <a:r>
              <a:rPr lang="ru-RU" sz="3200" b="1">
                <a:solidFill>
                  <a:srgbClr val="2428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6.Релаксация</a:t>
            </a:r>
            <a:endParaRPr lang="ru-RU" sz="3200" b="1">
              <a:solidFill>
                <a:srgbClr val="2428D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defRPr/>
            </a:pPr>
            <a:r>
              <a:rPr lang="ru-RU" sz="3200" b="1">
                <a:solidFill>
                  <a:srgbClr val="2428D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7.Рефлексия</a:t>
            </a:r>
          </a:p>
        </p:txBody>
      </p:sp>
      <p:sp>
        <p:nvSpPr>
          <p:cNvPr id="2" name="Rectangle 23">
            <a:hlinkClick r:id="rId9" action="ppaction://hlinkfile"/>
          </p:cNvPr>
          <p:cNvSpPr>
            <a:spLocks noChangeArrowheads="1"/>
          </p:cNvSpPr>
          <p:nvPr/>
        </p:nvSpPr>
        <p:spPr bwMode="auto">
          <a:xfrm rot="286810">
            <a:off x="6877050" y="2349500"/>
            <a:ext cx="485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Капсулы">
  <a:themeElements>
    <a:clrScheme name="1_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1_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198</TotalTime>
  <Words>19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1_Капсулы</vt:lpstr>
      <vt:lpstr>   Электронный конструктор  урока   Создатель: учитель математики  МБОУ СОШ № 17 (филиал) Городского округа – г. Камышин Арахланова  Татьяна Владимировна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Admin</cp:lastModifiedBy>
  <cp:revision>27</cp:revision>
  <dcterms:created xsi:type="dcterms:W3CDTF">2012-02-08T17:24:12Z</dcterms:created>
  <dcterms:modified xsi:type="dcterms:W3CDTF">2013-08-14T18:38:05Z</dcterms:modified>
</cp:coreProperties>
</file>