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7" r:id="rId3"/>
    <p:sldId id="276" r:id="rId4"/>
    <p:sldId id="257" r:id="rId5"/>
    <p:sldId id="258" r:id="rId6"/>
    <p:sldId id="259" r:id="rId7"/>
    <p:sldId id="268" r:id="rId8"/>
    <p:sldId id="270" r:id="rId9"/>
    <p:sldId id="272" r:id="rId10"/>
    <p:sldId id="273" r:id="rId11"/>
    <p:sldId id="260" r:id="rId12"/>
    <p:sldId id="261" r:id="rId13"/>
    <p:sldId id="262" r:id="rId14"/>
    <p:sldId id="263" r:id="rId15"/>
    <p:sldId id="264" r:id="rId16"/>
    <p:sldId id="265" r:id="rId17"/>
    <p:sldId id="275" r:id="rId18"/>
    <p:sldId id="274" r:id="rId19"/>
    <p:sldId id="267" r:id="rId20"/>
  </p:sldIdLst>
  <p:sldSz cx="9144000" cy="6858000" type="screen4x3"/>
  <p:notesSz cx="9656763" cy="6877050"/>
  <p:embeddedFontLst>
    <p:embeddedFont>
      <p:font typeface="Constantia" pitchFamily="18" charset="0"/>
      <p:regular r:id="rId23"/>
      <p:bold r:id="rId24"/>
      <p:italic r:id="rId25"/>
      <p:boldItalic r:id="rId26"/>
    </p:embeddedFont>
    <p:embeddedFont>
      <p:font typeface="Arial Black" pitchFamily="34" charset="0"/>
      <p:bold r:id="rId27"/>
    </p:embeddedFont>
    <p:embeddedFont>
      <p:font typeface="Arial Unicode MS" pitchFamily="34" charset="-128"/>
      <p:regular r:id="rId28"/>
    </p:embeddedFont>
    <p:embeddedFont>
      <p:font typeface="Century Schoolbook" pitchFamily="18" charset="0"/>
      <p:regular r:id="rId29"/>
      <p:bold r:id="rId30"/>
      <p:italic r:id="rId31"/>
      <p:boldItalic r:id="rId32"/>
    </p:embeddedFont>
    <p:embeddedFont>
      <p:font typeface="Wingdings 2" pitchFamily="18" charset="2"/>
      <p:regular r:id="rId33"/>
    </p:embeddedFont>
    <p:embeddedFont>
      <p:font typeface="Calibri" pitchFamily="34" charset="0"/>
      <p:regular r:id="rId34"/>
      <p:bold r:id="rId35"/>
      <p:italic r:id="rId36"/>
      <p:boldItalic r:id="rId3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CCFF"/>
    <a:srgbClr val="FF99FF"/>
    <a:srgbClr val="E05ED7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84152" cy="343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470382" y="0"/>
            <a:ext cx="4184152" cy="34368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A9ACD-405A-4BA8-9F7D-938DED01C9D0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32236"/>
            <a:ext cx="4184152" cy="343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470382" y="6532236"/>
            <a:ext cx="4184152" cy="3436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B56B4-0D2B-4D4B-9EAC-23F8C047D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8117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184597" cy="343852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469932" y="0"/>
            <a:ext cx="4184597" cy="343852"/>
          </a:xfrm>
          <a:prstGeom prst="rect">
            <a:avLst/>
          </a:prstGeom>
        </p:spPr>
        <p:txBody>
          <a:bodyPr vert="horz" lIns="94476" tIns="47238" rIns="94476" bIns="47238" rtlCol="0"/>
          <a:lstStyle>
            <a:lvl1pPr algn="r">
              <a:defRPr sz="1200"/>
            </a:lvl1pPr>
          </a:lstStyle>
          <a:p>
            <a:fld id="{29C64AE8-D87D-41A7-A83D-1762510FE7BE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09913" y="515938"/>
            <a:ext cx="3436937" cy="2578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76" tIns="47238" rIns="94476" bIns="472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65677" y="3266600"/>
            <a:ext cx="7725410" cy="3094672"/>
          </a:xfrm>
          <a:prstGeom prst="rect">
            <a:avLst/>
          </a:prstGeom>
        </p:spPr>
        <p:txBody>
          <a:bodyPr vert="horz" lIns="94476" tIns="47238" rIns="94476" bIns="4723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32004"/>
            <a:ext cx="4184597" cy="343852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469932" y="6532004"/>
            <a:ext cx="4184597" cy="343852"/>
          </a:xfrm>
          <a:prstGeom prst="rect">
            <a:avLst/>
          </a:prstGeom>
        </p:spPr>
        <p:txBody>
          <a:bodyPr vert="horz" lIns="94476" tIns="47238" rIns="94476" bIns="47238" rtlCol="0" anchor="b"/>
          <a:lstStyle>
            <a:lvl1pPr algn="r">
              <a:defRPr sz="1200"/>
            </a:lvl1pPr>
          </a:lstStyle>
          <a:p>
            <a:fld id="{CE830494-9271-4EAA-9398-734C37CA9B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460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04A-3BB2-4489-AD47-EC562152ED40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AE54-4861-45EB-A924-13FCA0DF5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04A-3BB2-4489-AD47-EC562152ED40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AE54-4861-45EB-A924-13FCA0DF5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04A-3BB2-4489-AD47-EC562152ED40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AE54-4861-45EB-A924-13FCA0DF5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04A-3BB2-4489-AD47-EC562152ED40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AE54-4861-45EB-A924-13FCA0DF5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04A-3BB2-4489-AD47-EC562152ED40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AE54-4861-45EB-A924-13FCA0DF5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04A-3BB2-4489-AD47-EC562152ED40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AE54-4861-45EB-A924-13FCA0DF5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04A-3BB2-4489-AD47-EC562152ED40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AE54-4861-45EB-A924-13FCA0DF5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04A-3BB2-4489-AD47-EC562152ED40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AE54-4861-45EB-A924-13FCA0DF5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04A-3BB2-4489-AD47-EC562152ED40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AE54-4861-45EB-A924-13FCA0DF5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04A-3BB2-4489-AD47-EC562152ED40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BAE54-4861-45EB-A924-13FCA0DF5B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0904A-3BB2-4489-AD47-EC562152ED40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BBAE54-4861-45EB-A924-13FCA0DF5B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20904A-3BB2-4489-AD47-EC562152ED40}" type="datetimeFigureOut">
              <a:rPr lang="ru-RU" smtClean="0"/>
              <a:pPr/>
              <a:t>15.06.2013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BBAE54-4861-45EB-A924-13FCA0DF5B4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836712"/>
            <a:ext cx="58579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Урок русского языка в 4 </a:t>
            </a:r>
            <a:r>
              <a:rPr lang="ru-RU" sz="4800" dirty="0" smtClean="0"/>
              <a:t>классе</a:t>
            </a:r>
          </a:p>
          <a:p>
            <a:pPr algn="ctr"/>
            <a:r>
              <a:rPr lang="ru-RU" sz="4800" dirty="0" smtClean="0"/>
              <a:t>«Три склонения имён существительных»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3714744" y="142852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47456" y="5380672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Подготовил:</a:t>
            </a:r>
          </a:p>
          <a:p>
            <a:r>
              <a:rPr lang="ru-RU" dirty="0" smtClean="0">
                <a:latin typeface="Arial Black" pitchFamily="34" charset="0"/>
              </a:rPr>
              <a:t>у</a:t>
            </a:r>
            <a:r>
              <a:rPr lang="ru-RU" dirty="0" smtClean="0">
                <a:latin typeface="Arial Black" pitchFamily="34" charset="0"/>
              </a:rPr>
              <a:t>читель начальных классов</a:t>
            </a:r>
          </a:p>
          <a:p>
            <a:r>
              <a:rPr lang="ru-RU" dirty="0" smtClean="0">
                <a:latin typeface="Arial Black" pitchFamily="34" charset="0"/>
              </a:rPr>
              <a:t>ГБОУ СОШ № 337 Невского района</a:t>
            </a:r>
          </a:p>
          <a:p>
            <a:r>
              <a:rPr lang="ru-RU" dirty="0" smtClean="0">
                <a:latin typeface="Arial Black" pitchFamily="34" charset="0"/>
              </a:rPr>
              <a:t>Г. Санкт-Петербурга</a:t>
            </a:r>
          </a:p>
          <a:p>
            <a:r>
              <a:rPr lang="ru-RU" dirty="0" err="1" smtClean="0">
                <a:latin typeface="Arial Black" pitchFamily="34" charset="0"/>
              </a:rPr>
              <a:t>Гамазова</a:t>
            </a:r>
            <a:r>
              <a:rPr lang="ru-RU" dirty="0" smtClean="0">
                <a:latin typeface="Arial Black" pitchFamily="34" charset="0"/>
              </a:rPr>
              <a:t> Светлана Викторовна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213285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Корабль  исчез  с  горизонта. 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259632" y="2852936"/>
            <a:ext cx="1944216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563888" y="2780928"/>
            <a:ext cx="1152128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563888" y="2924944"/>
            <a:ext cx="1152128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План разбора имени существительного.</a:t>
            </a:r>
            <a:endParaRPr lang="ru-RU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714488"/>
            <a:ext cx="86409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1.Часть речи. На какой вопрос отвечает.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Одушевлённое или неодушевлённое.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3.Собственное или нарицательное.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4.Род.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5.Число.</a:t>
            </a:r>
            <a:endParaRPr lang="en-US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Падеж.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7. Склонение.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1052736"/>
            <a:ext cx="3168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Тема урока:</a:t>
            </a:r>
            <a:endParaRPr lang="ru-RU" sz="4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2428868"/>
            <a:ext cx="819493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«Типы склонений имён</a:t>
            </a:r>
          </a:p>
          <a:p>
            <a:pPr algn="ctr"/>
            <a:r>
              <a:rPr lang="ru-RU" sz="5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существительных»</a:t>
            </a:r>
            <a:r>
              <a:rPr lang="ru-RU" sz="5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5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85720" y="2786058"/>
            <a:ext cx="1428760" cy="500066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трава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3500438"/>
            <a:ext cx="1428760" cy="500066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земля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928794" y="2786058"/>
            <a:ext cx="1428760" cy="500066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Миша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928794" y="3500438"/>
            <a:ext cx="1428760" cy="500066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дядя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71868" y="2786058"/>
            <a:ext cx="1428760" cy="5000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год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71868" y="3500438"/>
            <a:ext cx="1428760" cy="5000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герой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143504" y="2786058"/>
            <a:ext cx="1428760" cy="5000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дерево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43504" y="3500438"/>
            <a:ext cx="1428760" cy="50006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поле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380312" y="2708920"/>
            <a:ext cx="1428760" cy="5000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степь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380312" y="3501008"/>
            <a:ext cx="1428760" cy="5000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ночь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85720" y="2000240"/>
            <a:ext cx="1428760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ж.р.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28794" y="2000240"/>
            <a:ext cx="1428760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м.р.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71868" y="2000240"/>
            <a:ext cx="1428760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м.р.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43504" y="2000240"/>
            <a:ext cx="1428760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ср.р.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80312" y="1988840"/>
            <a:ext cx="1428760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FF0000"/>
                </a:solidFill>
              </a:rPr>
              <a:t>ж.р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85852" y="3571876"/>
            <a:ext cx="285752" cy="357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214414" y="2857496"/>
            <a:ext cx="285752" cy="357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928926" y="2857496"/>
            <a:ext cx="285752" cy="357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2786050" y="3571876"/>
            <a:ext cx="285752" cy="357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572000" y="2857496"/>
            <a:ext cx="285752" cy="357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4716016" y="3573016"/>
            <a:ext cx="214314" cy="357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6215074" y="2857496"/>
            <a:ext cx="285752" cy="357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6012160" y="3645024"/>
            <a:ext cx="285752" cy="357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8532440" y="2780928"/>
            <a:ext cx="216024" cy="357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532440" y="3573016"/>
            <a:ext cx="214314" cy="3571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467544" y="908720"/>
            <a:ext cx="2214578" cy="461665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r>
              <a:rPr lang="ru-RU" sz="2400" b="1" dirty="0" smtClean="0">
                <a:solidFill>
                  <a:srgbClr val="002060"/>
                </a:solidFill>
              </a:rPr>
              <a:t> склонение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57620" y="928670"/>
            <a:ext cx="2214578" cy="461665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II</a:t>
            </a:r>
            <a:r>
              <a:rPr lang="ru-RU" sz="2400" b="1" dirty="0" smtClean="0">
                <a:solidFill>
                  <a:srgbClr val="002060"/>
                </a:solidFill>
              </a:rPr>
              <a:t> склонение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786578" y="928670"/>
            <a:ext cx="2357422" cy="461665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III</a:t>
            </a:r>
            <a:r>
              <a:rPr lang="ru-RU" sz="2400" b="1" dirty="0" smtClean="0">
                <a:solidFill>
                  <a:srgbClr val="002060"/>
                </a:solidFill>
              </a:rPr>
              <a:t> склонение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 стрелкой 48"/>
          <p:cNvCxnSpPr>
            <a:stCxn id="45" idx="2"/>
            <a:endCxn id="30" idx="0"/>
          </p:cNvCxnSpPr>
          <p:nvPr/>
        </p:nvCxnSpPr>
        <p:spPr>
          <a:xfrm flipH="1">
            <a:off x="1000100" y="1370385"/>
            <a:ext cx="574733" cy="629855"/>
          </a:xfrm>
          <a:prstGeom prst="straightConnector1">
            <a:avLst/>
          </a:prstGeom>
          <a:ln w="2857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45" idx="2"/>
            <a:endCxn id="31" idx="0"/>
          </p:cNvCxnSpPr>
          <p:nvPr/>
        </p:nvCxnSpPr>
        <p:spPr>
          <a:xfrm>
            <a:off x="1574833" y="1370385"/>
            <a:ext cx="1068341" cy="629855"/>
          </a:xfrm>
          <a:prstGeom prst="straightConnector1">
            <a:avLst/>
          </a:prstGeom>
          <a:ln w="2857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46" idx="2"/>
            <a:endCxn id="32" idx="0"/>
          </p:cNvCxnSpPr>
          <p:nvPr/>
        </p:nvCxnSpPr>
        <p:spPr>
          <a:xfrm rot="5400000">
            <a:off x="4320627" y="1355957"/>
            <a:ext cx="609905" cy="678661"/>
          </a:xfrm>
          <a:prstGeom prst="straightConnector1">
            <a:avLst/>
          </a:prstGeom>
          <a:ln w="2857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46" idx="2"/>
            <a:endCxn id="33" idx="0"/>
          </p:cNvCxnSpPr>
          <p:nvPr/>
        </p:nvCxnSpPr>
        <p:spPr>
          <a:xfrm rot="16200000" flipH="1">
            <a:off x="5106444" y="1248799"/>
            <a:ext cx="609905" cy="892975"/>
          </a:xfrm>
          <a:prstGeom prst="straightConnector1">
            <a:avLst/>
          </a:prstGeom>
          <a:ln w="2857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5400000">
            <a:off x="7671418" y="1697734"/>
            <a:ext cx="571504" cy="1588"/>
          </a:xfrm>
          <a:prstGeom prst="straightConnector1">
            <a:avLst/>
          </a:prstGeom>
          <a:ln w="28575">
            <a:solidFill>
              <a:srgbClr val="66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 animBg="1"/>
      <p:bldP spid="21" grpId="0" uiExpand="1" build="p" animBg="1"/>
      <p:bldP spid="22" grpId="0" uiExpand="1" build="p" animBg="1"/>
      <p:bldP spid="23" grpId="0" uiExpand="1" build="p" animBg="1"/>
      <p:bldP spid="24" grpId="0" uiExpand="1" build="p" animBg="1"/>
      <p:bldP spid="25" grpId="0" uiExpand="1" build="p" animBg="1"/>
      <p:bldP spid="26" grpId="0" uiExpand="1" build="p" animBg="1"/>
      <p:bldP spid="27" grpId="0" uiExpand="1" build="p" animBg="1"/>
      <p:bldP spid="28" grpId="0" uiExpand="1" build="p" animBg="1"/>
      <p:bldP spid="29" grpId="0" uiExpand="1" build="p" animBg="1"/>
      <p:bldP spid="30" grpId="0" uiExpand="1" build="p" animBg="1"/>
      <p:bldP spid="31" grpId="0" uiExpand="1" build="p" animBg="1"/>
      <p:bldP spid="32" grpId="0" uiExpand="1" build="p" animBg="1"/>
      <p:bldP spid="33" grpId="0" uiExpand="1" build="p" animBg="1"/>
      <p:bldP spid="34" grpId="0" uiExpand="1" build="p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143512"/>
            <a:ext cx="9144000" cy="1714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0" y="0"/>
            <a:ext cx="9144000" cy="5143512"/>
          </a:xfrm>
          <a:custGeom>
            <a:avLst/>
            <a:gdLst>
              <a:gd name="connsiteX0" fmla="*/ 0 w 9144000"/>
              <a:gd name="connsiteY0" fmla="*/ 0 h 5143512"/>
              <a:gd name="connsiteX1" fmla="*/ 9144000 w 9144000"/>
              <a:gd name="connsiteY1" fmla="*/ 0 h 5143512"/>
              <a:gd name="connsiteX2" fmla="*/ 9144000 w 9144000"/>
              <a:gd name="connsiteY2" fmla="*/ 5143512 h 5143512"/>
              <a:gd name="connsiteX3" fmla="*/ 0 w 9144000"/>
              <a:gd name="connsiteY3" fmla="*/ 5143512 h 5143512"/>
              <a:gd name="connsiteX4" fmla="*/ 0 w 9144000"/>
              <a:gd name="connsiteY4" fmla="*/ 0 h 514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143512">
                <a:moveTo>
                  <a:pt x="0" y="0"/>
                </a:moveTo>
                <a:lnTo>
                  <a:pt x="9144000" y="0"/>
                </a:lnTo>
                <a:lnTo>
                  <a:pt x="9144000" y="5143512"/>
                </a:lnTo>
                <a:lnTo>
                  <a:pt x="0" y="514351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2928934"/>
            <a:ext cx="1133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2000240"/>
            <a:ext cx="1133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2857496"/>
            <a:ext cx="1133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1928802"/>
            <a:ext cx="1133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2857496"/>
            <a:ext cx="1133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2000240"/>
            <a:ext cx="1133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1071546"/>
            <a:ext cx="1133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Прямоугольный треугольник 27"/>
          <p:cNvSpPr/>
          <p:nvPr/>
        </p:nvSpPr>
        <p:spPr>
          <a:xfrm>
            <a:off x="5429256" y="1071546"/>
            <a:ext cx="1071570" cy="785818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ый треугольник 28"/>
          <p:cNvSpPr/>
          <p:nvPr/>
        </p:nvSpPr>
        <p:spPr>
          <a:xfrm>
            <a:off x="2357422" y="1000108"/>
            <a:ext cx="1071570" cy="785818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ый треугольник 29"/>
          <p:cNvSpPr/>
          <p:nvPr/>
        </p:nvSpPr>
        <p:spPr>
          <a:xfrm>
            <a:off x="3929058" y="142852"/>
            <a:ext cx="1071570" cy="785818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71736" y="2000240"/>
            <a:ext cx="642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</a:rPr>
              <a:t>м.р</a:t>
            </a: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err="1" smtClean="0">
                <a:solidFill>
                  <a:schemeClr val="bg1"/>
                </a:solidFill>
              </a:rPr>
              <a:t>ж.р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71934" y="1142984"/>
            <a:ext cx="785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</a:rPr>
              <a:t>ср.р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572132" y="2143116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ж.р.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428860" y="3071810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00364" y="3071810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я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000496" y="2071678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о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572000" y="2071678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е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929322" y="3000372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643438" y="3071810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3857620" y="3000372"/>
            <a:ext cx="714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м.р.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500694" y="3000372"/>
            <a:ext cx="285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</a:rPr>
              <a:t>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3857628"/>
            <a:ext cx="59721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" name="TextBox 49"/>
          <p:cNvSpPr txBox="1"/>
          <p:nvPr/>
        </p:nvSpPr>
        <p:spPr>
          <a:xfrm>
            <a:off x="2285984" y="3929066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Склонение</a:t>
            </a:r>
            <a:endParaRPr lang="ru-RU" sz="4800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57950" y="214290"/>
            <a:ext cx="2657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TextBox 52"/>
          <p:cNvSpPr txBox="1"/>
          <p:nvPr/>
        </p:nvSpPr>
        <p:spPr>
          <a:xfrm>
            <a:off x="6858016" y="785794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род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00826" y="928670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r>
              <a:rPr lang="ru-RU" sz="3200" b="1" dirty="0" smtClean="0">
                <a:solidFill>
                  <a:schemeClr val="bg1"/>
                </a:solidFill>
              </a:rPr>
              <a:t>1</a:t>
            </a:r>
            <a:endParaRPr lang="ru-RU" sz="3200" b="1" dirty="0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86525" y="1643050"/>
            <a:ext cx="26574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7" name="TextBox 56"/>
          <p:cNvSpPr txBox="1"/>
          <p:nvPr/>
        </p:nvSpPr>
        <p:spPr>
          <a:xfrm>
            <a:off x="6786578" y="2357430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</a:t>
            </a:r>
            <a:r>
              <a:rPr lang="ru-RU" sz="3200" b="1" dirty="0" smtClean="0">
                <a:solidFill>
                  <a:schemeClr val="bg1"/>
                </a:solidFill>
              </a:rPr>
              <a:t>2</a:t>
            </a:r>
            <a:endParaRPr lang="ru-RU" sz="3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7643834" y="2071678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И.п.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60" name="TextBox 59"/>
          <p:cNvSpPr txBox="1"/>
          <p:nvPr/>
        </p:nvSpPr>
        <p:spPr>
          <a:xfrm>
            <a:off x="357158" y="714356"/>
            <a:ext cx="915122" cy="464347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Фрегат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allAtOnce"/>
      <p:bldP spid="54" grpId="0" build="allAtOnce"/>
      <p:bldP spid="57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500702"/>
            <a:ext cx="9144000" cy="1357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55007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4143380"/>
            <a:ext cx="59721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3214686"/>
            <a:ext cx="1133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07904" y="3212976"/>
            <a:ext cx="1133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3214686"/>
            <a:ext cx="1133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2143116"/>
            <a:ext cx="1133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2143116"/>
            <a:ext cx="1133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6380" y="2143116"/>
            <a:ext cx="1133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1071546"/>
            <a:ext cx="1133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ый треугольник 11"/>
          <p:cNvSpPr/>
          <p:nvPr/>
        </p:nvSpPr>
        <p:spPr>
          <a:xfrm>
            <a:off x="2285984" y="1142984"/>
            <a:ext cx="1071570" cy="785818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ый треугольник 12"/>
          <p:cNvSpPr/>
          <p:nvPr/>
        </p:nvSpPr>
        <p:spPr>
          <a:xfrm>
            <a:off x="5286380" y="1071546"/>
            <a:ext cx="1071570" cy="785818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3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ый треугольник 13"/>
          <p:cNvSpPr/>
          <p:nvPr/>
        </p:nvSpPr>
        <p:spPr>
          <a:xfrm>
            <a:off x="3786182" y="142852"/>
            <a:ext cx="1071570" cy="785818"/>
          </a:xfrm>
          <a:prstGeom prst="rtTriangl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428604"/>
            <a:ext cx="178595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Якорь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Шторм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Палуба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Тишь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Помощь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Море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Буря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67744" y="2235641"/>
            <a:ext cx="150019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Буря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79912" y="1124744"/>
            <a:ext cx="11521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Шторм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95736" y="3387769"/>
            <a:ext cx="150019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Палуба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86380" y="2276109"/>
            <a:ext cx="150019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Тишь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20072" y="3356992"/>
            <a:ext cx="122926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Помощь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9912" y="2307649"/>
            <a:ext cx="108012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Море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79912" y="3387769"/>
            <a:ext cx="115212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Якорь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2714612" y="4572008"/>
            <a:ext cx="357190" cy="4286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4214810" y="4572008"/>
            <a:ext cx="357190" cy="4286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643570" y="4572008"/>
            <a:ext cx="357190" cy="4286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18" grpId="0" build="p"/>
      <p:bldP spid="19" grpId="0" build="allAtOnce"/>
      <p:bldP spid="20" grpId="0" build="p"/>
      <p:bldP spid="21" grpId="0" build="p"/>
      <p:bldP spid="22" grpId="0" build="p"/>
      <p:bldP spid="2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264320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Через речку</a:t>
            </a:r>
          </a:p>
          <a:p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 облаке</a:t>
            </a:r>
          </a:p>
          <a:p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 землёй</a:t>
            </a:r>
          </a:p>
          <a:p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После дождя</a:t>
            </a:r>
          </a:p>
          <a:p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Над лесом</a:t>
            </a:r>
          </a:p>
          <a:p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 неба</a:t>
            </a:r>
          </a:p>
          <a:p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сирени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1340768"/>
            <a:ext cx="432048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476672"/>
            <a:ext cx="414378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2132856"/>
            <a:ext cx="572644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3068960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3861048"/>
            <a:ext cx="62584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4797152"/>
            <a:ext cx="360040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5589240"/>
            <a:ext cx="360040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211960" y="302359"/>
            <a:ext cx="1800200" cy="56938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Речка</a:t>
            </a:r>
          </a:p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Облако</a:t>
            </a:r>
          </a:p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Земля</a:t>
            </a:r>
          </a:p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Дождь</a:t>
            </a:r>
          </a:p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Лес</a:t>
            </a:r>
          </a:p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Небо</a:t>
            </a:r>
          </a:p>
          <a:p>
            <a:endParaRPr lang="ru-RU" sz="2800" b="1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Сирень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2198" y="428604"/>
            <a:ext cx="11430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ж.р.</a:t>
            </a:r>
          </a:p>
          <a:p>
            <a:endParaRPr lang="ru-RU" sz="2800" b="1" i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i="1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ср.р</a:t>
            </a:r>
            <a:endParaRPr lang="ru-RU" sz="2800" b="1" i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800" b="1" i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ж.р.</a:t>
            </a:r>
          </a:p>
          <a:p>
            <a:endParaRPr lang="ru-RU" sz="2800" b="1" i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м.р.</a:t>
            </a:r>
          </a:p>
          <a:p>
            <a:endParaRPr lang="ru-RU" sz="2800" b="1" i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м.р.</a:t>
            </a:r>
          </a:p>
          <a:p>
            <a:endParaRPr lang="ru-RU" sz="2800" b="1" i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ср.р.</a:t>
            </a:r>
          </a:p>
          <a:p>
            <a:endParaRPr lang="ru-RU" sz="2800" b="1" i="1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b="1" i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ж.р.</a:t>
            </a:r>
            <a:endParaRPr lang="ru-RU" sz="2800" b="1" i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08104" y="2924944"/>
            <a:ext cx="285752" cy="428628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64088" y="1196752"/>
            <a:ext cx="432048" cy="428628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220072" y="2060848"/>
            <a:ext cx="437178" cy="428628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76056" y="404664"/>
            <a:ext cx="360040" cy="428628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76056" y="3789040"/>
            <a:ext cx="285752" cy="428628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4048" y="4653136"/>
            <a:ext cx="360040" cy="428628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652120" y="5517232"/>
            <a:ext cx="285752" cy="428628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7092280" y="33265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скл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64288" y="1268760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скл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92280" y="2060848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скл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64288" y="285293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скл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36296" y="3861048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скл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36296" y="465313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скл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15206" y="5572140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III </a:t>
            </a:r>
            <a:r>
              <a:rPr lang="ru-RU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скл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547664" y="188640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В.п.</a:t>
            </a:r>
            <a:endParaRPr lang="ru-RU" sz="2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043608" y="980728"/>
            <a:ext cx="761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П.п.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115616" y="1844824"/>
            <a:ext cx="693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Т.п.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691680" y="2708920"/>
            <a:ext cx="699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Р.п.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043608" y="3501008"/>
            <a:ext cx="693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Т.п.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827584" y="4365104"/>
            <a:ext cx="699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Р.п.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827584" y="5301208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Д.п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27" grpId="0"/>
      <p:bldP spid="28" grpId="0"/>
      <p:bldP spid="36" grpId="0"/>
      <p:bldP spid="37" grpId="0"/>
      <p:bldP spid="38" grpId="0"/>
      <p:bldP spid="39" grpId="0"/>
      <p:bldP spid="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0.liveinternet.ru/images/foto/c/9/apps/2/929/2929062_033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908720"/>
            <a:ext cx="3384376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http://havila-travel.com/userfiles/image/70429_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39952" y="3068960"/>
            <a:ext cx="4752528" cy="3564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95936" y="404664"/>
            <a:ext cx="50040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 в ужасном положении. Наш корабль потерпел крушении. Мы оказались на необитаемом острове в океане.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124744"/>
            <a:ext cx="34563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Смекалка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Умение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Строительство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Дом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Выдержка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Удача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Помощь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Корабль</a:t>
            </a:r>
          </a:p>
          <a:p>
            <a:pPr>
              <a:buFont typeface="Wingdings" pitchFamily="2" charset="2"/>
              <a:buChar char="v"/>
            </a:pPr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Возвращение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83671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склонение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91880" y="83671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 склонение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6216" y="83671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 склонение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988840"/>
            <a:ext cx="2016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Смекалка</a:t>
            </a:r>
          </a:p>
          <a:p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Выдержка</a:t>
            </a:r>
          </a:p>
          <a:p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Удача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2132856"/>
            <a:ext cx="288032" cy="36004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2996952"/>
            <a:ext cx="288032" cy="36004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3789040"/>
            <a:ext cx="288032" cy="36004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99592" y="170080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Ж. р.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256490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Ж. р.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342900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Ж. р.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7864" y="1844824"/>
            <a:ext cx="29523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Умение</a:t>
            </a:r>
          </a:p>
          <a:p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Строительство</a:t>
            </a:r>
          </a:p>
          <a:p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Дом</a:t>
            </a:r>
          </a:p>
          <a:p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Корабль</a:t>
            </a:r>
          </a:p>
          <a:p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Возвращение</a:t>
            </a:r>
          </a:p>
          <a:p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244408" y="2132856"/>
            <a:ext cx="288032" cy="36004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499992" y="1988840"/>
            <a:ext cx="432048" cy="36004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508104" y="5373216"/>
            <a:ext cx="504056" cy="36004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60032" y="4509120"/>
            <a:ext cx="288032" cy="36004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211960" y="3645024"/>
            <a:ext cx="288032" cy="36004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652120" y="2852936"/>
            <a:ext cx="288032" cy="36004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732240" y="198884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Помощь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35896" y="155679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Ср. </a:t>
            </a:r>
            <a:r>
              <a:rPr lang="ru-R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23928" y="494116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Ср. </a:t>
            </a:r>
            <a:r>
              <a:rPr lang="ru-R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11960" y="242088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Ср. </a:t>
            </a:r>
            <a:r>
              <a:rPr lang="ru-RU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63888" y="328498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М. р.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7904" y="414908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М. р.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92280" y="1772816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Ж. р.</a:t>
            </a:r>
            <a:endParaRPr lang="ru-RU" sz="2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47864" y="188640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Проверь себя</a:t>
            </a:r>
            <a:endParaRPr lang="ru-RU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2" grpId="0"/>
      <p:bldP spid="23" grpId="0"/>
      <p:bldP spid="24" grpId="0"/>
      <p:bldP spid="25" grpId="0"/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83" name="Picture 7" descr="MCj04324430000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549275"/>
            <a:ext cx="1631950" cy="1752600"/>
          </a:xfrm>
          <a:prstGeom prst="rect">
            <a:avLst/>
          </a:prstGeom>
          <a:noFill/>
        </p:spPr>
      </p:pic>
      <p:pic>
        <p:nvPicPr>
          <p:cNvPr id="229384" name="Picture 8" descr="MCj04338180000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4941888"/>
            <a:ext cx="1368425" cy="1368425"/>
          </a:xfrm>
          <a:prstGeom prst="rect">
            <a:avLst/>
          </a:prstGeom>
          <a:noFill/>
        </p:spPr>
      </p:pic>
      <p:pic>
        <p:nvPicPr>
          <p:cNvPr id="229389" name="Picture 13" descr="MCj04344110000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825" y="2636838"/>
            <a:ext cx="1625600" cy="1828800"/>
          </a:xfrm>
          <a:prstGeom prst="rect">
            <a:avLst/>
          </a:prstGeom>
          <a:noFill/>
        </p:spPr>
      </p:pic>
      <p:sp>
        <p:nvSpPr>
          <p:cNvPr id="229394" name="Rectangle 18"/>
          <p:cNvSpPr>
            <a:spLocks noChangeArrowheads="1"/>
          </p:cNvSpPr>
          <p:nvPr/>
        </p:nvSpPr>
        <p:spPr bwMode="auto">
          <a:xfrm>
            <a:off x="2051050" y="555636"/>
            <a:ext cx="684212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  <a:cs typeface="Times New Roman" pitchFamily="18" charset="0"/>
              </a:rPr>
              <a:t>На уроке мне было все понятно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  <a:p>
            <a:pPr algn="ctr" eaLnBrk="0" hangingPunct="0"/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229395" name="Rectangle 19"/>
          <p:cNvSpPr>
            <a:spLocks noChangeArrowheads="1"/>
          </p:cNvSpPr>
          <p:nvPr/>
        </p:nvSpPr>
        <p:spPr bwMode="auto">
          <a:xfrm>
            <a:off x="1979613" y="2565400"/>
            <a:ext cx="68405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</a:rPr>
              <a:t>У </a:t>
            </a: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  <a:cs typeface="Times New Roman" pitchFamily="18" charset="0"/>
              </a:rPr>
              <a:t>меня возникли некоторые вопросы, но я постеснялся их задать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  <a:p>
            <a:pPr eaLnBrk="0" hangingPunct="0"/>
            <a:endParaRPr lang="ru-RU" sz="3600" b="1" dirty="0"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229396" name="Rectangle 20"/>
          <p:cNvSpPr>
            <a:spLocks noChangeArrowheads="1"/>
          </p:cNvSpPr>
          <p:nvPr/>
        </p:nvSpPr>
        <p:spPr bwMode="auto">
          <a:xfrm>
            <a:off x="2268538" y="4957673"/>
            <a:ext cx="47804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Schoolbook" pitchFamily="18" charset="0"/>
                <a:cs typeface="Times New Roman" pitchFamily="18" charset="0"/>
              </a:rPr>
              <a:t>Я многое не понял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  <a:p>
            <a:pPr eaLnBrk="0" hangingPunct="0"/>
            <a:endParaRPr lang="ru-RU" sz="3600" b="1" dirty="0">
              <a:effectLst>
                <a:outerShdw blurRad="38100" dist="38100" dir="2700000" algn="tl">
                  <a:srgbClr val="FFFFFF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06F9A-4543-41A4-9BCA-BFDDC4CB11E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9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29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9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29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9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94" grpId="0"/>
      <p:bldP spid="229395" grpId="0"/>
      <p:bldP spid="2293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628800"/>
            <a:ext cx="7272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Ну-ка проверь, дружок,</a:t>
            </a:r>
            <a:b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Ты готов начать урок?</a:t>
            </a:r>
            <a:b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Всё ль на месте, всё ль в порядке?</a:t>
            </a:r>
            <a:b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Ручка, книжка и тетрадка?</a:t>
            </a:r>
            <a:b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 ли правильно сидят?</a:t>
            </a:r>
            <a:b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 ль внимательно глядят?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estival.1september.ru/articles/579823/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412776"/>
            <a:ext cx="7596314" cy="480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korabox.ru/images/ustore/4/48/nQTGCiwI4KTK_104858_P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04664"/>
            <a:ext cx="8208912" cy="61566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627784" y="260648"/>
            <a:ext cx="4464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Чистописание</a:t>
            </a:r>
            <a:endParaRPr lang="ru-RU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43702" y="121442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морю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3702" y="192880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моря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43702" y="2714620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море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43702" y="3500438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морем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2" y="422108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 море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702" y="5000636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море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1142984"/>
            <a:ext cx="92869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И.п.</a:t>
            </a:r>
            <a:endParaRPr lang="ru-RU" sz="28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1857364"/>
            <a:ext cx="928694" cy="5810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Р.п.</a:t>
            </a:r>
            <a:endParaRPr lang="ru-RU" sz="28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2571744"/>
            <a:ext cx="92869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Д.п.</a:t>
            </a:r>
            <a:endParaRPr lang="ru-RU" sz="28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3286124"/>
            <a:ext cx="92869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В.п.</a:t>
            </a:r>
            <a:endParaRPr lang="ru-RU" sz="28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57224" y="4000504"/>
            <a:ext cx="92869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Т.п.</a:t>
            </a:r>
            <a:endParaRPr lang="ru-RU" sz="28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7224" y="4714884"/>
            <a:ext cx="92869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П.п.</a:t>
            </a:r>
            <a:endParaRPr lang="ru-RU" sz="28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45 0.02407 L -0.31632 -0.2175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-12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4 0.00209 L -0.30833 0.0020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02 0.0118 L -0.30052 0.2009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9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02 0.00463 L -0.30833 -0.1423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-7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63 -0.01713 L -0.30833 0.066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4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84 -0.01528 L -0.30833 -0.0467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 build="allAtOnce" animBg="1"/>
      <p:bldP spid="10" grpId="0" build="allAtOnce" animBg="1"/>
      <p:bldP spid="11" grpId="0" build="allAtOnce" animBg="1"/>
      <p:bldP spid="12" grpId="0" build="allAtOnce" animBg="1"/>
      <p:bldP spid="13" grpId="0" build="allAtOnce" animBg="1"/>
      <p:bldP spid="14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285860"/>
            <a:ext cx="6858048" cy="4000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1785926"/>
            <a:ext cx="558903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Склонение –это</a:t>
            </a:r>
          </a:p>
          <a:p>
            <a:pPr algn="just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4546" y="2786058"/>
            <a:ext cx="5715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изменение имён существительных по падежам.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550072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ехали в гору</a:t>
            </a: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вышел из магазина</a:t>
            </a: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смотрели на рисунок</a:t>
            </a: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шёл по переходу</a:t>
            </a: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цвели на клумбе </a:t>
            </a:r>
          </a:p>
          <a:p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идёт под зонтом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188640"/>
            <a:ext cx="107157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В.п.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91880" y="1340768"/>
            <a:ext cx="107157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Р.п.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2348880"/>
            <a:ext cx="107157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В.п.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71800" y="3501008"/>
            <a:ext cx="107157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Д.п.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71800" y="4581128"/>
            <a:ext cx="107157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П.п.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27784" y="5733256"/>
            <a:ext cx="1071570" cy="500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Т.п.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692696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1700808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64088" y="2852936"/>
            <a:ext cx="285752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39952" y="3933056"/>
            <a:ext cx="43204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67944" y="4941168"/>
            <a:ext cx="43204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35896" y="6165304"/>
            <a:ext cx="72008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72264" y="0"/>
            <a:ext cx="2571736" cy="5714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</a:rPr>
              <a:t>Н.ф.- И.п. ед.ч.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96136" y="764704"/>
            <a:ext cx="242889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гора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28184" y="1628800"/>
            <a:ext cx="242889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магазин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28184" y="2780928"/>
            <a:ext cx="242889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рисунок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56176" y="3933056"/>
            <a:ext cx="242889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переход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228184" y="4869160"/>
            <a:ext cx="242889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клумба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156176" y="5949280"/>
            <a:ext cx="242889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зонт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236296" y="836712"/>
            <a:ext cx="360040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388424" y="1700808"/>
            <a:ext cx="360040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460432" y="2852936"/>
            <a:ext cx="432048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388424" y="4005064"/>
            <a:ext cx="360040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028384" y="4941168"/>
            <a:ext cx="432048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956376" y="6021288"/>
            <a:ext cx="432048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44208" y="47667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C000"/>
                </a:solidFill>
              </a:rPr>
              <a:t>ж.р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04248" y="141277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C000"/>
                </a:solidFill>
              </a:rPr>
              <a:t>м.р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76256" y="249289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C000"/>
                </a:solidFill>
              </a:rPr>
              <a:t>м.р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732240" y="3645024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C000"/>
                </a:solidFill>
              </a:rPr>
              <a:t>м.р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04248" y="458112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C000"/>
                </a:solidFill>
              </a:rPr>
              <a:t>ж.р</a:t>
            </a:r>
            <a:endParaRPr lang="ru-RU" b="1" dirty="0">
              <a:solidFill>
                <a:srgbClr val="FFC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76256" y="566124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C000"/>
                </a:solidFill>
              </a:rPr>
              <a:t>м.р</a:t>
            </a:r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build="p"/>
      <p:bldP spid="22" grpId="0" build="p"/>
      <p:bldP spid="23" grpId="0" build="p"/>
      <p:bldP spid="24" grpId="0" build="p"/>
      <p:bldP spid="25" grpId="0" build="p"/>
      <p:bldP spid="26" grpId="0" build="p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build="p"/>
      <p:bldP spid="34" grpId="0" build="p"/>
      <p:bldP spid="35" grpId="0" build="p"/>
      <p:bldP spid="36" grpId="0" build="p"/>
      <p:bldP spid="37" grpId="0" build="p"/>
      <p:bldP spid="3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5288340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9600" b="1" dirty="0" smtClean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   Р   ЗОНТ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10"/>
          <p:cNvSpPr txBox="1">
            <a:spLocks noChangeArrowheads="1"/>
          </p:cNvSpPr>
          <p:nvPr/>
        </p:nvSpPr>
        <p:spPr>
          <a:xfrm>
            <a:off x="1187624" y="5229200"/>
            <a:ext cx="1080000" cy="1332000"/>
          </a:xfrm>
          <a:prstGeom prst="rect">
            <a:avLst/>
          </a:prstGeom>
          <a:noFill/>
        </p:spPr>
        <p:txBody>
          <a:bodyPr/>
          <a:lstStyle/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5288340"/>
            <a:ext cx="10743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5472955" y="4976317"/>
            <a:ext cx="571500" cy="357187"/>
          </a:xfrm>
          <a:prstGeom prst="line">
            <a:avLst/>
          </a:prstGeom>
          <a:ln w="130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5616" y="188640"/>
            <a:ext cx="7128792" cy="4414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555776" y="6206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Видимая граница неба и земли или водной поверхности.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691680" y="692696"/>
            <a:ext cx="66967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Звуковой анализ слова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2348880"/>
            <a:ext cx="425546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ru-RU" sz="6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гар</a:t>
            </a:r>
            <a:r>
              <a:rPr lang="en-US" sz="6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ru-RU" sz="6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изонт</a:t>
            </a:r>
            <a:r>
              <a:rPr lang="en-US" sz="6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]</a:t>
            </a:r>
            <a:endParaRPr lang="ru-RU" sz="6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348880"/>
            <a:ext cx="406790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го </a:t>
            </a:r>
            <a:r>
              <a:rPr lang="ru-RU" sz="6600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ри</a:t>
            </a:r>
            <a:r>
              <a:rPr lang="ru-RU" sz="6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зонт</a:t>
            </a:r>
            <a:endParaRPr lang="ru-RU" sz="6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3573016"/>
            <a:ext cx="16300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8 букв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36096" y="3573016"/>
            <a:ext cx="25202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latin typeface="Arial" pitchFamily="34" charset="0"/>
                <a:cs typeface="Arial" pitchFamily="34" charset="0"/>
              </a:rPr>
              <a:t> 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8 звуков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1084114" y="2884438"/>
            <a:ext cx="928687" cy="1587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2164234" y="2884438"/>
            <a:ext cx="928687" cy="1588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3384153" y="2384598"/>
            <a:ext cx="357187" cy="28575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7560618" y="2312592"/>
            <a:ext cx="357187" cy="285750"/>
          </a:xfrm>
          <a:prstGeom prst="line">
            <a:avLst/>
          </a:prstGeom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8305" y="764704"/>
            <a:ext cx="71561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Объясни высказывание</a:t>
            </a:r>
            <a:endParaRPr lang="ru-RU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Волна 2"/>
          <p:cNvSpPr/>
          <p:nvPr/>
        </p:nvSpPr>
        <p:spPr>
          <a:xfrm>
            <a:off x="467544" y="2348880"/>
            <a:ext cx="8358188" cy="1700213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bg1">
                    <a:lumMod val="95000"/>
                    <a:lumOff val="5000"/>
                  </a:schemeClr>
                </a:solidFill>
                <a:latin typeface="Arial Black" pitchFamily="34" charset="0"/>
              </a:rPr>
              <a:t>Исчезнуть с горизонта.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4643438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Так говорят о человеке, который давно не появлялся в кругу знакомых, близких.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820</TotalTime>
  <Words>450</Words>
  <Application>Microsoft Office PowerPoint</Application>
  <PresentationFormat>Экран (4:3)</PresentationFormat>
  <Paragraphs>235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Constantia</vt:lpstr>
      <vt:lpstr>Arial Black</vt:lpstr>
      <vt:lpstr>Arial Unicode MS</vt:lpstr>
      <vt:lpstr>Wingdings</vt:lpstr>
      <vt:lpstr>Times New Roman</vt:lpstr>
      <vt:lpstr>Century Schoolbook</vt:lpstr>
      <vt:lpstr>Wingdings 2</vt:lpstr>
      <vt:lpstr>Calibri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Svetlana</cp:lastModifiedBy>
  <cp:revision>91</cp:revision>
  <cp:lastPrinted>2011-08-03T15:36:45Z</cp:lastPrinted>
  <dcterms:created xsi:type="dcterms:W3CDTF">2010-11-04T14:36:12Z</dcterms:created>
  <dcterms:modified xsi:type="dcterms:W3CDTF">2013-06-15T11:44:57Z</dcterms:modified>
</cp:coreProperties>
</file>