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1" r:id="rId2"/>
    <p:sldId id="256" r:id="rId3"/>
    <p:sldId id="257" r:id="rId4"/>
    <p:sldId id="263" r:id="rId5"/>
    <p:sldId id="260" r:id="rId6"/>
    <p:sldId id="258" r:id="rId7"/>
    <p:sldId id="259" r:id="rId8"/>
    <p:sldId id="262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0" name="Подзаголовок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F665EEA-A789-4070-8307-39EB563F4D40}" type="datetimeFigureOut">
              <a:rPr lang="ru-RU" smtClean="0"/>
              <a:pPr/>
              <a:t>16.09.2012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FECDFDD-E6C8-4901-AD3D-1EB5847423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F665EEA-A789-4070-8307-39EB563F4D40}" type="datetimeFigureOut">
              <a:rPr lang="ru-RU" smtClean="0"/>
              <a:pPr/>
              <a:t>16.09.2012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FECDFDD-E6C8-4901-AD3D-1EB5847423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F665EEA-A789-4070-8307-39EB563F4D40}" type="datetimeFigureOut">
              <a:rPr lang="ru-RU" smtClean="0"/>
              <a:pPr/>
              <a:t>16.09.2012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FECDFDD-E6C8-4901-AD3D-1EB5847423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F665EEA-A789-4070-8307-39EB563F4D40}" type="datetimeFigureOut">
              <a:rPr lang="ru-RU" smtClean="0"/>
              <a:pPr/>
              <a:t>16.09.2012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FECDFDD-E6C8-4901-AD3D-1EB5847423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Скругленный прямоугольник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F665EEA-A789-4070-8307-39EB563F4D40}" type="datetimeFigureOut">
              <a:rPr lang="ru-RU" smtClean="0"/>
              <a:pPr/>
              <a:t>16.09.2012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FECDFDD-E6C8-4901-AD3D-1EB5847423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F665EEA-A789-4070-8307-39EB563F4D40}" type="datetimeFigureOut">
              <a:rPr lang="ru-RU" smtClean="0"/>
              <a:pPr/>
              <a:t>16.09.2012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FECDFDD-E6C8-4901-AD3D-1EB5847423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F665EEA-A789-4070-8307-39EB563F4D40}" type="datetimeFigureOut">
              <a:rPr lang="ru-RU" smtClean="0"/>
              <a:pPr/>
              <a:t>16.09.2012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FECDFDD-E6C8-4901-AD3D-1EB5847423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F665EEA-A789-4070-8307-39EB563F4D40}" type="datetimeFigureOut">
              <a:rPr lang="ru-RU" smtClean="0"/>
              <a:pPr/>
              <a:t>16.09.2012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FECDFDD-E6C8-4901-AD3D-1EB5847423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F665EEA-A789-4070-8307-39EB563F4D40}" type="datetimeFigureOut">
              <a:rPr lang="ru-RU" smtClean="0"/>
              <a:pPr/>
              <a:t>16.09.2012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FECDFDD-E6C8-4901-AD3D-1EB5847423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F665EEA-A789-4070-8307-39EB563F4D40}" type="datetimeFigureOut">
              <a:rPr lang="ru-RU" smtClean="0"/>
              <a:pPr/>
              <a:t>16.09.2012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FECDFDD-E6C8-4901-AD3D-1EB5847423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с одним скругленным углом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F665EEA-A789-4070-8307-39EB563F4D40}" type="datetimeFigureOut">
              <a:rPr lang="ru-RU" smtClean="0"/>
              <a:pPr/>
              <a:t>16.09.2012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FECDFDD-E6C8-4901-AD3D-1EB5847423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4F665EEA-A789-4070-8307-39EB563F4D40}" type="datetimeFigureOut">
              <a:rPr lang="ru-RU" smtClean="0"/>
              <a:pPr/>
              <a:t>16.09.2012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AFECDFDD-E6C8-4901-AD3D-1EB5847423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22376" y="928670"/>
            <a:ext cx="7772400" cy="3714776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/>
            </a:r>
            <a:br>
              <a:rPr lang="ru-RU" dirty="0" smtClean="0"/>
            </a:br>
            <a:r>
              <a:rPr lang="ru-RU" sz="5400" dirty="0" smtClean="0"/>
              <a:t>Элективный курс «Теория и практика решения текстовых задач»</a:t>
            </a:r>
            <a:endParaRPr lang="ru-RU" sz="5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42910" y="2357430"/>
            <a:ext cx="7772400" cy="1828800"/>
          </a:xfrm>
        </p:spPr>
        <p:txBody>
          <a:bodyPr>
            <a:normAutofit/>
          </a:bodyPr>
          <a:lstStyle/>
          <a:p>
            <a:pPr algn="ctr"/>
            <a:r>
              <a:rPr lang="ru-RU" b="1" dirty="0"/>
              <a:t>Цели и задачи.</a:t>
            </a:r>
            <a:r>
              <a:rPr lang="ru-RU" dirty="0"/>
              <a:t/>
            </a:r>
            <a:br>
              <a:rPr lang="ru-RU" dirty="0"/>
            </a:br>
            <a:r>
              <a:rPr lang="ru-RU" sz="2200" dirty="0"/>
              <a:t/>
            </a:r>
            <a:br>
              <a:rPr lang="ru-RU" sz="2200" dirty="0"/>
            </a:br>
            <a:endParaRPr lang="ru-RU" sz="22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14348" y="1000108"/>
            <a:ext cx="7643866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●Способствовать развитию логического мышления, сообразительности и наблюдательности,</a:t>
            </a:r>
            <a:br>
              <a:rPr lang="ru-RU" dirty="0" smtClean="0"/>
            </a:br>
            <a:r>
              <a:rPr lang="ru-RU" dirty="0" smtClean="0"/>
              <a:t>●Развивать умение учащихся самостоятельно осуществлять небольшие исследования;</a:t>
            </a:r>
            <a:br>
              <a:rPr lang="ru-RU" dirty="0" smtClean="0"/>
            </a:br>
            <a:r>
              <a:rPr lang="ru-RU" dirty="0" smtClean="0"/>
              <a:t>●По возможности дать необходимые знания о сущности задач и их решений для осознания школьниками своей собственной деятельности;</a:t>
            </a:r>
            <a:br>
              <a:rPr lang="ru-RU" dirty="0" smtClean="0"/>
            </a:br>
            <a:r>
              <a:rPr lang="ru-RU" dirty="0" smtClean="0"/>
              <a:t>●Вырабатывать отдельно умения и навыки в действиях, входящих в общую деятельность по решению задач;</a:t>
            </a:r>
            <a:br>
              <a:rPr lang="ru-RU" dirty="0" smtClean="0"/>
            </a:br>
            <a:r>
              <a:rPr lang="ru-RU" dirty="0" smtClean="0"/>
              <a:t>●Стимулировать постоянный анализ учащимися своей деятельности по решению задач и выделению в них общих подходов и методов, их теоретического обоснования;</a:t>
            </a:r>
            <a:br>
              <a:rPr lang="ru-RU" dirty="0" smtClean="0"/>
            </a:br>
            <a:r>
              <a:rPr lang="ru-RU" dirty="0" smtClean="0"/>
              <a:t>●Способствовать воспитанию таких качеств как терпение и упорство, а также взаимопомощь и умение работать в коллективе, выслушивать мнения товарищей, умение отстаивать свою точку зрения;</a:t>
            </a:r>
            <a:br>
              <a:rPr lang="ru-RU" dirty="0" smtClean="0"/>
            </a:br>
            <a:r>
              <a:rPr lang="ru-RU" dirty="0" smtClean="0"/>
              <a:t>●Усилить интерес к математике в целом.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1"/>
          <p:cNvSpPr>
            <a:spLocks noChangeArrowheads="1"/>
          </p:cNvSpPr>
          <p:nvPr/>
        </p:nvSpPr>
        <p:spPr bwMode="auto">
          <a:xfrm>
            <a:off x="357158" y="214290"/>
            <a:ext cx="8286808" cy="63401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Содержание.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accent1">
                  <a:lumMod val="75000"/>
                </a:schemeClr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Всё многообразие задач на составление уравнений можно разбить на основные группы: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 движение,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 совместную работу,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на проценты,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на смеси и сплавы,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на прогрессии,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 числовые зависимости,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 составление неравенств,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 оптимальное решение, т.е. на нахождение экстремума функции,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некоторые другие виды задач.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 занятиях будут рассматриваться все этапы решения текстовых задач: выбор переменных, составление уравнения (системы уравнений), неравенства, решение полученных уравнений (неравенств), отбор решений по смыслу задачи, запись ответа.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048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048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000"/>
                            </p:stCondLst>
                            <p:childTnLst>
                              <p:par>
                                <p:cTn id="10" presetID="7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2048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2048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" presetID="7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2048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2048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3000"/>
                            </p:stCondLst>
                            <p:childTnLst>
                              <p:par>
                                <p:cTn id="20" presetID="7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1000" fill="hold"/>
                                        <p:tgtEl>
                                          <p:spTgt spid="2048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2048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4000"/>
                            </p:stCondLst>
                            <p:childTnLst>
                              <p:par>
                                <p:cTn id="25" presetID="7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1000" fill="hold"/>
                                        <p:tgtEl>
                                          <p:spTgt spid="2048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1000" fill="hold"/>
                                        <p:tgtEl>
                                          <p:spTgt spid="2048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5000"/>
                            </p:stCondLst>
                            <p:childTnLst>
                              <p:par>
                                <p:cTn id="30" presetID="7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2048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1000" fill="hold"/>
                                        <p:tgtEl>
                                          <p:spTgt spid="2048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6000"/>
                            </p:stCondLst>
                            <p:childTnLst>
                              <p:par>
                                <p:cTn id="35" presetID="7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1000" fill="hold"/>
                                        <p:tgtEl>
                                          <p:spTgt spid="2048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1000" fill="hold"/>
                                        <p:tgtEl>
                                          <p:spTgt spid="2048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7000"/>
                            </p:stCondLst>
                            <p:childTnLst>
                              <p:par>
                                <p:cTn id="40" presetID="7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1000" fill="hold"/>
                                        <p:tgtEl>
                                          <p:spTgt spid="2048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1000" fill="hold"/>
                                        <p:tgtEl>
                                          <p:spTgt spid="2048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8000"/>
                            </p:stCondLst>
                            <p:childTnLst>
                              <p:par>
                                <p:cTn id="45" presetID="7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1000" fill="hold"/>
                                        <p:tgtEl>
                                          <p:spTgt spid="2048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1000" fill="hold"/>
                                        <p:tgtEl>
                                          <p:spTgt spid="2048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9000"/>
                            </p:stCondLst>
                            <p:childTnLst>
                              <p:par>
                                <p:cTn id="50" presetID="7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2000" fill="hold"/>
                                        <p:tgtEl>
                                          <p:spTgt spid="2048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2000" fill="hold"/>
                                        <p:tgtEl>
                                          <p:spTgt spid="2048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71472" y="1928802"/>
            <a:ext cx="7929618" cy="3214710"/>
          </a:xfrm>
        </p:spPr>
        <p:txBody>
          <a:bodyPr>
            <a:normAutofit/>
          </a:bodyPr>
          <a:lstStyle/>
          <a:p>
            <a:pPr marL="0" lvl="0" indent="0" algn="ctr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ru-RU" sz="36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Тематическое планирование элективных занятий </a:t>
            </a:r>
            <a:endParaRPr lang="ru-RU" sz="3600" dirty="0" smtClean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0" lvl="0" indent="0" algn="ctr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ru-RU" sz="36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 курсу </a:t>
            </a:r>
            <a:r>
              <a:rPr lang="ru-RU" sz="3600" b="1" dirty="0" smtClean="0">
                <a:solidFill>
                  <a:schemeClr val="accent1">
                    <a:lumMod val="75000"/>
                  </a:schemeClr>
                </a:solidFill>
                <a:latin typeface="Calibri"/>
                <a:ea typeface="Times New Roman" pitchFamily="18" charset="0"/>
                <a:cs typeface="Times New Roman" pitchFamily="18" charset="0"/>
              </a:rPr>
              <a:t>«</a:t>
            </a:r>
            <a:r>
              <a:rPr lang="ru-RU" sz="36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Теория и практика решения текстовых задач</a:t>
            </a:r>
            <a:r>
              <a:rPr lang="ru-RU" sz="3600" b="1" dirty="0" smtClean="0">
                <a:solidFill>
                  <a:schemeClr val="accent1">
                    <a:lumMod val="75000"/>
                  </a:schemeClr>
                </a:solidFill>
                <a:latin typeface="Calibri"/>
                <a:ea typeface="Times New Roman" pitchFamily="18" charset="0"/>
                <a:cs typeface="Times New Roman" pitchFamily="18" charset="0"/>
              </a:rPr>
              <a:t>»</a:t>
            </a:r>
            <a:endParaRPr lang="ru-RU" sz="3600" dirty="0" smtClean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0" lvl="0" indent="0" algn="ctr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ru-RU" sz="2400" dirty="0" smtClean="0">
              <a:solidFill>
                <a:schemeClr val="accent1">
                  <a:lumMod val="75000"/>
                </a:schemeClr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lvl="0" indent="0" algn="ctr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ru-RU" sz="24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 урок в неделю, всего 34 урока</a:t>
            </a:r>
            <a:endParaRPr lang="ru-RU" sz="1400" dirty="0" smtClean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algn="ctr"/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928662" y="1285862"/>
          <a:ext cx="6762298" cy="3974716"/>
        </p:xfrm>
        <a:graphic>
          <a:graphicData uri="http://schemas.openxmlformats.org/drawingml/2006/table">
            <a:tbl>
              <a:tblPr/>
              <a:tblGrid>
                <a:gridCol w="3254192"/>
                <a:gridCol w="1875880"/>
                <a:gridCol w="1632226"/>
              </a:tblGrid>
              <a:tr h="520477"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Содержание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806" marR="468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Количество часов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806" marR="468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Примерные сроки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806" marR="468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20477"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Задачи на движение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806" marR="468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6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806" marR="468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   </a:t>
                      </a:r>
                      <a:r>
                        <a:rPr lang="ru-RU" sz="1800" dirty="0" smtClean="0">
                          <a:latin typeface="Times New Roman"/>
                          <a:ea typeface="Times New Roman"/>
                          <a:cs typeface="Times New Roman"/>
                        </a:rPr>
                        <a:t>02.09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.-15.10.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806" marR="468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20477"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Задачи на совместную работу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806" marR="468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 smtClean="0">
                          <a:latin typeface="Times New Roman"/>
                          <a:ea typeface="Times New Roman"/>
                          <a:cs typeface="Times New Roman"/>
                        </a:rPr>
                        <a:t>7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806" marR="468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17.10.-10.12.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806" marR="468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20477"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Задачи на проценты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806" marR="468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7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806" marR="468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12.12.-04.02.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806" marR="468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20477"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Задачи на прогрессии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806" marR="468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7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806" marR="468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06.02.-24.03.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806" marR="468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20477"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Задачи на числовые последовательности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806" marR="468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7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806" marR="468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02.04.-25.05.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806" marR="468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20477">
                <a:tc>
                  <a:txBody>
                    <a:bodyPr/>
                    <a:lstStyle/>
                    <a:p>
                      <a:pPr marL="457200"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Итого: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806" marR="468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34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806" marR="468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6806" marR="468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285720" y="785794"/>
          <a:ext cx="8572560" cy="5648245"/>
        </p:xfrm>
        <a:graphic>
          <a:graphicData uri="http://schemas.openxmlformats.org/drawingml/2006/table">
            <a:tbl>
              <a:tblPr/>
              <a:tblGrid>
                <a:gridCol w="387082"/>
                <a:gridCol w="2446222"/>
                <a:gridCol w="1888869"/>
                <a:gridCol w="3136007"/>
                <a:gridCol w="714380"/>
              </a:tblGrid>
              <a:tr h="35838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Times New Roman"/>
                          <a:ea typeface="Times New Roman"/>
                          <a:cs typeface="Times New Roman"/>
                        </a:rPr>
                        <a:t>№</a:t>
                      </a:r>
                      <a:endParaRPr lang="ru-RU" sz="10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 err="1">
                          <a:latin typeface="Times New Roman"/>
                          <a:ea typeface="Times New Roman"/>
                          <a:cs typeface="Times New Roman"/>
                        </a:rPr>
                        <a:t>п</a:t>
                      </a:r>
                      <a:r>
                        <a:rPr lang="ru-RU" sz="1000" dirty="0">
                          <a:latin typeface="Times New Roman"/>
                          <a:ea typeface="Times New Roman"/>
                          <a:cs typeface="Times New Roman"/>
                        </a:rPr>
                        <a:t>/</a:t>
                      </a:r>
                      <a:r>
                        <a:rPr lang="ru-RU" sz="1000" dirty="0" err="1">
                          <a:latin typeface="Times New Roman"/>
                          <a:ea typeface="Times New Roman"/>
                          <a:cs typeface="Times New Roman"/>
                        </a:rPr>
                        <a:t>п</a:t>
                      </a:r>
                      <a:endParaRPr lang="ru-RU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867" marR="338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Times New Roman"/>
                          <a:ea typeface="Times New Roman"/>
                          <a:cs typeface="Times New Roman"/>
                        </a:rPr>
                        <a:t>Тема урока</a:t>
                      </a:r>
                      <a:endParaRPr lang="ru-RU" sz="10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Times New Roman"/>
                          <a:ea typeface="Times New Roman"/>
                          <a:cs typeface="Times New Roman"/>
                        </a:rPr>
                        <a:t>Тип урока</a:t>
                      </a:r>
                      <a:endParaRPr lang="ru-RU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867" marR="338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Times New Roman"/>
                          <a:ea typeface="Times New Roman"/>
                          <a:cs typeface="Times New Roman"/>
                        </a:rPr>
                        <a:t>Элементы содержания</a:t>
                      </a:r>
                      <a:endParaRPr lang="ru-RU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867" marR="338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Times New Roman"/>
                          <a:ea typeface="Times New Roman"/>
                          <a:cs typeface="Times New Roman"/>
                        </a:rPr>
                        <a:t>Требования к уровню подготовки учащихся (знания и умения учащихся)</a:t>
                      </a:r>
                      <a:endParaRPr lang="ru-RU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867" marR="338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Количество часов</a:t>
                      </a: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867" marR="338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8387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Times New Roman"/>
                          <a:ea typeface="Times New Roman"/>
                          <a:cs typeface="Times New Roman"/>
                        </a:rPr>
                        <a:t>1-2</a:t>
                      </a:r>
                      <a:endParaRPr lang="ru-RU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867" marR="338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Times New Roman"/>
                          <a:ea typeface="Times New Roman"/>
                          <a:cs typeface="Times New Roman"/>
                        </a:rPr>
                        <a:t>Вступительное занятие,  виды задач на движение, задачи на движение по реке.</a:t>
                      </a:r>
                      <a:endParaRPr lang="ru-RU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867" marR="338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Times New Roman"/>
                          <a:ea typeface="Times New Roman"/>
                          <a:cs typeface="Times New Roman"/>
                        </a:rPr>
                        <a:t>Этапы решения текстовых задач, виды задач, допущения, принимаемые при решении задач на движение</a:t>
                      </a:r>
                      <a:endParaRPr lang="ru-RU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867" marR="338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Times New Roman"/>
                          <a:ea typeface="Times New Roman"/>
                          <a:cs typeface="Times New Roman"/>
                        </a:rPr>
                        <a:t>Знать основные этапы решения текстовых задач, </a:t>
                      </a:r>
                      <a:endParaRPr lang="ru-RU" sz="10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Times New Roman"/>
                          <a:ea typeface="Times New Roman"/>
                          <a:cs typeface="Times New Roman"/>
                        </a:rPr>
                        <a:t>уметь выбирать величину, обозначаемую </a:t>
                      </a:r>
                      <a:r>
                        <a:rPr lang="ru-RU" sz="1000" i="1" dirty="0" err="1">
                          <a:latin typeface="Times New Roman"/>
                          <a:ea typeface="Times New Roman"/>
                          <a:cs typeface="Times New Roman"/>
                        </a:rPr>
                        <a:t>х</a:t>
                      </a:r>
                      <a:r>
                        <a:rPr lang="ru-RU" sz="1000" i="1" dirty="0"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ru-RU" sz="1000" dirty="0">
                          <a:latin typeface="Times New Roman"/>
                          <a:ea typeface="Times New Roman"/>
                          <a:cs typeface="Times New Roman"/>
                        </a:rPr>
                        <a:t>определять вид задачи на движение, составлять уравнение или систему уравнений, решать их, выбирать корни в зависимости от условия задачи.</a:t>
                      </a:r>
                      <a:endParaRPr lang="ru-RU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867" marR="338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50190" algn="ctr"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867" marR="338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8925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3-4</a:t>
                      </a: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867" marR="338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Times New Roman"/>
                          <a:ea typeface="Times New Roman"/>
                          <a:cs typeface="Times New Roman"/>
                        </a:rPr>
                        <a:t>Задачи на движение навстречу друг другу</a:t>
                      </a:r>
                      <a:endParaRPr lang="ru-RU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867" marR="338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867" marR="338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7785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5-6</a:t>
                      </a: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7</a:t>
                      </a: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867" marR="338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Times New Roman"/>
                          <a:ea typeface="Times New Roman"/>
                          <a:cs typeface="Times New Roman"/>
                        </a:rPr>
                        <a:t>Задачи на движение, когда объекты догоняют друг </a:t>
                      </a:r>
                      <a:r>
                        <a:rPr lang="ru-RU" sz="1000" dirty="0" smtClean="0">
                          <a:latin typeface="Times New Roman"/>
                          <a:ea typeface="Times New Roman"/>
                          <a:cs typeface="Times New Roman"/>
                        </a:rPr>
                        <a:t>друга. Решение </a:t>
                      </a:r>
                      <a:r>
                        <a:rPr lang="ru-RU" sz="1000" dirty="0">
                          <a:latin typeface="Times New Roman"/>
                          <a:ea typeface="Times New Roman"/>
                          <a:cs typeface="Times New Roman"/>
                        </a:rPr>
                        <a:t>задач на разные виды движения</a:t>
                      </a:r>
                      <a:endParaRPr lang="ru-RU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867" marR="338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867" marR="338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979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8-10</a:t>
                      </a: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867" marR="338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Times New Roman"/>
                          <a:ea typeface="Times New Roman"/>
                          <a:cs typeface="Times New Roman"/>
                        </a:rPr>
                        <a:t>Задачи, в которых кто-то выполняет некоторую работу</a:t>
                      </a:r>
                      <a:endParaRPr lang="ru-RU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867" marR="338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ru-RU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Times New Roman"/>
                          <a:ea typeface="Times New Roman"/>
                          <a:cs typeface="Times New Roman"/>
                        </a:rPr>
                        <a:t>Работа, производительность, время работы, аналогия с задачами на движение</a:t>
                      </a:r>
                      <a:endParaRPr lang="ru-RU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867" marR="338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450215" algn="l"/>
                        </a:tabLst>
                      </a:pPr>
                      <a:r>
                        <a:rPr lang="ru-RU" sz="1000" dirty="0" smtClean="0">
                          <a:latin typeface="Times New Roman"/>
                          <a:ea typeface="Times New Roman"/>
                          <a:cs typeface="Times New Roman"/>
                        </a:rPr>
                        <a:t>Знать </a:t>
                      </a:r>
                      <a:r>
                        <a:rPr lang="ru-RU" sz="1000" dirty="0">
                          <a:latin typeface="Times New Roman"/>
                          <a:ea typeface="Times New Roman"/>
                          <a:cs typeface="Times New Roman"/>
                        </a:rPr>
                        <a:t>понятия: работа, производительность, время работы, зависимость между ними,</a:t>
                      </a:r>
                      <a:endParaRPr lang="ru-RU" sz="10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  <a:tabLst>
                          <a:tab pos="450215" algn="l"/>
                        </a:tabLst>
                      </a:pPr>
                      <a:r>
                        <a:rPr lang="ru-RU" sz="1000" dirty="0">
                          <a:latin typeface="Times New Roman"/>
                          <a:ea typeface="Times New Roman"/>
                          <a:cs typeface="Times New Roman"/>
                        </a:rPr>
                        <a:t>Уметь находить аналогию с задачами на движение, пользоваться формулами, выражающими зависимость между работой, производительностью, временем </a:t>
                      </a:r>
                      <a:endParaRPr lang="ru-RU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867" marR="338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867" marR="338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979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11-13</a:t>
                      </a: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867" marR="338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Times New Roman"/>
                          <a:ea typeface="Times New Roman"/>
                          <a:cs typeface="Times New Roman"/>
                        </a:rPr>
                        <a:t>Задачи, связанные с наполнением или опорожнением резервуаров</a:t>
                      </a:r>
                      <a:endParaRPr lang="ru-RU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867" marR="338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867" marR="338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805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14</a:t>
                      </a: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867" marR="338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Times New Roman"/>
                          <a:ea typeface="Times New Roman"/>
                          <a:cs typeface="Times New Roman"/>
                        </a:rPr>
                        <a:t>Решение задач на различные виды задач на работу</a:t>
                      </a:r>
                      <a:endParaRPr lang="ru-RU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867" marR="338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867" marR="338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850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15</a:t>
                      </a: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16</a:t>
                      </a: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867" marR="338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Times New Roman"/>
                          <a:ea typeface="Calibri"/>
                          <a:cs typeface="Times New Roman"/>
                        </a:rPr>
                        <a:t>Задачи на нахождение процентов от числа</a:t>
                      </a:r>
                      <a:endParaRPr lang="ru-RU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867" marR="338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ru-RU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Times New Roman"/>
                          <a:ea typeface="Times New Roman"/>
                          <a:cs typeface="Times New Roman"/>
                        </a:rPr>
                        <a:t>Процент, процентное отношение двух чисел, процент от процента.</a:t>
                      </a:r>
                      <a:endParaRPr lang="ru-RU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867" marR="338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Times New Roman"/>
                          <a:ea typeface="Calibri"/>
                          <a:cs typeface="Times New Roman"/>
                        </a:rPr>
                        <a:t>Знать определение процента, уметь находить процент от числа, число по известным его процентам, процентное отношение двух чисел.</a:t>
                      </a:r>
                      <a:r>
                        <a:rPr lang="ru-RU" sz="1000" dirty="0">
                          <a:latin typeface="Times New Roman"/>
                          <a:ea typeface="Times New Roman"/>
                          <a:cs typeface="Times New Roman"/>
                        </a:rPr>
                        <a:t> Уметь выбирать величину, обозначаемую </a:t>
                      </a:r>
                      <a:r>
                        <a:rPr lang="ru-RU" sz="1000" i="1" dirty="0" err="1">
                          <a:latin typeface="Times New Roman"/>
                          <a:ea typeface="Times New Roman"/>
                          <a:cs typeface="Times New Roman"/>
                        </a:rPr>
                        <a:t>х</a:t>
                      </a:r>
                      <a:r>
                        <a:rPr lang="ru-RU" sz="1000" i="1" dirty="0">
                          <a:latin typeface="Times New Roman"/>
                          <a:ea typeface="Times New Roman"/>
                          <a:cs typeface="Times New Roman"/>
                        </a:rPr>
                        <a:t>,</a:t>
                      </a:r>
                      <a:r>
                        <a:rPr lang="ru-RU" sz="1000" dirty="0">
                          <a:latin typeface="Times New Roman"/>
                          <a:ea typeface="Times New Roman"/>
                          <a:cs typeface="Times New Roman"/>
                        </a:rPr>
                        <a:t> составлять уравнение или систему уравнений, решать их, выбирать корни в зависимости от условия задачи.</a:t>
                      </a:r>
                      <a:endParaRPr lang="ru-RU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867" marR="338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867" marR="338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850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17</a:t>
                      </a: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18</a:t>
                      </a: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867" marR="338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Times New Roman"/>
                          <a:ea typeface="Calibri"/>
                          <a:cs typeface="Times New Roman"/>
                        </a:rPr>
                        <a:t>Задачи на нахождение числа по его процентам</a:t>
                      </a:r>
                      <a:endParaRPr lang="ru-RU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867" marR="338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867" marR="338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226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19</a:t>
                      </a: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20</a:t>
                      </a: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21</a:t>
                      </a: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867" marR="338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Times New Roman"/>
                          <a:ea typeface="Calibri"/>
                          <a:cs typeface="Times New Roman"/>
                        </a:rPr>
                        <a:t>Задачи на нахождение процента от процентов</a:t>
                      </a:r>
                      <a:endParaRPr lang="ru-RU" sz="10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Times New Roman"/>
                          <a:ea typeface="Calibri"/>
                          <a:cs typeface="Times New Roman"/>
                        </a:rPr>
                        <a:t>Решение различных задач на проценты </a:t>
                      </a:r>
                      <a:endParaRPr lang="ru-RU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867" marR="338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867" marR="338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838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000"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Calibri"/>
                          <a:cs typeface="Times New Roman"/>
                        </a:rPr>
                        <a:t>22-25</a:t>
                      </a: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867" marR="338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ru-RU" sz="1000" dirty="0"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Times New Roman"/>
                          <a:ea typeface="Calibri"/>
                          <a:cs typeface="Times New Roman"/>
                        </a:rPr>
                        <a:t>Задачи на арифметическую прогрессию</a:t>
                      </a:r>
                      <a:endParaRPr lang="ru-RU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867" marR="338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Times New Roman"/>
                          <a:ea typeface="Calibri"/>
                          <a:cs typeface="Times New Roman"/>
                        </a:rPr>
                        <a:t>Последовательность, арифметическая, геометрическая прогрессии, формулы членов прогрессий, суммы нескольких членов прогрессий, бесконечная прогрессия, характеристическое свойство арифметической, геометрической прогрессий</a:t>
                      </a:r>
                      <a:endParaRPr lang="ru-RU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867" marR="338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ru-RU" sz="1000" dirty="0"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Times New Roman"/>
                          <a:ea typeface="Calibri"/>
                          <a:cs typeface="Times New Roman"/>
                        </a:rPr>
                        <a:t>Знать определение последовательности, арифметической, геометрической прогрессий, уметь пользоваться формулами для нахождения члена прогрессии, суммы прогрессии</a:t>
                      </a:r>
                      <a:endParaRPr lang="ru-RU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867" marR="338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Calibri"/>
                          <a:cs typeface="Times New Roman"/>
                        </a:rPr>
                        <a:t>4</a:t>
                      </a: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867" marR="338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6388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000"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Calibri"/>
                          <a:cs typeface="Times New Roman"/>
                        </a:rPr>
                        <a:t>26</a:t>
                      </a: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Calibri"/>
                          <a:cs typeface="Times New Roman"/>
                        </a:rPr>
                        <a:t>28</a:t>
                      </a: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867" marR="338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ru-RU" sz="1000" dirty="0"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Times New Roman"/>
                          <a:ea typeface="Calibri"/>
                          <a:cs typeface="Times New Roman"/>
                        </a:rPr>
                        <a:t>Задачи на геометрическую прогрессию</a:t>
                      </a:r>
                      <a:endParaRPr lang="ru-RU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867" marR="338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Calibri"/>
                          <a:cs typeface="Times New Roman"/>
                        </a:rPr>
                        <a:t>3</a:t>
                      </a: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867" marR="338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7126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Times New Roman"/>
                          <a:ea typeface="Calibri"/>
                          <a:cs typeface="Times New Roman"/>
                        </a:rPr>
                        <a:t>29</a:t>
                      </a:r>
                      <a:endParaRPr lang="ru-RU" sz="10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Times New Roman"/>
                          <a:ea typeface="Calibri"/>
                          <a:cs typeface="Times New Roman"/>
                        </a:rPr>
                        <a:t>-33</a:t>
                      </a:r>
                      <a:endParaRPr lang="ru-RU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867" marR="338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Times New Roman"/>
                          <a:ea typeface="Calibri"/>
                          <a:cs typeface="Times New Roman"/>
                        </a:rPr>
                        <a:t>Задачи на числовые зависимости</a:t>
                      </a:r>
                      <a:endParaRPr lang="ru-RU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867" marR="338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Times New Roman"/>
                          <a:ea typeface="Calibri"/>
                          <a:cs typeface="Times New Roman"/>
                        </a:rPr>
                        <a:t>Термины «число», «цифра», числовая зависимость, десятичная система счисления, разряды чисел, деление с остатком</a:t>
                      </a:r>
                      <a:endParaRPr lang="ru-RU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867" marR="338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Times New Roman"/>
                          <a:ea typeface="Calibri"/>
                          <a:cs typeface="Times New Roman"/>
                        </a:rPr>
                        <a:t>Знать числовые разряды, понимать разницу между терминами «число», «цифра», уметь записывать любое число с помощью цифр и разрядов, делить с остатком.</a:t>
                      </a:r>
                      <a:endParaRPr lang="ru-RU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867" marR="338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Times New Roman"/>
                          <a:ea typeface="Calibri"/>
                          <a:cs typeface="Times New Roman"/>
                        </a:rPr>
                        <a:t>5</a:t>
                      </a:r>
                      <a:endParaRPr lang="ru-RU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867" marR="338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425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Calibri"/>
                          <a:cs typeface="Times New Roman"/>
                        </a:rPr>
                        <a:t>34</a:t>
                      </a: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867" marR="338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Times New Roman"/>
                          <a:ea typeface="Calibri"/>
                          <a:cs typeface="Times New Roman"/>
                        </a:rPr>
                        <a:t>Итоговое занятие</a:t>
                      </a:r>
                      <a:endParaRPr lang="ru-RU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867" marR="338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0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3867" marR="338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0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3867" marR="338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ru-RU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867" marR="338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8433" name="Rectangle 1"/>
          <p:cNvSpPr>
            <a:spLocks noChangeArrowheads="1"/>
          </p:cNvSpPr>
          <p:nvPr/>
        </p:nvSpPr>
        <p:spPr bwMode="auto">
          <a:xfrm>
            <a:off x="2143108" y="142852"/>
            <a:ext cx="4929222" cy="8925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0850" algn="l"/>
              </a:tabLst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ПОУРОЧНОЕ </a:t>
            </a:r>
            <a:r>
              <a:rPr lang="ru-RU" sz="2000" b="1" dirty="0">
                <a:solidFill>
                  <a:schemeClr val="accent1">
                    <a:lumMod val="75000"/>
                  </a:schemeClr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П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ЛАНИРОВАНИЕ</a:t>
            </a: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chemeClr val="accent1">
                  <a:lumMod val="75000"/>
                </a:schemeClr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0850" algn="l"/>
              </a:tabLst>
            </a:pP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1 час в неделю, всего 34 часа </a:t>
            </a:r>
            <a:endParaRPr kumimoji="0" lang="ru-RU" sz="1400" b="1" i="0" u="none" strike="noStrike" cap="none" normalizeH="0" baseline="0" dirty="0" smtClean="0">
              <a:ln>
                <a:noFill/>
              </a:ln>
              <a:solidFill>
                <a:schemeClr val="accent1">
                  <a:lumMod val="75000"/>
                </a:schemeClr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0850" algn="l"/>
              </a:tabLst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1"/>
          <p:cNvSpPr>
            <a:spLocks noChangeArrowheads="1"/>
          </p:cNvSpPr>
          <p:nvPr/>
        </p:nvSpPr>
        <p:spPr bwMode="auto">
          <a:xfrm>
            <a:off x="428596" y="428604"/>
            <a:ext cx="8358246" cy="58785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871538" algn="l"/>
              </a:tabLst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Список использованной литературы: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871538" algn="l"/>
              </a:tabLst>
            </a:pPr>
            <a:endParaRPr kumimoji="0" lang="ru-RU" b="1" i="0" u="none" strike="noStrike" cap="none" normalizeH="0" baseline="0" dirty="0" smtClean="0">
              <a:ln>
                <a:noFill/>
              </a:ln>
              <a:solidFill>
                <a:schemeClr val="accent1">
                  <a:lumMod val="75000"/>
                </a:schemeClr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871538" algn="l"/>
              </a:tabLst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Алгебра: Текстовые задачи / Т.М.Ерина. – М.:ООО «Издательство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Астрель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»: ООО  «Издательство АСТ», 2004. – 78, [2] с.: ил. – (Школьная программа).</a:t>
            </a:r>
            <a:endParaRPr kumimoji="0" 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871538" algn="l"/>
              </a:tabLst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А.Н. Колмогоров, А.М. Абрамов, Ю.П.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Дудницин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 и др.   Алгебра и начала анализа,  10-11, М. «Просвещение», 2006.</a:t>
            </a:r>
            <a:endParaRPr kumimoji="0" 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871538" algn="l"/>
              </a:tabLst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Программы для общеобразовательных школ, гимназий, лицеев: Математика, 5 – 11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кл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. / Сост.      Г.М. Кузнецова,     Н.Г.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Миндюк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. / 4-е изд., стереотип.  М.: Дрофа, 2004. – 320с.</a:t>
            </a:r>
            <a:endParaRPr kumimoji="0" 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871538" algn="l"/>
              </a:tabLst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Алгебра: сборник  заданий для подготовки к итоговой аттестации в 9 классе/ Л.В.Кузнецова, С.Б.Суворова,  Е.А.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Бунимович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и др. – М.: Просвещение, 2008.</a:t>
            </a:r>
            <a:endParaRPr kumimoji="0" 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871538" algn="l"/>
              </a:tabLst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Учебно-тренировочные материалы для подготовки к единому государственному экзамену. Математика/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Л.О.Денищева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, Ю.А.Глазкова, К.А.Краснянская и др. – М.: Интеллект-Центр, 2004.</a:t>
            </a:r>
            <a:endParaRPr kumimoji="0" 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871538" algn="l"/>
              </a:tabLst>
            </a:pP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разноуровневые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дидактические материалы по алгебре. 9 класс/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М.Б.Миндюк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,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Н.Г.Миндюк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– М.: Издательский дом «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Генжер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», 1997.</a:t>
            </a:r>
            <a:endParaRPr kumimoji="0" 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871538" algn="l"/>
              </a:tabLst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дидактические материалы по алгебре для 9 класса / В.И. Жохов, Ю.Н.Макарычев,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Н.Г.Миндюк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. – М.:Просвещение,2001 и послед. годы изд.</a:t>
            </a:r>
            <a:endParaRPr kumimoji="0" 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871538" algn="l"/>
              </a:tabLst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Алгебра: 9 класс: учеб. для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общеобразоват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. учреждений / А45 [Ю.Н. Макарычев, Н.Г.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Миндюк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, К.И.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Нешков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, С.Б. Суворова]; под ред. С.А.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Теляковского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. – 17-е изд. – М.: Просвещение, 2010. – 271 с.: ил.</a:t>
            </a:r>
            <a:endParaRPr kumimoji="0" 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871538" algn="l"/>
              </a:tabLst>
            </a:pP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Разноуровневые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материалы по алгебре. 8 класс/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М.Б.Миндюк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,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Н.Г.Миндюк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– М.: Издательский дом «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Генжер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»,1996</a:t>
            </a:r>
            <a:endParaRPr kumimoji="0" 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871538" algn="l"/>
              </a:tabLst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Макарычев Ю.Н.,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Миндюк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Н.Г.,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Нешков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К.И., Суворова С.Б.  «Алгебра. Учебник для 8 класса общеобразовательных учреждений» под ред.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Теляковского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С.А.-  М.,  «Просвещение», 2009.</a:t>
            </a:r>
            <a:endParaRPr kumimoji="0" 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871538" algn="l"/>
              </a:tabLst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Дидактический материал по алгебре для 8 класса/В.И.Жохов, Ю.Н.Макарычев,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Н.Г.Миндюк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. – М.: Просвещение, 2001 и послед. годы изд.</a:t>
            </a:r>
            <a:endParaRPr kumimoji="0" 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871538" algn="l"/>
              </a:tabLst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Аспект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53</TotalTime>
  <Words>935</Words>
  <Application>Microsoft Office PowerPoint</Application>
  <PresentationFormat>Экран (4:3)</PresentationFormat>
  <Paragraphs>129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Аспект</vt:lpstr>
      <vt:lpstr> Элективный курс «Теория и практика решения текстовых задач»</vt:lpstr>
      <vt:lpstr>Цели и задачи.  </vt:lpstr>
      <vt:lpstr>Слайд 3</vt:lpstr>
      <vt:lpstr>Слайд 4</vt:lpstr>
      <vt:lpstr>Слайд 5</vt:lpstr>
      <vt:lpstr>Слайд 6</vt:lpstr>
      <vt:lpstr>Слайд 7</vt:lpstr>
      <vt:lpstr>Слайд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Цели и задачи.</dc:title>
  <dc:creator>manager</dc:creator>
  <cp:lastModifiedBy>manager</cp:lastModifiedBy>
  <cp:revision>8</cp:revision>
  <dcterms:created xsi:type="dcterms:W3CDTF">2012-05-13T12:25:13Z</dcterms:created>
  <dcterms:modified xsi:type="dcterms:W3CDTF">2012-09-16T14:52:17Z</dcterms:modified>
</cp:coreProperties>
</file>