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1DB5CB-C66F-4751-B53C-ED9E143D329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12E759-A182-4630-BAA4-B43C99122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ОРФОГРАММЫ </a:t>
            </a:r>
            <a:r>
              <a:rPr lang="ru-RU" smtClean="0"/>
              <a:t>В ЗАГАДКАХ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7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04856"/>
            <a:ext cx="8121225" cy="5104463"/>
          </a:xfrm>
        </p:spPr>
        <p:txBody>
          <a:bodyPr/>
          <a:lstStyle/>
          <a:p>
            <a:pPr algn="l"/>
            <a:r>
              <a:rPr lang="ru-RU" sz="4400" dirty="0" smtClean="0"/>
              <a:t>Шевелились у цветка</a:t>
            </a:r>
            <a:br>
              <a:rPr lang="ru-RU" sz="4400" dirty="0" smtClean="0"/>
            </a:br>
            <a:r>
              <a:rPr lang="ru-RU" sz="4400" dirty="0" smtClean="0"/>
              <a:t>Все четыре лепестка.</a:t>
            </a:r>
            <a:br>
              <a:rPr lang="ru-RU" sz="4400" dirty="0" smtClean="0"/>
            </a:br>
            <a:r>
              <a:rPr lang="ru-RU" sz="4400" dirty="0" smtClean="0"/>
              <a:t>Я сорвать его хотел,</a:t>
            </a:r>
            <a:br>
              <a:rPr lang="ru-RU" sz="4400" dirty="0" smtClean="0"/>
            </a:br>
            <a:r>
              <a:rPr lang="ru-RU" sz="4400" dirty="0" smtClean="0"/>
              <a:t>Он вспорхнул и улетел.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Стальной конёк</a:t>
            </a:r>
            <a:br>
              <a:rPr lang="ru-RU" sz="4400" dirty="0" smtClean="0"/>
            </a:br>
            <a:r>
              <a:rPr lang="ru-RU" sz="4400" dirty="0" smtClean="0"/>
              <a:t>По белому полю бегает.</a:t>
            </a:r>
            <a:br>
              <a:rPr lang="ru-RU" sz="4400" dirty="0" smtClean="0"/>
            </a:br>
            <a:r>
              <a:rPr lang="ru-RU" sz="4400" dirty="0" smtClean="0"/>
              <a:t>За собой черные следы Оставляет.</a:t>
            </a:r>
            <a:endParaRPr lang="ru-RU" sz="4400" dirty="0"/>
          </a:p>
        </p:txBody>
      </p:sp>
      <p:pic>
        <p:nvPicPr>
          <p:cNvPr id="4" name="Рисунок 3" descr="ру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861048"/>
            <a:ext cx="1777380" cy="1777380"/>
          </a:xfrm>
          <a:prstGeom prst="rect">
            <a:avLst/>
          </a:prstGeom>
        </p:spPr>
      </p:pic>
      <p:pic>
        <p:nvPicPr>
          <p:cNvPr id="5" name="Рисунок 4" descr="f958686f3586d0df459308d719c62e83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836712"/>
            <a:ext cx="2376687" cy="178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387736"/>
            <a:ext cx="8208912" cy="4777567"/>
          </a:xfrm>
        </p:spPr>
        <p:txBody>
          <a:bodyPr/>
          <a:lstStyle/>
          <a:p>
            <a:pPr algn="l"/>
            <a:r>
              <a:rPr lang="ru-RU" sz="4000" dirty="0" smtClean="0"/>
              <a:t>На десятерых братьев</a:t>
            </a:r>
            <a:br>
              <a:rPr lang="ru-RU" sz="4000" dirty="0" smtClean="0"/>
            </a:br>
            <a:r>
              <a:rPr lang="ru-RU" sz="4000" dirty="0" smtClean="0"/>
              <a:t>Двух шуб хватает.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Рос шар бел, ветер дунул – улетел.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Спят мирно дочки</a:t>
            </a:r>
            <a:br>
              <a:rPr lang="ru-RU" sz="4000" dirty="0" smtClean="0"/>
            </a:br>
            <a:r>
              <a:rPr lang="ru-RU" sz="4000" dirty="0" smtClean="0"/>
              <a:t>В фанерном </a:t>
            </a:r>
            <a:r>
              <a:rPr lang="ru-RU" sz="4000" dirty="0" err="1" smtClean="0"/>
              <a:t>домочке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У сонь, у </a:t>
            </a:r>
            <a:r>
              <a:rPr lang="ru-RU" sz="4000" dirty="0" err="1" smtClean="0"/>
              <a:t>тихонь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головах – огонь!</a:t>
            </a:r>
            <a:endParaRPr lang="ru-RU" sz="4000" dirty="0"/>
          </a:p>
        </p:txBody>
      </p:sp>
      <p:pic>
        <p:nvPicPr>
          <p:cNvPr id="6" name="Рисунок 5" descr="спи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869160"/>
            <a:ext cx="1720392" cy="1465774"/>
          </a:xfrm>
          <a:prstGeom prst="rect">
            <a:avLst/>
          </a:prstGeom>
        </p:spPr>
      </p:pic>
      <p:pic>
        <p:nvPicPr>
          <p:cNvPr id="7" name="Рисунок 6" descr="одув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140968"/>
            <a:ext cx="2294384" cy="1720788"/>
          </a:xfrm>
          <a:prstGeom prst="rect">
            <a:avLst/>
          </a:prstGeom>
        </p:spPr>
      </p:pic>
      <p:pic>
        <p:nvPicPr>
          <p:cNvPr id="8" name="Рисунок 7" descr="0_64731_cff5fd07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6672"/>
            <a:ext cx="2627784" cy="197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04856"/>
            <a:ext cx="8049217" cy="4960447"/>
          </a:xfrm>
        </p:spPr>
        <p:txBody>
          <a:bodyPr/>
          <a:lstStyle/>
          <a:p>
            <a:pPr algn="l"/>
            <a:r>
              <a:rPr lang="ru-RU" sz="4400" dirty="0" smtClean="0"/>
              <a:t>Что это у Ванечки?</a:t>
            </a:r>
            <a:br>
              <a:rPr lang="ru-RU" sz="4400" dirty="0" smtClean="0"/>
            </a:br>
            <a:r>
              <a:rPr lang="ru-RU" sz="4400" dirty="0" smtClean="0"/>
              <a:t>Ниточка на палочке,</a:t>
            </a:r>
            <a:br>
              <a:rPr lang="ru-RU" sz="4400" dirty="0" smtClean="0"/>
            </a:br>
            <a:r>
              <a:rPr lang="ru-RU" sz="4400" dirty="0" smtClean="0"/>
              <a:t>Палочка в руке,</a:t>
            </a:r>
            <a:br>
              <a:rPr lang="ru-RU" sz="4400" dirty="0" smtClean="0"/>
            </a:br>
            <a:r>
              <a:rPr lang="ru-RU" sz="4400" dirty="0" smtClean="0"/>
              <a:t>А ниточка в воде.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Золотое решето</a:t>
            </a:r>
            <a:br>
              <a:rPr lang="ru-RU" sz="4400" dirty="0" smtClean="0"/>
            </a:br>
            <a:r>
              <a:rPr lang="ru-RU" sz="4400" dirty="0" smtClean="0"/>
              <a:t>Чёрных домиков полно.</a:t>
            </a:r>
            <a:br>
              <a:rPr lang="ru-RU" sz="4400" dirty="0" smtClean="0"/>
            </a:br>
            <a:r>
              <a:rPr lang="ru-RU" sz="4400" dirty="0" smtClean="0"/>
              <a:t>Сколько чёрных домков,</a:t>
            </a:r>
            <a:br>
              <a:rPr lang="ru-RU" sz="4400" dirty="0" smtClean="0"/>
            </a:br>
            <a:r>
              <a:rPr lang="ru-RU" sz="4400" dirty="0" smtClean="0"/>
              <a:t>Столько беленьких жильцов.</a:t>
            </a:r>
            <a:endParaRPr lang="ru-RU" sz="4400" dirty="0"/>
          </a:p>
        </p:txBody>
      </p:sp>
      <p:pic>
        <p:nvPicPr>
          <p:cNvPr id="4" name="Рисунок 3" descr="подс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501008"/>
            <a:ext cx="1968273" cy="1944216"/>
          </a:xfrm>
          <a:prstGeom prst="rect">
            <a:avLst/>
          </a:prstGeom>
        </p:spPr>
      </p:pic>
      <p:pic>
        <p:nvPicPr>
          <p:cNvPr id="5" name="Рисунок 4" descr="у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48680"/>
            <a:ext cx="2121024" cy="258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387737"/>
            <a:ext cx="8136904" cy="4489536"/>
          </a:xfrm>
        </p:spPr>
        <p:txBody>
          <a:bodyPr/>
          <a:lstStyle/>
          <a:p>
            <a:pPr algn="l"/>
            <a:r>
              <a:rPr lang="ru-RU" sz="4000" dirty="0" smtClean="0"/>
              <a:t>В лесу вырезана,</a:t>
            </a:r>
            <a:br>
              <a:rPr lang="ru-RU" sz="4000" dirty="0" smtClean="0"/>
            </a:br>
            <a:r>
              <a:rPr lang="ru-RU" sz="4000" dirty="0" smtClean="0"/>
              <a:t>Гладко вытесана.</a:t>
            </a:r>
            <a:br>
              <a:rPr lang="ru-RU" sz="4000" dirty="0" smtClean="0"/>
            </a:br>
            <a:r>
              <a:rPr lang="ru-RU" sz="4000" dirty="0" smtClean="0"/>
              <a:t>Поёт – заливается </a:t>
            </a:r>
            <a:br>
              <a:rPr lang="ru-RU" sz="4000" dirty="0" smtClean="0"/>
            </a:br>
            <a:r>
              <a:rPr lang="ru-RU" sz="4000" dirty="0" smtClean="0"/>
              <a:t>Как называется?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Я маковой крупинкой</a:t>
            </a:r>
            <a:br>
              <a:rPr lang="ru-RU" sz="4000" dirty="0" smtClean="0"/>
            </a:br>
            <a:r>
              <a:rPr lang="ru-RU" sz="4000" dirty="0" smtClean="0"/>
              <a:t>Упала на тропинку,</a:t>
            </a:r>
            <a:br>
              <a:rPr lang="ru-RU" sz="4000" dirty="0" smtClean="0"/>
            </a:br>
            <a:r>
              <a:rPr lang="ru-RU" sz="4000" dirty="0" smtClean="0"/>
              <a:t>Остановила вас – </a:t>
            </a:r>
            <a:br>
              <a:rPr lang="ru-RU" sz="4000" dirty="0" smtClean="0"/>
            </a:br>
            <a:r>
              <a:rPr lang="ru-RU" sz="4000" dirty="0" smtClean="0"/>
              <a:t>Закончила рассказ!</a:t>
            </a:r>
            <a:endParaRPr lang="ru-RU" sz="4000" dirty="0"/>
          </a:p>
        </p:txBody>
      </p:sp>
      <p:pic>
        <p:nvPicPr>
          <p:cNvPr id="6" name="Рисунок 5" descr="т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05064"/>
            <a:ext cx="1869277" cy="1921785"/>
          </a:xfrm>
          <a:prstGeom prst="rect">
            <a:avLst/>
          </a:prstGeom>
        </p:spPr>
      </p:pic>
      <p:pic>
        <p:nvPicPr>
          <p:cNvPr id="7" name="Рисунок 6" descr="ду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602736" cy="245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04857"/>
            <a:ext cx="7977209" cy="4456392"/>
          </a:xfrm>
        </p:spPr>
        <p:txBody>
          <a:bodyPr/>
          <a:lstStyle/>
          <a:p>
            <a:pPr algn="l"/>
            <a:r>
              <a:rPr lang="ru-RU" sz="4000" dirty="0" smtClean="0"/>
              <a:t>Свою косичку без опаски </a:t>
            </a:r>
            <a:br>
              <a:rPr lang="ru-RU" sz="4000" dirty="0" smtClean="0"/>
            </a:br>
            <a:r>
              <a:rPr lang="ru-RU" sz="4000" dirty="0" smtClean="0"/>
              <a:t>Она обмакивает в краски. </a:t>
            </a:r>
            <a:br>
              <a:rPr lang="ru-RU" sz="4000" dirty="0" smtClean="0"/>
            </a:br>
            <a:r>
              <a:rPr lang="ru-RU" sz="4000" dirty="0" smtClean="0"/>
              <a:t>Потом окрашенной косичкой </a:t>
            </a:r>
            <a:br>
              <a:rPr lang="ru-RU" sz="4000" dirty="0" smtClean="0"/>
            </a:br>
            <a:r>
              <a:rPr lang="ru-RU" sz="4000" dirty="0" smtClean="0"/>
              <a:t>В альбоме водит по страничке.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Стоит толстуха – </a:t>
            </a:r>
            <a:br>
              <a:rPr lang="ru-RU" sz="4000" dirty="0" smtClean="0"/>
            </a:br>
            <a:r>
              <a:rPr lang="ru-RU" sz="4000" dirty="0" smtClean="0"/>
              <a:t>Деревянное брюхо,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Железный </a:t>
            </a:r>
            <a:r>
              <a:rPr lang="ru-RU" sz="4000" dirty="0" smtClean="0"/>
              <a:t>поясок.</a:t>
            </a:r>
            <a:endParaRPr lang="ru-RU" sz="4000" dirty="0"/>
          </a:p>
        </p:txBody>
      </p:sp>
      <p:pic>
        <p:nvPicPr>
          <p:cNvPr id="6" name="Рисунок 5" descr="x_1cb061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4664"/>
            <a:ext cx="2411760" cy="1605178"/>
          </a:xfrm>
          <a:prstGeom prst="rect">
            <a:avLst/>
          </a:prstGeom>
        </p:spPr>
      </p:pic>
      <p:pic>
        <p:nvPicPr>
          <p:cNvPr id="7" name="Рисунок 6" descr="85736ef03cedf16a0d10edc23a050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2215133" cy="206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387737"/>
            <a:ext cx="7704856" cy="4561544"/>
          </a:xfrm>
        </p:spPr>
        <p:txBody>
          <a:bodyPr/>
          <a:lstStyle/>
          <a:p>
            <a:pPr algn="l"/>
            <a:r>
              <a:rPr lang="ru-RU" sz="4400" dirty="0" smtClean="0"/>
              <a:t>Прилетает к нам с теплом,</a:t>
            </a:r>
            <a:br>
              <a:rPr lang="ru-RU" sz="4400" dirty="0" smtClean="0"/>
            </a:br>
            <a:r>
              <a:rPr lang="ru-RU" sz="4400" dirty="0" smtClean="0"/>
              <a:t>Путь проделав длинный.</a:t>
            </a:r>
            <a:br>
              <a:rPr lang="ru-RU" sz="4400" dirty="0" smtClean="0"/>
            </a:br>
            <a:r>
              <a:rPr lang="ru-RU" sz="4400" dirty="0" smtClean="0"/>
              <a:t>Лепит домик под окном</a:t>
            </a:r>
            <a:br>
              <a:rPr lang="ru-RU" sz="4400" dirty="0" smtClean="0"/>
            </a:br>
            <a:r>
              <a:rPr lang="ru-RU" sz="4400" dirty="0" smtClean="0"/>
              <a:t>Из травы и глины.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На ветках плотные комочки,</a:t>
            </a:r>
            <a:br>
              <a:rPr lang="ru-RU" sz="4400" dirty="0" smtClean="0"/>
            </a:br>
            <a:r>
              <a:rPr lang="ru-RU" sz="4400" dirty="0" smtClean="0"/>
              <a:t>В них дремлют </a:t>
            </a:r>
            <a:br>
              <a:rPr lang="ru-RU" sz="4400" dirty="0" smtClean="0"/>
            </a:br>
            <a:r>
              <a:rPr lang="ru-RU" sz="4400" dirty="0" smtClean="0"/>
              <a:t>Клейкие листочки.</a:t>
            </a:r>
            <a:endParaRPr lang="ru-RU" sz="4400" dirty="0"/>
          </a:p>
        </p:txBody>
      </p:sp>
      <p:pic>
        <p:nvPicPr>
          <p:cNvPr id="6" name="Рисунок 5" descr="lastochka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44824"/>
            <a:ext cx="1828800" cy="1524000"/>
          </a:xfrm>
          <a:prstGeom prst="rect">
            <a:avLst/>
          </a:prstGeom>
        </p:spPr>
      </p:pic>
      <p:pic>
        <p:nvPicPr>
          <p:cNvPr id="7" name="Рисунок 6" descr="31144514fe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581128"/>
            <a:ext cx="2377447" cy="178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40" y="548681"/>
            <a:ext cx="7754713" cy="2016224"/>
          </a:xfrm>
        </p:spPr>
        <p:txBody>
          <a:bodyPr/>
          <a:lstStyle/>
          <a:p>
            <a:r>
              <a:rPr lang="ru-RU" dirty="0" smtClean="0"/>
              <a:t>СОЧЕТАНИЯ ЖИ-ШИ, ЧА-ЩА, ЧУ-ЩУ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3767316"/>
            <a:ext cx="8038459" cy="150018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400" dirty="0" smtClean="0"/>
              <a:t>Растёт красивый кустик.</a:t>
            </a:r>
          </a:p>
          <a:p>
            <a:pPr algn="l"/>
            <a:r>
              <a:rPr lang="ru-RU" sz="4400" dirty="0" smtClean="0"/>
              <a:t>Дотронешься – укусит.</a:t>
            </a:r>
            <a:endParaRPr lang="ru-RU" sz="4400" dirty="0"/>
          </a:p>
        </p:txBody>
      </p:sp>
      <p:pic>
        <p:nvPicPr>
          <p:cNvPr id="7" name="Рисунок 6" descr="75122585_2222299_Rosa_rug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861048"/>
            <a:ext cx="2395984" cy="2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4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064896" cy="5904655"/>
          </a:xfrm>
        </p:spPr>
        <p:txBody>
          <a:bodyPr/>
          <a:lstStyle/>
          <a:p>
            <a:pPr algn="l"/>
            <a:r>
              <a:rPr lang="ru-RU" sz="4400" dirty="0" smtClean="0"/>
              <a:t>Сами крошки,</a:t>
            </a:r>
            <a:br>
              <a:rPr lang="ru-RU" sz="4400" dirty="0" smtClean="0"/>
            </a:br>
            <a:r>
              <a:rPr lang="ru-RU" sz="4400" dirty="0" smtClean="0"/>
              <a:t>Боятся кошки.</a:t>
            </a:r>
            <a:br>
              <a:rPr lang="ru-RU" sz="4400" dirty="0" smtClean="0"/>
            </a:br>
            <a:r>
              <a:rPr lang="ru-RU" sz="4400" dirty="0" smtClean="0"/>
              <a:t>Под полом живут,</a:t>
            </a:r>
            <a:br>
              <a:rPr lang="ru-RU" sz="4400" dirty="0" smtClean="0"/>
            </a:br>
            <a:r>
              <a:rPr lang="ru-RU" sz="4400" dirty="0" smtClean="0"/>
              <a:t>Туда всё несут.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Летит орлица</a:t>
            </a:r>
            <a:br>
              <a:rPr lang="ru-RU" sz="4400" dirty="0" smtClean="0"/>
            </a:br>
            <a:r>
              <a:rPr lang="ru-RU" sz="4400" dirty="0" smtClean="0"/>
              <a:t>По синему небу,</a:t>
            </a:r>
            <a:br>
              <a:rPr lang="ru-RU" sz="4400" dirty="0" smtClean="0"/>
            </a:br>
            <a:r>
              <a:rPr lang="ru-RU" sz="4400" dirty="0" smtClean="0"/>
              <a:t>Крылья распластала,</a:t>
            </a:r>
            <a:br>
              <a:rPr lang="ru-RU" sz="4400" dirty="0" smtClean="0"/>
            </a:br>
            <a:r>
              <a:rPr lang="ru-RU" sz="4400" dirty="0" smtClean="0"/>
              <a:t>Солнышко застлала.</a:t>
            </a:r>
            <a:endParaRPr lang="ru-RU" sz="4400" dirty="0"/>
          </a:p>
        </p:txBody>
      </p:sp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861048"/>
            <a:ext cx="2488101" cy="2021582"/>
          </a:xfrm>
          <a:prstGeom prst="rect">
            <a:avLst/>
          </a:prstGeom>
        </p:spPr>
      </p:pic>
      <p:pic>
        <p:nvPicPr>
          <p:cNvPr id="7" name="Рисунок 6" descr="mish-535x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0688"/>
            <a:ext cx="2917476" cy="227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21225" cy="5616624"/>
          </a:xfrm>
        </p:spPr>
        <p:txBody>
          <a:bodyPr/>
          <a:lstStyle/>
          <a:p>
            <a:pPr algn="l"/>
            <a:r>
              <a:rPr lang="ru-RU" sz="4400" dirty="0" smtClean="0"/>
              <a:t>Идут, идут,</a:t>
            </a:r>
            <a:br>
              <a:rPr lang="ru-RU" sz="4400" dirty="0" smtClean="0"/>
            </a:br>
            <a:r>
              <a:rPr lang="ru-RU" sz="4400" dirty="0" smtClean="0"/>
              <a:t>А всё тут, да тут.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Ползун ползёт,</a:t>
            </a:r>
            <a:br>
              <a:rPr lang="ru-RU" sz="4400" dirty="0" smtClean="0"/>
            </a:br>
            <a:r>
              <a:rPr lang="ru-RU" sz="4400" dirty="0" smtClean="0"/>
              <a:t>Иголочки везёт.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Из горячего колодца</a:t>
            </a:r>
            <a:br>
              <a:rPr lang="ru-RU" sz="4400" dirty="0" smtClean="0"/>
            </a:br>
            <a:r>
              <a:rPr lang="ru-RU" sz="4400" dirty="0" smtClean="0"/>
              <a:t>Через нос водица льётся.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 descr="4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653136"/>
            <a:ext cx="2341910" cy="1757258"/>
          </a:xfrm>
          <a:prstGeom prst="rect">
            <a:avLst/>
          </a:prstGeom>
        </p:spPr>
      </p:pic>
      <p:pic>
        <p:nvPicPr>
          <p:cNvPr id="5" name="Рисунок 4" descr="d443237d2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276872"/>
            <a:ext cx="2153617" cy="2220224"/>
          </a:xfrm>
          <a:prstGeom prst="rect">
            <a:avLst/>
          </a:prstGeom>
        </p:spPr>
      </p:pic>
      <p:pic>
        <p:nvPicPr>
          <p:cNvPr id="6" name="Рисунок 5" descr="0_6281a_7ab3d465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2479707" cy="186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692697"/>
            <a:ext cx="7637131" cy="5400599"/>
          </a:xfrm>
        </p:spPr>
        <p:txBody>
          <a:bodyPr/>
          <a:lstStyle/>
          <a:p>
            <a:pPr algn="l"/>
            <a:r>
              <a:rPr lang="ru-RU" sz="4400" dirty="0" smtClean="0"/>
              <a:t>Ночь. Но если захочу –</a:t>
            </a:r>
            <a:br>
              <a:rPr lang="ru-RU" sz="4400" dirty="0" smtClean="0"/>
            </a:br>
            <a:r>
              <a:rPr lang="ru-RU" sz="4400" dirty="0" smtClean="0"/>
              <a:t>Щёлкну раз – </a:t>
            </a:r>
            <a:br>
              <a:rPr lang="ru-RU" sz="4400" dirty="0" smtClean="0"/>
            </a:br>
            <a:r>
              <a:rPr lang="ru-RU" sz="4400" dirty="0" smtClean="0"/>
              <a:t>И день включу.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Пять </a:t>
            </a:r>
            <a:r>
              <a:rPr lang="ru-RU" sz="4400" dirty="0" err="1" smtClean="0"/>
              <a:t>амбарчиков</a:t>
            </a:r>
            <a:r>
              <a:rPr lang="ru-RU" sz="4400" dirty="0" smtClean="0"/>
              <a:t> – </a:t>
            </a:r>
            <a:br>
              <a:rPr lang="ru-RU" sz="4400" dirty="0" smtClean="0"/>
            </a:br>
            <a:r>
              <a:rPr lang="ru-RU" sz="4400" dirty="0" smtClean="0"/>
              <a:t>одни ворота.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Горит столб, а дыма нет.</a:t>
            </a:r>
            <a:endParaRPr lang="ru-RU" sz="4400" dirty="0"/>
          </a:p>
        </p:txBody>
      </p:sp>
      <p:pic>
        <p:nvPicPr>
          <p:cNvPr id="6" name="Рисунок 5" descr="62221203_images_wal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437112"/>
            <a:ext cx="1495904" cy="1988840"/>
          </a:xfrm>
          <a:prstGeom prst="rect">
            <a:avLst/>
          </a:prstGeom>
        </p:spPr>
      </p:pic>
      <p:pic>
        <p:nvPicPr>
          <p:cNvPr id="7" name="Рисунок 6" descr="detskie-perchat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08920"/>
            <a:ext cx="2510083" cy="1440160"/>
          </a:xfrm>
          <a:prstGeom prst="rect">
            <a:avLst/>
          </a:prstGeom>
        </p:spPr>
      </p:pic>
      <p:pic>
        <p:nvPicPr>
          <p:cNvPr id="8" name="Рисунок 7" descr="post125189_im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20688"/>
            <a:ext cx="1937502" cy="145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93233" cy="6525344"/>
          </a:xfrm>
        </p:spPr>
        <p:txBody>
          <a:bodyPr/>
          <a:lstStyle/>
          <a:p>
            <a:pPr algn="l"/>
            <a:r>
              <a:rPr lang="ru-RU" sz="4400" dirty="0" smtClean="0"/>
              <a:t>С неба падают зимою</a:t>
            </a:r>
            <a:br>
              <a:rPr lang="ru-RU" sz="4400" dirty="0" smtClean="0"/>
            </a:br>
            <a:r>
              <a:rPr lang="ru-RU" sz="4400" dirty="0" smtClean="0"/>
              <a:t>И кружатся над землёю</a:t>
            </a:r>
            <a:br>
              <a:rPr lang="ru-RU" sz="4400" dirty="0" smtClean="0"/>
            </a:br>
            <a:r>
              <a:rPr lang="ru-RU" sz="4400" dirty="0" smtClean="0"/>
              <a:t>Лёгкие пушинки.</a:t>
            </a:r>
            <a:br>
              <a:rPr lang="ru-RU" sz="4400" dirty="0" smtClean="0"/>
            </a:br>
            <a:r>
              <a:rPr lang="ru-RU" sz="4400" dirty="0" smtClean="0"/>
              <a:t>Белые …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Если дождик – мы не тужим</a:t>
            </a:r>
            <a:br>
              <a:rPr lang="ru-RU" sz="4400" dirty="0" smtClean="0"/>
            </a:br>
            <a:r>
              <a:rPr lang="ru-RU" sz="4400" dirty="0" smtClean="0"/>
              <a:t>Бойко шлёпаем  по лужам.</a:t>
            </a:r>
            <a:br>
              <a:rPr lang="ru-RU" sz="4400" dirty="0" smtClean="0"/>
            </a:br>
            <a:r>
              <a:rPr lang="ru-RU" sz="4400" dirty="0" smtClean="0"/>
              <a:t>Станет солнышко сиять – </a:t>
            </a:r>
            <a:br>
              <a:rPr lang="ru-RU" sz="4400" dirty="0" smtClean="0"/>
            </a:br>
            <a:r>
              <a:rPr lang="ru-RU" sz="4400" dirty="0" smtClean="0"/>
              <a:t>Нам под вешалкой стоять.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 descr="с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3793" y="548680"/>
            <a:ext cx="2314319" cy="1656184"/>
          </a:xfrm>
          <a:prstGeom prst="rect">
            <a:avLst/>
          </a:prstGeom>
        </p:spPr>
      </p:pic>
      <p:pic>
        <p:nvPicPr>
          <p:cNvPr id="5" name="Рисунок 4" descr="x_f60acc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653136"/>
            <a:ext cx="2158508" cy="1515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8911" cy="5760639"/>
          </a:xfrm>
        </p:spPr>
        <p:txBody>
          <a:bodyPr/>
          <a:lstStyle/>
          <a:p>
            <a:pPr algn="l"/>
            <a:r>
              <a:rPr lang="ru-RU" sz="4000" dirty="0" smtClean="0"/>
              <a:t>Он ходит, голову задрав,</a:t>
            </a:r>
            <a:br>
              <a:rPr lang="ru-RU" sz="4000" dirty="0" smtClean="0"/>
            </a:br>
            <a:r>
              <a:rPr lang="ru-RU" sz="4000" dirty="0" smtClean="0"/>
              <a:t>Не потому, что важный граф,</a:t>
            </a:r>
            <a:br>
              <a:rPr lang="ru-RU" sz="4000" dirty="0" smtClean="0"/>
            </a:br>
            <a:r>
              <a:rPr lang="ru-RU" sz="4000" dirty="0" smtClean="0"/>
              <a:t>Не потому, что гордый нрав,</a:t>
            </a:r>
            <a:br>
              <a:rPr lang="ru-RU" sz="4000" dirty="0" smtClean="0"/>
            </a:br>
            <a:r>
              <a:rPr lang="ru-RU" sz="4000" dirty="0" smtClean="0"/>
              <a:t>А потому, что он…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Чёрненько, </a:t>
            </a:r>
            <a:br>
              <a:rPr lang="ru-RU" sz="4000" dirty="0" smtClean="0"/>
            </a:br>
            <a:r>
              <a:rPr lang="ru-RU" sz="4000" dirty="0" err="1" smtClean="0"/>
              <a:t>Горяченько</a:t>
            </a:r>
            <a:r>
              <a:rPr lang="ru-RU" sz="4000" dirty="0" smtClean="0"/>
              <a:t>, а все любят.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Хвостиком виляет, </a:t>
            </a:r>
            <a:br>
              <a:rPr lang="ru-RU" sz="4000" dirty="0" smtClean="0"/>
            </a:br>
            <a:r>
              <a:rPr lang="ru-RU" sz="4000" dirty="0" smtClean="0"/>
              <a:t>Зубаста, а не лает.</a:t>
            </a:r>
            <a:endParaRPr lang="ru-RU" sz="4000" dirty="0"/>
          </a:p>
        </p:txBody>
      </p:sp>
      <p:pic>
        <p:nvPicPr>
          <p:cNvPr id="6" name="Рисунок 5" descr="жира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836712"/>
            <a:ext cx="2026715" cy="1843393"/>
          </a:xfrm>
          <a:prstGeom prst="rect">
            <a:avLst/>
          </a:prstGeom>
        </p:spPr>
      </p:pic>
      <p:pic>
        <p:nvPicPr>
          <p:cNvPr id="7" name="Рисунок 6" descr="ч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924944"/>
            <a:ext cx="2111896" cy="1689517"/>
          </a:xfrm>
          <a:prstGeom prst="rect">
            <a:avLst/>
          </a:prstGeom>
        </p:spPr>
      </p:pic>
      <p:pic>
        <p:nvPicPr>
          <p:cNvPr id="8" name="Рисунок 7" descr="11_110b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941168"/>
            <a:ext cx="14001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65241" cy="6120680"/>
          </a:xfrm>
        </p:spPr>
        <p:txBody>
          <a:bodyPr/>
          <a:lstStyle/>
          <a:p>
            <a:pPr algn="l"/>
            <a:r>
              <a:rPr lang="ru-RU" sz="4000" dirty="0" smtClean="0"/>
              <a:t>Стоит Антошка на деревянной ножке,</a:t>
            </a:r>
            <a:br>
              <a:rPr lang="ru-RU" sz="4000" dirty="0" smtClean="0"/>
            </a:br>
            <a:r>
              <a:rPr lang="ru-RU" sz="4000" dirty="0" smtClean="0"/>
              <a:t>Руки из палки, в руках мочалки.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На четыре ноги надевали сапоги.</a:t>
            </a:r>
            <a:br>
              <a:rPr lang="ru-RU" sz="4000" dirty="0" smtClean="0"/>
            </a:br>
            <a:r>
              <a:rPr lang="ru-RU" sz="4000" dirty="0" smtClean="0"/>
              <a:t>Перед тем, как надевать,</a:t>
            </a:r>
            <a:br>
              <a:rPr lang="ru-RU" sz="4000" dirty="0" smtClean="0"/>
            </a:br>
            <a:r>
              <a:rPr lang="ru-RU" sz="4000" dirty="0" smtClean="0"/>
              <a:t>Стали обувь надувать.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Два берёзовых коня </a:t>
            </a:r>
            <a:br>
              <a:rPr lang="ru-RU" sz="4000" dirty="0" smtClean="0"/>
            </a:br>
            <a:r>
              <a:rPr lang="ru-RU" sz="4000" dirty="0" smtClean="0"/>
              <a:t>По снегам несут меня.</a:t>
            </a:r>
            <a:endParaRPr lang="ru-RU" sz="4000" dirty="0"/>
          </a:p>
        </p:txBody>
      </p:sp>
      <p:pic>
        <p:nvPicPr>
          <p:cNvPr id="4" name="Рисунок 3" descr="sk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941168"/>
            <a:ext cx="2696725" cy="1625724"/>
          </a:xfrm>
          <a:prstGeom prst="rect">
            <a:avLst/>
          </a:prstGeom>
        </p:spPr>
      </p:pic>
      <p:pic>
        <p:nvPicPr>
          <p:cNvPr id="5" name="Рисунок 4" descr="429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356992"/>
            <a:ext cx="1997208" cy="1497906"/>
          </a:xfrm>
          <a:prstGeom prst="rect">
            <a:avLst/>
          </a:prstGeom>
        </p:spPr>
      </p:pic>
      <p:pic>
        <p:nvPicPr>
          <p:cNvPr id="6" name="Рисунок 5" descr="vogelscheu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4850" y="404664"/>
            <a:ext cx="1627949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3341" y="692697"/>
            <a:ext cx="6777318" cy="1584175"/>
          </a:xfrm>
        </p:spPr>
        <p:txBody>
          <a:bodyPr/>
          <a:lstStyle/>
          <a:p>
            <a:r>
              <a:rPr lang="ru-RU" dirty="0" smtClean="0"/>
              <a:t>СОЧЕТАНИЯ ЧК-ЧН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064896" cy="2808312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Что такое перед нами:</a:t>
            </a:r>
          </a:p>
          <a:p>
            <a:pPr algn="l"/>
            <a:r>
              <a:rPr lang="ru-RU" sz="4000" dirty="0" smtClean="0"/>
              <a:t>Две оглобли за ушами,</a:t>
            </a:r>
          </a:p>
          <a:p>
            <a:pPr algn="l"/>
            <a:r>
              <a:rPr lang="ru-RU" sz="4000" dirty="0" smtClean="0"/>
              <a:t>На глазах по колесу</a:t>
            </a:r>
          </a:p>
          <a:p>
            <a:pPr algn="l"/>
            <a:r>
              <a:rPr lang="ru-RU" sz="4000" dirty="0" smtClean="0"/>
              <a:t>И сиделка на носу</a:t>
            </a:r>
            <a:endParaRPr lang="ru-RU" sz="4000" dirty="0"/>
          </a:p>
        </p:txBody>
      </p:sp>
      <p:pic>
        <p:nvPicPr>
          <p:cNvPr id="7" name="Рисунок 6" descr="1313642089_240221433_2--Wayfarer-Black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93096"/>
            <a:ext cx="3006659" cy="168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346</TotalTime>
  <Words>91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ОРФОГРАММЫ В ЗАГАДКАХ</vt:lpstr>
      <vt:lpstr>СОЧЕТАНИЯ ЖИ-ШИ, ЧА-ЩА, ЧУ-ЩУ</vt:lpstr>
      <vt:lpstr>Сами крошки, Боятся кошки. Под полом живут, Туда всё несут.  Летит орлица По синему небу, Крылья распластала, Солнышко застлала.</vt:lpstr>
      <vt:lpstr>Идут, идут, А всё тут, да тут.  Ползун ползёт, Иголочки везёт.  Из горячего колодца Через нос водица льётся. </vt:lpstr>
      <vt:lpstr>Ночь. Но если захочу – Щёлкну раз –  И день включу.  Пять амбарчиков –  одни ворота.  Горит столб, а дыма нет.</vt:lpstr>
      <vt:lpstr>С неба падают зимою И кружатся над землёю Лёгкие пушинки. Белые …  Если дождик – мы не тужим Бойко шлёпаем  по лужам. Станет солнышко сиять –  Нам под вешалкой стоять. </vt:lpstr>
      <vt:lpstr>Он ходит, голову задрав, Не потому, что важный граф, Не потому, что гордый нрав, А потому, что он…  Чёрненько,  Горяченько, а все любят.  Хвостиком виляет,  Зубаста, а не лает.</vt:lpstr>
      <vt:lpstr>Стоит Антошка на деревянной ножке, Руки из палки, в руках мочалки.   На четыре ноги надевали сапоги. Перед тем, как надевать, Стали обувь надувать.  Два берёзовых коня  По снегам несут меня.</vt:lpstr>
      <vt:lpstr>СОЧЕТАНИЯ ЧК-ЧН</vt:lpstr>
      <vt:lpstr>Шевелились у цветка Все четыре лепестка. Я сорвать его хотел, Он вспорхнул и улетел.  Стальной конёк По белому полю бегает. За собой черные следы Оставляет.</vt:lpstr>
      <vt:lpstr>На десятерых братьев Двух шуб хватает.  Рос шар бел, ветер дунул – улетел.  Спят мирно дочки В фанерном домочке. У сонь, у тихонь В головах – огонь!</vt:lpstr>
      <vt:lpstr>Что это у Ванечки? Ниточка на палочке, Палочка в руке, А ниточка в воде.  Золотое решето Чёрных домиков полно. Сколько чёрных домков, Столько беленьких жильцов.</vt:lpstr>
      <vt:lpstr>В лесу вырезана, Гладко вытесана. Поёт – заливается  Как называется?  Я маковой крупинкой Упала на тропинку, Остановила вас –  Закончила рассказ!</vt:lpstr>
      <vt:lpstr>Свою косичку без опаски  Она обмакивает в краски.  Потом окрашенной косичкой  В альбоме водит по страничке.  Стоит толстуха –  Деревянное брюхо, Железный поясок.</vt:lpstr>
      <vt:lpstr>Прилетает к нам с теплом, Путь проделав длинный. Лепит домик под окном Из травы и глины.  На ветках плотные комочки, В них дремлют  Клейкие листочки.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Аленка</cp:lastModifiedBy>
  <cp:revision>30</cp:revision>
  <dcterms:created xsi:type="dcterms:W3CDTF">2012-04-12T07:16:05Z</dcterms:created>
  <dcterms:modified xsi:type="dcterms:W3CDTF">2013-06-23T09:06:56Z</dcterms:modified>
</cp:coreProperties>
</file>