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1F8-CFF6-4054-AD4F-A37B1D7A53DE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B50-13AF-4595-BDE2-C4669FBDE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1F8-CFF6-4054-AD4F-A37B1D7A53DE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B50-13AF-4595-BDE2-C4669FBDE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1F8-CFF6-4054-AD4F-A37B1D7A53DE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B50-13AF-4595-BDE2-C4669FBDE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1F8-CFF6-4054-AD4F-A37B1D7A53DE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B50-13AF-4595-BDE2-C4669FBDE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1F8-CFF6-4054-AD4F-A37B1D7A53DE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B50-13AF-4595-BDE2-C4669FBDE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1F8-CFF6-4054-AD4F-A37B1D7A53DE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B50-13AF-4595-BDE2-C4669FBDEC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1F8-CFF6-4054-AD4F-A37B1D7A53DE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B50-13AF-4595-BDE2-C4669FBDE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1F8-CFF6-4054-AD4F-A37B1D7A53DE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B50-13AF-4595-BDE2-C4669FBDE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1F8-CFF6-4054-AD4F-A37B1D7A53DE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B50-13AF-4595-BDE2-C4669FBDE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1F8-CFF6-4054-AD4F-A37B1D7A53DE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2A9B50-13AF-4595-BDE2-C4669FBDE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1F8-CFF6-4054-AD4F-A37B1D7A53DE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B50-13AF-4595-BDE2-C4669FBDE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9851F8-CFF6-4054-AD4F-A37B1D7A53DE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A2A9B50-13AF-4595-BDE2-C4669FBDE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19140000">
            <a:off x="268519" y="1935513"/>
            <a:ext cx="6503416" cy="1818162"/>
          </a:xfrm>
        </p:spPr>
        <p:txBody>
          <a:bodyPr/>
          <a:lstStyle/>
          <a:p>
            <a:r>
              <a:rPr lang="ru-RU" sz="6000" dirty="0" smtClean="0">
                <a:solidFill>
                  <a:sysClr val="windowText" lastClr="000000"/>
                </a:solidFill>
              </a:rPr>
              <a:t>ОРФОГРАММЫ</a:t>
            </a:r>
            <a:br>
              <a:rPr lang="ru-RU" sz="6000" dirty="0" smtClean="0">
                <a:solidFill>
                  <a:sysClr val="windowText" lastClr="000000"/>
                </a:solidFill>
              </a:rPr>
            </a:br>
            <a:r>
              <a:rPr lang="ru-RU" sz="6000" dirty="0" smtClean="0">
                <a:solidFill>
                  <a:sysClr val="windowText" lastClr="000000"/>
                </a:solidFill>
              </a:rPr>
              <a:t> В </a:t>
            </a:r>
            <a:r>
              <a:rPr lang="ru-RU" sz="6000" dirty="0" err="1" smtClean="0">
                <a:solidFill>
                  <a:sysClr val="windowText" lastClr="000000"/>
                </a:solidFill>
              </a:rPr>
              <a:t>загадкАХ</a:t>
            </a:r>
            <a:r>
              <a:rPr lang="ru-RU" sz="4400" dirty="0" smtClean="0">
                <a:solidFill>
                  <a:sysClr val="windowText" lastClr="000000"/>
                </a:solidFill>
              </a:rPr>
              <a:t/>
            </a:r>
            <a:br>
              <a:rPr lang="ru-RU" sz="4400" dirty="0" smtClean="0">
                <a:solidFill>
                  <a:sysClr val="windowText" lastClr="000000"/>
                </a:solidFill>
              </a:rPr>
            </a:br>
            <a:endParaRPr lang="ru-RU" sz="4400" dirty="0">
              <a:solidFill>
                <a:sysClr val="windowText" lastClr="0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19140000">
            <a:off x="1864591" y="2569712"/>
            <a:ext cx="6511131" cy="1632490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3600" b="1" dirty="0" smtClean="0">
                <a:solidFill>
                  <a:sysClr val="windowText" lastClr="000000"/>
                </a:solidFill>
              </a:rPr>
              <a:t>У</a:t>
            </a:r>
            <a:r>
              <a:rPr lang="ru-RU" sz="3600" b="1" dirty="0" smtClean="0">
                <a:solidFill>
                  <a:sysClr val="windowText" lastClr="000000"/>
                </a:solidFill>
              </a:rPr>
              <a:t>ДВОЕННЫЕ </a:t>
            </a:r>
            <a:r>
              <a:rPr lang="ru-RU" sz="3600" b="1" dirty="0" smtClean="0">
                <a:solidFill>
                  <a:sysClr val="windowText" lastClr="000000"/>
                </a:solidFill>
              </a:rPr>
              <a:t>СОГЛАСНЫЕ, НЕПРОИЗНОСИМЫЕ СОГЛАСНЫЕ</a:t>
            </a:r>
            <a:endParaRPr lang="ru-RU" sz="3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3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УДВОЕННЫЕ СОГЛАСНЫЕ</a:t>
            </a:r>
            <a:endParaRPr lang="ru-RU" sz="4000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804348" cy="4752528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ysClr val="windowText" lastClr="000000"/>
                </a:solidFill>
              </a:rPr>
              <a:t>Стою на крыше,</a:t>
            </a:r>
          </a:p>
          <a:p>
            <a:r>
              <a:rPr lang="ru-RU" sz="4000" dirty="0" smtClean="0">
                <a:solidFill>
                  <a:sysClr val="windowText" lastClr="000000"/>
                </a:solidFill>
              </a:rPr>
              <a:t>Всех труб выше.</a:t>
            </a:r>
          </a:p>
          <a:p>
            <a:endParaRPr lang="ru-RU" sz="4000" dirty="0" smtClean="0">
              <a:solidFill>
                <a:sysClr val="windowText" lastClr="000000"/>
              </a:solidFill>
            </a:endParaRPr>
          </a:p>
          <a:p>
            <a:r>
              <a:rPr lang="ru-RU" sz="4000" dirty="0" smtClean="0">
                <a:solidFill>
                  <a:sysClr val="windowText" lastClr="000000"/>
                </a:solidFill>
              </a:rPr>
              <a:t>Плещет тёплая волна </a:t>
            </a:r>
          </a:p>
          <a:p>
            <a:r>
              <a:rPr lang="ru-RU" sz="4000" dirty="0" smtClean="0">
                <a:solidFill>
                  <a:sysClr val="windowText" lastClr="000000"/>
                </a:solidFill>
              </a:rPr>
              <a:t>В берега из чугуна.</a:t>
            </a:r>
          </a:p>
          <a:p>
            <a:r>
              <a:rPr lang="ru-RU" sz="4000" dirty="0" smtClean="0">
                <a:solidFill>
                  <a:sysClr val="windowText" lastClr="000000"/>
                </a:solidFill>
              </a:rPr>
              <a:t>Отгадайте, вспомните,</a:t>
            </a:r>
          </a:p>
          <a:p>
            <a:r>
              <a:rPr lang="ru-RU" sz="4000" dirty="0" smtClean="0">
                <a:solidFill>
                  <a:sysClr val="windowText" lastClr="000000"/>
                </a:solidFill>
              </a:rPr>
              <a:t>Что за море в комнате?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43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6042" y="1047750"/>
            <a:ext cx="2790957" cy="2093218"/>
          </a:xfrm>
          <a:prstGeom prst="rect">
            <a:avLst/>
          </a:prstGeom>
        </p:spPr>
      </p:pic>
      <p:pic>
        <p:nvPicPr>
          <p:cNvPr id="5" name="Рисунок 4" descr="vidyi-vannyi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0492" y="3789040"/>
            <a:ext cx="305118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353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7876356" cy="6048672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ysClr val="windowText" lastClr="000000"/>
                </a:solidFill>
              </a:rPr>
              <a:t>Это — транспорт городской.</a:t>
            </a:r>
          </a:p>
          <a:p>
            <a:r>
              <a:rPr lang="ru-RU" sz="4000" dirty="0" smtClean="0">
                <a:solidFill>
                  <a:sysClr val="windowText" lastClr="000000"/>
                </a:solidFill>
              </a:rPr>
              <a:t> Возит всех. Но вот беда:</a:t>
            </a:r>
          </a:p>
          <a:p>
            <a:r>
              <a:rPr lang="ru-RU" sz="4000" dirty="0" smtClean="0">
                <a:solidFill>
                  <a:sysClr val="windowText" lastClr="000000"/>
                </a:solidFill>
              </a:rPr>
              <a:t> Он в сторонку «ни ногой»,</a:t>
            </a:r>
          </a:p>
          <a:p>
            <a:r>
              <a:rPr lang="ru-RU" sz="4000" dirty="0" smtClean="0">
                <a:solidFill>
                  <a:sysClr val="windowText" lastClr="000000"/>
                </a:solidFill>
              </a:rPr>
              <a:t> Едет там, где провода.</a:t>
            </a:r>
          </a:p>
          <a:p>
            <a:endParaRPr lang="ru-RU" sz="4000" dirty="0" smtClean="0">
              <a:solidFill>
                <a:sysClr val="windowText" lastClr="000000"/>
              </a:solidFill>
            </a:endParaRPr>
          </a:p>
          <a:p>
            <a:r>
              <a:rPr lang="ru-RU" sz="4000" dirty="0" smtClean="0">
                <a:solidFill>
                  <a:sysClr val="windowText" lastClr="000000"/>
                </a:solidFill>
              </a:rPr>
              <a:t>Этот глаз – особый глаз.</a:t>
            </a:r>
          </a:p>
          <a:p>
            <a:r>
              <a:rPr lang="ru-RU" sz="4000" dirty="0" smtClean="0">
                <a:solidFill>
                  <a:sysClr val="windowText" lastClr="000000"/>
                </a:solidFill>
              </a:rPr>
              <a:t>Быстро глянет он на вас,</a:t>
            </a:r>
          </a:p>
          <a:p>
            <a:r>
              <a:rPr lang="ru-RU" sz="4000" dirty="0" smtClean="0">
                <a:solidFill>
                  <a:sysClr val="windowText" lastClr="000000"/>
                </a:solidFill>
              </a:rPr>
              <a:t>И появится на свет</a:t>
            </a:r>
          </a:p>
          <a:p>
            <a:r>
              <a:rPr lang="ru-RU" sz="4000" dirty="0" smtClean="0">
                <a:solidFill>
                  <a:sysClr val="windowText" lastClr="000000"/>
                </a:solidFill>
              </a:rPr>
              <a:t>Самый точный ваш портрет.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d7000_18_105_front34l_11d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861048"/>
            <a:ext cx="1992495" cy="1859930"/>
          </a:xfrm>
          <a:prstGeom prst="rect">
            <a:avLst/>
          </a:prstGeom>
        </p:spPr>
      </p:pic>
      <p:pic>
        <p:nvPicPr>
          <p:cNvPr id="5" name="Рисунок 4" descr="samara23662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052736"/>
            <a:ext cx="2686192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020372" cy="60486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ysClr val="windowText" lastClr="000000"/>
                </a:solidFill>
              </a:rPr>
              <a:t>На ледяной площадке крик, 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 К воротам рвется ученик. 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 Кричат все: "Шайба! Клюшка! Бей!" 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 Веселая игра ...</a:t>
            </a:r>
          </a:p>
          <a:p>
            <a:endParaRPr lang="ru-RU" sz="3600" dirty="0" smtClean="0">
              <a:solidFill>
                <a:sysClr val="windowText" lastClr="000000"/>
              </a:solidFill>
            </a:endParaRP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Шустрый мяч и две ракетки.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 Все удары чётки, метки.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 До победного играть,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 Никому не уступать!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2445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32656"/>
            <a:ext cx="1677374" cy="1382635"/>
          </a:xfrm>
          <a:prstGeom prst="rect">
            <a:avLst/>
          </a:prstGeom>
        </p:spPr>
      </p:pic>
      <p:pic>
        <p:nvPicPr>
          <p:cNvPr id="5" name="Рисунок 4" descr="tenni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293096"/>
            <a:ext cx="1931293" cy="2072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7664956" cy="429992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ysClr val="windowText" lastClr="000000"/>
                </a:solidFill>
              </a:rPr>
              <a:t>У меня температура,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 Я чихаю и охрип.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 Доктор выписал микстуру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 И сказал, что это …</a:t>
            </a:r>
          </a:p>
          <a:p>
            <a:endParaRPr lang="ru-RU" sz="3600" dirty="0" smtClean="0">
              <a:solidFill>
                <a:sysClr val="windowText" lastClr="000000"/>
              </a:solidFill>
            </a:endParaRP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Я сегодня первый раз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 Отправляюсь в первый …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 Постараюсь я во всем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 Лучшим быть учеником.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gripo_epidemija_prognozuojama_sausio_pabaigoje.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908720"/>
            <a:ext cx="2510472" cy="1844998"/>
          </a:xfrm>
          <a:prstGeom prst="rect">
            <a:avLst/>
          </a:prstGeom>
        </p:spPr>
      </p:pic>
      <p:pic>
        <p:nvPicPr>
          <p:cNvPr id="5" name="Рисунок 4" descr="1sentabr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293096"/>
            <a:ext cx="2410007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188640"/>
            <a:ext cx="7520940" cy="59766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ysClr val="windowText" lastClr="000000"/>
                </a:solidFill>
              </a:rPr>
              <a:t>Друг за другом пролетели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Пять рабочих дней недели,</a:t>
            </a:r>
          </a:p>
          <a:p>
            <a:r>
              <a:rPr lang="ru-RU" sz="3200" dirty="0" err="1" smtClean="0">
                <a:solidFill>
                  <a:sysClr val="windowText" lastClr="000000"/>
                </a:solidFill>
              </a:rPr>
              <a:t>Ну,а</a:t>
            </a:r>
            <a:r>
              <a:rPr lang="ru-RU" sz="3200" dirty="0" smtClean="0">
                <a:solidFill>
                  <a:sysClr val="windowText" lastClr="000000"/>
                </a:solidFill>
              </a:rPr>
              <a:t> в этот день шестой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Отдыхаем всей гурьбой.</a:t>
            </a:r>
          </a:p>
          <a:p>
            <a:endParaRPr lang="ru-RU" sz="3200" dirty="0" smtClean="0">
              <a:solidFill>
                <a:sysClr val="windowText" lastClr="000000"/>
              </a:solidFill>
            </a:endParaRP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Что растет под старой елкой?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 Кто был съеден серым волком?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Что всегда приходит в порт?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Настя села за …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Трудных слов для Насти нет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 И на все готов ответ.</a:t>
            </a:r>
            <a:endParaRPr lang="ru-RU" sz="32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Calendar-insid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04664"/>
            <a:ext cx="1849760" cy="2551393"/>
          </a:xfrm>
          <a:prstGeom prst="rect">
            <a:avLst/>
          </a:prstGeom>
        </p:spPr>
      </p:pic>
      <p:pic>
        <p:nvPicPr>
          <p:cNvPr id="5" name="Рисунок 4" descr="crossword-kin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437112"/>
            <a:ext cx="2597274" cy="1797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352928" cy="83099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НЕПРОИЗНОСИМЫЕ СОГЛАСНЫЕ</a:t>
            </a:r>
            <a:endParaRPr lang="ru-RU" sz="4000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1412776"/>
            <a:ext cx="7520940" cy="46805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ysClr val="windowText" lastClr="000000"/>
                </a:solidFill>
              </a:rPr>
              <a:t>Доброе, хорошее 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На людей глядит,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А людям на себя 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Глядеть не велит.</a:t>
            </a:r>
          </a:p>
          <a:p>
            <a:endParaRPr lang="ru-RU" sz="3200" dirty="0" smtClean="0">
              <a:solidFill>
                <a:sysClr val="windowText" lastClr="000000"/>
              </a:solidFill>
            </a:endParaRP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Мы любимых …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 С нетерпеньем ждём.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 Нам приносят…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 Радость в каждый дом.</a:t>
            </a:r>
            <a:endParaRPr lang="ru-RU" sz="32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img_UJIOHA_2149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12776"/>
            <a:ext cx="2583557" cy="2449555"/>
          </a:xfrm>
          <a:prstGeom prst="rect">
            <a:avLst/>
          </a:prstGeom>
        </p:spPr>
      </p:pic>
      <p:pic>
        <p:nvPicPr>
          <p:cNvPr id="5" name="Рисунок 4" descr="14_10e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221088"/>
            <a:ext cx="2785492" cy="2089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00628"/>
            <a:ext cx="7804348" cy="4560620"/>
          </a:xfrm>
        </p:spPr>
        <p:txBody>
          <a:bodyPr>
            <a:normAutofit fontScale="85000" lnSpcReduction="20000"/>
          </a:bodyPr>
          <a:lstStyle/>
          <a:p>
            <a:r>
              <a:rPr lang="ru-RU" sz="5200" dirty="0" smtClean="0">
                <a:solidFill>
                  <a:sysClr val="windowText" lastClr="000000"/>
                </a:solidFill>
              </a:rPr>
              <a:t>Крутая гора,</a:t>
            </a:r>
          </a:p>
          <a:p>
            <a:r>
              <a:rPr lang="ru-RU" sz="5200" dirty="0" smtClean="0">
                <a:solidFill>
                  <a:sysClr val="windowText" lastClr="000000"/>
                </a:solidFill>
              </a:rPr>
              <a:t>Что ни шаг, то – дыра. </a:t>
            </a:r>
          </a:p>
          <a:p>
            <a:endParaRPr lang="ru-RU" sz="5200" dirty="0" smtClean="0">
              <a:solidFill>
                <a:sysClr val="windowText" lastClr="000000"/>
              </a:solidFill>
            </a:endParaRPr>
          </a:p>
          <a:p>
            <a:r>
              <a:rPr lang="ru-RU" sz="5200" dirty="0" smtClean="0">
                <a:solidFill>
                  <a:sysClr val="windowText" lastClr="000000"/>
                </a:solidFill>
              </a:rPr>
              <a:t>День и ночь стучит оно, </a:t>
            </a:r>
          </a:p>
          <a:p>
            <a:r>
              <a:rPr lang="ru-RU" sz="5200" dirty="0" smtClean="0">
                <a:solidFill>
                  <a:sysClr val="windowText" lastClr="000000"/>
                </a:solidFill>
              </a:rPr>
              <a:t> Словно бы заведено.</a:t>
            </a:r>
          </a:p>
          <a:p>
            <a:r>
              <a:rPr lang="ru-RU" sz="5200" dirty="0" smtClean="0">
                <a:solidFill>
                  <a:sysClr val="windowText" lastClr="000000"/>
                </a:solidFill>
              </a:rPr>
              <a:t> Будет плохо, если вдруг</a:t>
            </a:r>
          </a:p>
          <a:p>
            <a:r>
              <a:rPr lang="ru-RU" sz="5200" dirty="0" smtClean="0">
                <a:solidFill>
                  <a:sysClr val="windowText" lastClr="000000"/>
                </a:solidFill>
              </a:rPr>
              <a:t> Прекратится этот стук.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spb_b_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60648"/>
            <a:ext cx="1511424" cy="2667219"/>
          </a:xfrm>
          <a:prstGeom prst="rect">
            <a:avLst/>
          </a:prstGeom>
        </p:spPr>
      </p:pic>
      <p:pic>
        <p:nvPicPr>
          <p:cNvPr id="5" name="Рисунок 4" descr="x_b9da86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293096"/>
            <a:ext cx="2483768" cy="1862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092380" cy="6597352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ysClr val="windowText" lastClr="000000"/>
                </a:solidFill>
              </a:rPr>
              <a:t>Небо какое?</a:t>
            </a:r>
          </a:p>
          <a:p>
            <a:endParaRPr lang="ru-RU" sz="3200" dirty="0" smtClean="0">
              <a:solidFill>
                <a:sysClr val="windowText" lastClr="000000"/>
              </a:solidFill>
            </a:endParaRP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                                                  Листья какие?</a:t>
            </a:r>
          </a:p>
          <a:p>
            <a:endParaRPr lang="ru-RU" sz="3200" dirty="0" smtClean="0">
              <a:solidFill>
                <a:sysClr val="windowText" lastClr="000000"/>
              </a:solidFill>
            </a:endParaRP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Приветствуя друг друга, 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говорим…</a:t>
            </a:r>
          </a:p>
          <a:p>
            <a:endParaRPr lang="ru-RU" sz="3200" dirty="0" smtClean="0">
              <a:solidFill>
                <a:sysClr val="windowText" lastClr="000000"/>
              </a:solidFill>
            </a:endParaRPr>
          </a:p>
          <a:p>
            <a:endParaRPr lang="ru-RU" sz="3200" dirty="0" smtClean="0">
              <a:solidFill>
                <a:sysClr val="windowText" lastClr="000000"/>
              </a:solidFill>
            </a:endParaRP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Настроение какое?</a:t>
            </a:r>
          </a:p>
          <a:p>
            <a:endParaRPr lang="ru-RU" sz="3200" dirty="0" smtClean="0">
              <a:solidFill>
                <a:sysClr val="windowText" lastClr="000000"/>
              </a:solidFill>
            </a:endParaRPr>
          </a:p>
          <a:p>
            <a:endParaRPr lang="ru-RU" sz="3200" dirty="0" smtClean="0">
              <a:solidFill>
                <a:sysClr val="windowText" lastClr="000000"/>
              </a:solidFill>
            </a:endParaRP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                                              Автор какой?</a:t>
            </a:r>
            <a:endParaRPr lang="ru-RU" sz="32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83961207_large_0_5e31a_c50800f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88640"/>
            <a:ext cx="1972104" cy="1860215"/>
          </a:xfrm>
          <a:prstGeom prst="rect">
            <a:avLst/>
          </a:prstGeom>
        </p:spPr>
      </p:pic>
      <p:pic>
        <p:nvPicPr>
          <p:cNvPr id="5" name="Рисунок 4" descr="86255645_PUSH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725144"/>
            <a:ext cx="1736444" cy="1961408"/>
          </a:xfrm>
          <a:prstGeom prst="rect">
            <a:avLst/>
          </a:prstGeom>
        </p:spPr>
      </p:pic>
      <p:pic>
        <p:nvPicPr>
          <p:cNvPr id="6" name="Рисунок 5" descr="fft20_mf71693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933056"/>
            <a:ext cx="1898980" cy="1921396"/>
          </a:xfrm>
          <a:prstGeom prst="rect">
            <a:avLst/>
          </a:prstGeom>
        </p:spPr>
      </p:pic>
      <p:pic>
        <p:nvPicPr>
          <p:cNvPr id="7" name="Рисунок 6" descr="0_996d_4c4544ec_X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916832"/>
            <a:ext cx="2267744" cy="1700808"/>
          </a:xfrm>
          <a:prstGeom prst="rect">
            <a:avLst/>
          </a:prstGeom>
        </p:spPr>
      </p:pic>
      <p:pic>
        <p:nvPicPr>
          <p:cNvPr id="8" name="Рисунок 7" descr="bed42534f3c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132856"/>
            <a:ext cx="1895872" cy="141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304</TotalTime>
  <Words>314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ОРФОГРАММЫ  В загадкАХ </vt:lpstr>
      <vt:lpstr>УДВОЕННЫЕ СОГЛАСНЫЕ</vt:lpstr>
      <vt:lpstr>Слайд 3</vt:lpstr>
      <vt:lpstr>Слайд 4</vt:lpstr>
      <vt:lpstr>Слайд 5</vt:lpstr>
      <vt:lpstr>Слайд 6</vt:lpstr>
      <vt:lpstr>НЕПРОИЗНОСИМЫЕ СОГЛАСНЫЕ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Аленка</cp:lastModifiedBy>
  <cp:revision>32</cp:revision>
  <dcterms:created xsi:type="dcterms:W3CDTF">2012-03-07T08:26:45Z</dcterms:created>
  <dcterms:modified xsi:type="dcterms:W3CDTF">2013-06-23T09:47:50Z</dcterms:modified>
</cp:coreProperties>
</file>