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2" r:id="rId7"/>
    <p:sldId id="270" r:id="rId8"/>
    <p:sldId id="274" r:id="rId9"/>
    <p:sldId id="275" r:id="rId10"/>
    <p:sldId id="263" r:id="rId11"/>
    <p:sldId id="265" r:id="rId12"/>
    <p:sldId id="276" r:id="rId13"/>
    <p:sldId id="277" r:id="rId14"/>
    <p:sldId id="278" r:id="rId15"/>
    <p:sldId id="280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A00404"/>
    <a:srgbClr val="440202"/>
    <a:srgbClr val="FA12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94660"/>
  </p:normalViewPr>
  <p:slideViewPr>
    <p:cSldViewPr>
      <p:cViewPr varScale="1">
        <p:scale>
          <a:sx n="88" d="100"/>
          <a:sy n="88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9BEF0-2354-4274-8F59-8244AB1C79D1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4EDC-4267-42A5-9E5E-44CEDF3A20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4EDC-4267-42A5-9E5E-44CEDF3A2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D8ECA3-AE7C-4BD1-9F36-CD83B4C0BDE4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25.06.2012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newsland.ru/public/upload/news/slaid/voynyigorodaistoriyafoto_1_1_1_1_1_1_1_1_1_1_1_1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newsland.ru/public/upload/news/slaid/voynyigorodaistoriyafoto_1_1_1_1_1_1_1_1_1_1_1_1_1_1_1_1_1_1_1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7%D0%B2%D0%BE%D0%B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A%D1%80%D0%B5%D0%BF%D0%BE%D1%81%D1%82%D1%8C" TargetMode="External"/><Relationship Id="rId4" Type="http://schemas.openxmlformats.org/officeDocument/2006/relationships/hyperlink" Target="http://ru.wikipedia.org/wiki/%D0%9F%D0%B0%D0%B2%D0%BB%D0%BE%D0%B2,_%D0%AF%D0%BA%D0%BE%D0%B2_%D0%A4%D0%B5%D0%B4%D0%BE%D1%82%D0%BE%D0%B2%D0%B8%D1%8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0%D0%BC%D0%B0%D0%B5%D0%B2_%D0%BA%D1%83%D1%80%D0%B3%D0%B0%D0%BD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azvedka.ru/" TargetMode="External"/><Relationship Id="rId2" Type="http://schemas.openxmlformats.org/officeDocument/2006/relationships/hyperlink" Target="http://www.world-wa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ldat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C0000"/>
                </a:solidFill>
              </a:rPr>
              <a:t>Урок мужества</a:t>
            </a:r>
            <a:endParaRPr lang="ru-RU" sz="7200" b="1" dirty="0">
              <a:solidFill>
                <a:srgbClr val="CC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175260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</a:t>
            </a:r>
            <a:r>
              <a:rPr lang="ru-RU" sz="2400" dirty="0" smtClean="0">
                <a:solidFill>
                  <a:schemeClr val="bg1"/>
                </a:solidFill>
              </a:rPr>
              <a:t>Составила учитель начальных классов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Барабанова</a:t>
            </a:r>
            <a:r>
              <a:rPr lang="ru-RU" sz="2400" dirty="0" smtClean="0">
                <a:solidFill>
                  <a:schemeClr val="bg1"/>
                </a:solidFill>
              </a:rPr>
              <a:t> Марина Николаевна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571480"/>
            <a:ext cx="7000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МБОУ СОШ №4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г.о. Железнодорожный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364331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ru-RU" dirty="0" smtClean="0">
                <a:solidFill>
                  <a:schemeClr val="bg1"/>
                </a:solidFill>
              </a:rPr>
              <a:t>часть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00404"/>
                </a:solidFill>
              </a:rPr>
              <a:t>Ожесточенные бои не смолкали ни на минуту…</a:t>
            </a:r>
            <a:endParaRPr lang="ru-RU" dirty="0">
              <a:solidFill>
                <a:srgbClr val="A00404"/>
              </a:solidFill>
            </a:endParaRPr>
          </a:p>
        </p:txBody>
      </p:sp>
      <p:pic>
        <p:nvPicPr>
          <p:cNvPr id="4" name="Picture 4" descr="Изображение 3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8354" t="14571" r="48120" b="66566"/>
          <a:stretch>
            <a:fillRect/>
          </a:stretch>
        </p:blipFill>
        <p:spPr bwMode="auto">
          <a:xfrm>
            <a:off x="714348" y="4429132"/>
            <a:ext cx="3742593" cy="2230643"/>
          </a:xfrm>
          <a:prstGeom prst="rect">
            <a:avLst/>
          </a:prstGeom>
          <a:noFill/>
        </p:spPr>
      </p:pic>
      <p:pic>
        <p:nvPicPr>
          <p:cNvPr id="5" name="Picture 6" descr="Изображение 344"/>
          <p:cNvPicPr>
            <a:picLocks noChangeAspect="1" noChangeArrowheads="1"/>
          </p:cNvPicPr>
          <p:nvPr/>
        </p:nvPicPr>
        <p:blipFill>
          <a:blip r:embed="rId3" cstate="email"/>
          <a:srcRect l="14828" t="36372" r="39787" b="30611"/>
          <a:stretch>
            <a:fillRect/>
          </a:stretch>
        </p:blipFill>
        <p:spPr bwMode="auto">
          <a:xfrm>
            <a:off x="6072198" y="1714488"/>
            <a:ext cx="2571736" cy="2572894"/>
          </a:xfrm>
          <a:prstGeom prst="rect">
            <a:avLst/>
          </a:prstGeom>
          <a:noFill/>
        </p:spPr>
      </p:pic>
      <p:pic>
        <p:nvPicPr>
          <p:cNvPr id="6" name="Picture 5" descr="Изображение 344"/>
          <p:cNvPicPr>
            <a:picLocks noChangeAspect="1" noChangeArrowheads="1"/>
          </p:cNvPicPr>
          <p:nvPr/>
        </p:nvPicPr>
        <p:blipFill>
          <a:blip r:embed="rId4" cstate="email"/>
          <a:srcRect l="14828" t="12134" r="11070" b="64964"/>
          <a:stretch>
            <a:fillRect/>
          </a:stretch>
        </p:blipFill>
        <p:spPr bwMode="auto">
          <a:xfrm>
            <a:off x="357158" y="1928802"/>
            <a:ext cx="5508625" cy="2341562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Барабанова.(2)\материалы к уроку мужества\картинки\0_27406_d959c0f2_XL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3504" y="4357694"/>
            <a:ext cx="3524248" cy="234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а 2 из 539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2214554"/>
            <a:ext cx="4286250" cy="2752725"/>
          </a:xfrm>
          <a:prstGeom prst="rect">
            <a:avLst/>
          </a:prstGeom>
          <a:noFill/>
        </p:spPr>
      </p:pic>
      <p:pic>
        <p:nvPicPr>
          <p:cNvPr id="5" name="Picture 8" descr="Картинка 4 из 539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4611549"/>
            <a:ext cx="2976548" cy="2246451"/>
          </a:xfrm>
          <a:prstGeom prst="rect">
            <a:avLst/>
          </a:prstGeom>
          <a:noFill/>
        </p:spPr>
      </p:pic>
      <p:pic>
        <p:nvPicPr>
          <p:cNvPr id="6" name="Picture 2" descr="http://im6-tub.yandex.net/i?id=97158369-0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4714884"/>
            <a:ext cx="3596490" cy="2143116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A00404"/>
                </a:solidFill>
              </a:rPr>
              <a:t>Мучительная борьба шла за каждую улицу, каждый завод, каждый дом, подвал или лестничный проход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pload.wikimedia.org/wikipedia/commons/1/1b/Streetfight_Stralingrad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2428868"/>
            <a:ext cx="2886075" cy="41814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8596" y="1714488"/>
            <a:ext cx="514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другой части города многоквартирное здание, обороняемое советским </a:t>
            </a:r>
            <a:r>
              <a:rPr lang="ru-RU" sz="2400" dirty="0" smtClean="0">
                <a:solidFill>
                  <a:schemeClr val="bg1"/>
                </a:solidFill>
                <a:hlinkClick r:id="rId3" action="ppaction://hlinkfile" tooltip="Взвод"/>
              </a:rPr>
              <a:t>взводом</a:t>
            </a:r>
            <a:r>
              <a:rPr lang="ru-RU" sz="2400" dirty="0" smtClean="0">
                <a:solidFill>
                  <a:schemeClr val="bg1"/>
                </a:solidFill>
              </a:rPr>
              <a:t> в котором служил </a:t>
            </a:r>
            <a:r>
              <a:rPr lang="ru-RU" sz="2400" dirty="0" smtClean="0">
                <a:solidFill>
                  <a:schemeClr val="bg1"/>
                </a:solidFill>
                <a:hlinkClick r:id="rId4" action="ppaction://hlinkfile" tooltip="Павлов, Яков Федотович"/>
              </a:rPr>
              <a:t>Яков Павлов</a:t>
            </a:r>
            <a:r>
              <a:rPr lang="ru-RU" sz="2400" dirty="0" smtClean="0">
                <a:solidFill>
                  <a:schemeClr val="bg1"/>
                </a:solidFill>
              </a:rPr>
              <a:t>, было превращено в неприступную </a:t>
            </a:r>
            <a:r>
              <a:rPr lang="ru-RU" sz="2400" dirty="0" smtClean="0">
                <a:solidFill>
                  <a:schemeClr val="bg1"/>
                </a:solidFill>
                <a:hlinkClick r:id="rId5" action="ppaction://hlinkfile" tooltip="Крепость"/>
              </a:rPr>
              <a:t>крепость</a:t>
            </a:r>
            <a:r>
              <a:rPr lang="ru-RU" sz="2400" dirty="0" smtClean="0">
                <a:solidFill>
                  <a:schemeClr val="bg1"/>
                </a:solidFill>
              </a:rPr>
              <a:t>. Несмотря на то, что это здание впоследствии оборонялось многими другими офицерами, за ним закрепилось первоначальное название: Дом Павлова.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04" y="500042"/>
            <a:ext cx="6643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A00404"/>
                </a:solidFill>
              </a:rPr>
              <a:t>Дом Павлова</a:t>
            </a:r>
            <a:endParaRPr lang="ru-RU" sz="5400" dirty="0">
              <a:solidFill>
                <a:srgbClr val="A004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Изображение 339"/>
          <p:cNvPicPr>
            <a:picLocks noChangeAspect="1" noChangeArrowheads="1"/>
          </p:cNvPicPr>
          <p:nvPr/>
        </p:nvPicPr>
        <p:blipFill>
          <a:blip r:embed="rId2" cstate="email"/>
          <a:srcRect l="46324" t="39076" r="9212" b="41646"/>
          <a:stretch>
            <a:fillRect/>
          </a:stretch>
        </p:blipFill>
        <p:spPr bwMode="auto">
          <a:xfrm>
            <a:off x="118410" y="1214422"/>
            <a:ext cx="6088084" cy="3643338"/>
          </a:xfrm>
          <a:prstGeom prst="rect">
            <a:avLst/>
          </a:prstGeom>
          <a:noFill/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857356" y="0"/>
            <a:ext cx="4897438" cy="1268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Мамаев курган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564357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Мужественный  монумент стойкости ,славы  и несгибаемой воли советских воинов …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1214422"/>
            <a:ext cx="292892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Сражение на </a:t>
            </a:r>
            <a:r>
              <a:rPr lang="ru-RU" dirty="0" smtClean="0">
                <a:solidFill>
                  <a:schemeClr val="bg1"/>
                </a:solidFill>
                <a:hlinkClick r:id="rId3" action="ppaction://hlinkfile" tooltip="Мамаев курган"/>
              </a:rPr>
              <a:t>Мамаевом кургане</a:t>
            </a:r>
            <a:r>
              <a:rPr lang="ru-RU" dirty="0" smtClean="0">
                <a:solidFill>
                  <a:schemeClr val="bg1"/>
                </a:solidFill>
              </a:rPr>
              <a:t>, пропитанной кровью высоте, возвышающейся над городом, было необычайно беспощадным. Высота переходила из рук в руки несколько раз. Боевые действия проходили настолько плотно, что советские и немецкие солдаты могли чувствовать дыхание друг друга.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Площадь Павших борцо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928670"/>
            <a:ext cx="4643438" cy="3098044"/>
          </a:xfrm>
          <a:prstGeom prst="rect">
            <a:avLst/>
          </a:prstGeom>
          <a:noFill/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214282" y="2357430"/>
            <a:ext cx="4000528" cy="857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Площадь Павших 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"/>
                <a:cs typeface="Arial"/>
              </a:rPr>
              <a:t>борцов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"/>
              <a:cs typeface="Arial"/>
            </a:endParaRPr>
          </a:p>
        </p:txBody>
      </p:sp>
      <p:pic>
        <p:nvPicPr>
          <p:cNvPr id="4" name="Picture 4" descr="Площадь павших борц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476418"/>
            <a:ext cx="4714908" cy="31457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28604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C0000"/>
                </a:solidFill>
              </a:rPr>
              <a:t>В память о погибших и живых героях…</a:t>
            </a:r>
            <a:endParaRPr lang="ru-RU" sz="32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Аллея геро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071546"/>
            <a:ext cx="4425952" cy="2952573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4230703" cy="6683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0404"/>
                </a:solidFill>
                <a:latin typeface="Arial"/>
                <a:cs typeface="Arial"/>
              </a:rPr>
              <a:t>Аллея героев</a:t>
            </a:r>
          </a:p>
        </p:txBody>
      </p:sp>
      <p:pic>
        <p:nvPicPr>
          <p:cNvPr id="4" name="Picture 4" descr="Памятник всем речникам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625454"/>
            <a:ext cx="4310061" cy="3232546"/>
          </a:xfrm>
          <a:prstGeom prst="rect">
            <a:avLst/>
          </a:prstGeom>
          <a:noFill/>
        </p:spPr>
      </p:pic>
      <p:pic>
        <p:nvPicPr>
          <p:cNvPr id="5" name="Picture 4" descr="Памятник всем речникам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375420"/>
            <a:ext cx="4643438" cy="348257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00628" y="1000108"/>
            <a:ext cx="4143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A00404"/>
                </a:solidFill>
              </a:rPr>
              <a:t>Памятник всем речникам</a:t>
            </a:r>
            <a:endParaRPr lang="ru-RU" sz="4800" b="1" dirty="0">
              <a:solidFill>
                <a:srgbClr val="A0040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Используемые материалы: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2"/>
              </a:rPr>
              <a:t>www.world-war.ru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www.vrazvedka.ru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www.otvoyna.ru/sochinen.htm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hlinkClick r:id="rId4"/>
              </a:rPr>
              <a:t>www.soldat.ru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Www.patriotica.ru/subjects/stalinism.html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www.vmurmanske.ru/catalogue.php…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26432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Це</a:t>
            </a:r>
            <a:r>
              <a:rPr lang="ru-RU" dirty="0" smtClean="0">
                <a:solidFill>
                  <a:srgbClr val="C00000"/>
                </a:solidFill>
              </a:rPr>
              <a:t>ль: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Воспитывать у учащихся чувство патриотизма и любви к Родине 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4500594"/>
          </a:xfrm>
        </p:spPr>
        <p:txBody>
          <a:bodyPr>
            <a:normAutofit/>
          </a:bodyPr>
          <a:lstStyle/>
          <a:p>
            <a:pPr lvl="2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               Задачи:</a:t>
            </a:r>
          </a:p>
          <a:p>
            <a:pPr lvl="2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1.Познакомить учащихся с историческими фактами  Великой Отечественной войны.</a:t>
            </a:r>
          </a:p>
          <a:p>
            <a:pPr lvl="2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2.Показать героизм советского народа в годы Великой Отечественной войны.</a:t>
            </a:r>
          </a:p>
          <a:p>
            <a:pPr lvl="2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3.Вспомнить  и заучить основные даты и события Великой Отечественной войны.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57158" y="714356"/>
            <a:ext cx="7929618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22 июня 1941 года в 4 часа утра</a:t>
            </a: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 войска германской армии , нарушив мирный договор ,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напали на нашу страну.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-142900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</a:t>
            </a:r>
            <a:r>
              <a:rPr lang="ru-RU" sz="5400" b="1" dirty="0" smtClean="0">
                <a:solidFill>
                  <a:schemeClr val="bg1"/>
                </a:solidFill>
              </a:rPr>
              <a:t>Начало войны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0" y="2428868"/>
            <a:ext cx="5029167" cy="16430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Bookman Old Style" pitchFamily="18" charset="0"/>
                <a:cs typeface="Arial"/>
              </a:rPr>
              <a:t>Операция "Тайфун":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77 немецких дивизий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более миллиона солдат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1700 танков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950 самолётов</a:t>
            </a:r>
          </a:p>
        </p:txBody>
      </p:sp>
      <p:pic>
        <p:nvPicPr>
          <p:cNvPr id="9" name="Picture 5" descr="Изображение 341"/>
          <p:cNvPicPr>
            <a:picLocks noChangeAspect="1" noChangeArrowheads="1"/>
          </p:cNvPicPr>
          <p:nvPr/>
        </p:nvPicPr>
        <p:blipFill>
          <a:blip r:embed="rId2" cstate="email"/>
          <a:srcRect l="35172" t="41765" r="18504" b="34769"/>
          <a:stretch>
            <a:fillRect/>
          </a:stretch>
        </p:blipFill>
        <p:spPr bwMode="auto">
          <a:xfrm>
            <a:off x="4572000" y="3786190"/>
            <a:ext cx="410199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Вставай, страна огромная,</a:t>
            </a:r>
            <a:br>
              <a:rPr lang="ru-RU" dirty="0" smtClean="0">
                <a:solidFill>
                  <a:schemeClr val="accent3"/>
                </a:solidFill>
              </a:rPr>
            </a:br>
            <a:r>
              <a:rPr lang="ru-RU" dirty="0" smtClean="0">
                <a:solidFill>
                  <a:schemeClr val="accent3"/>
                </a:solidFill>
              </a:rPr>
              <a:t>Вставай на смертный бой…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29" name="Picture 5" descr="C:\Documents and Settings\ADMIN\Рабочий стол\Барабанова.(2)\материалы к уроку мужества\картинки\1941_1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1830" y="1428736"/>
            <a:ext cx="3602170" cy="2428892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Рабочий стол\Барабанова.(2)\материалы к уроку мужества\картинки\0_27406_d959c0f2_XL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22434" y="4500570"/>
            <a:ext cx="3321566" cy="2208842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Барабанова.(2)\материалы к уроку мужества\картинки\T34attack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357694"/>
            <a:ext cx="2846246" cy="2306645"/>
          </a:xfrm>
          <a:prstGeom prst="rect">
            <a:avLst/>
          </a:prstGeom>
          <a:noFill/>
        </p:spPr>
      </p:pic>
      <p:pic>
        <p:nvPicPr>
          <p:cNvPr id="1033" name="Picture 9" descr="C:\Documents and Settings\ADMIN\Рабочий стол\Барабанова.(2)\материалы к уроку мужества\картинки\f4f2b917a93cf1f6de94655c6197b074_s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428736"/>
            <a:ext cx="3143272" cy="2514618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Барабанова.(2)\материалы к уроку мужества\картинки\550__1271516989_voina[1]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2643182"/>
            <a:ext cx="3556498" cy="2819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00404"/>
                </a:solidFill>
              </a:rPr>
              <a:t>Тысячи обездоленных ,десятки тысяч сирот, сотни тысяч убитых и замученных…</a:t>
            </a:r>
            <a:endParaRPr lang="ru-RU" dirty="0">
              <a:solidFill>
                <a:srgbClr val="A00404"/>
              </a:solidFill>
            </a:endParaRPr>
          </a:p>
        </p:txBody>
      </p:sp>
      <p:pic>
        <p:nvPicPr>
          <p:cNvPr id="6" name="Picture 4" descr="C:\Documents and Settings\ADMIN\Рабочий стол\Барабанова.(2)\материалы к уроку мужества\картинки\037-058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3" y="1357298"/>
            <a:ext cx="1941430" cy="2952744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Барабанова.(2)\материалы к уроку мужества\картинки\5955a96579ac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36599" y="1428736"/>
            <a:ext cx="2107401" cy="2809868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Барабанова.(2)\материалы к уроку мужества\картинки\7310418b4167e529938b8614fa33fa91_full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57422" y="3429000"/>
            <a:ext cx="4398505" cy="320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A00404"/>
                </a:solidFill>
              </a:rPr>
              <a:t>От мала до велика встали на защиту своей Родины…</a:t>
            </a:r>
            <a:endParaRPr lang="ru-RU" dirty="0">
              <a:solidFill>
                <a:srgbClr val="A00404"/>
              </a:solidFill>
            </a:endParaRPr>
          </a:p>
        </p:txBody>
      </p:sp>
      <p:pic>
        <p:nvPicPr>
          <p:cNvPr id="4" name="Picture 8" descr="C:\Documents and Settings\ADMIN\Рабочий стол\Барабанова.(2)\материалы к уроку мужества\картинки\09306f5e0af9e0f01cfe7de45f254a0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6"/>
            <a:ext cx="2837356" cy="173297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Барабанова.(2)\материалы к уроку мужества\картинки\8559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1428736"/>
            <a:ext cx="2154234" cy="2648987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Барабанова.(2)\материалы к уроку мужества\картинки\43560576_0a1209899540_8may_7[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143248"/>
            <a:ext cx="2257429" cy="3058847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Барабанова.(2)\материалы к уроку мужества\картинки\ea86633ba0[1]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8992" y="1428736"/>
            <a:ext cx="3117255" cy="240028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Барабанова.(2)\материалы к уроку мужества\картинки\38[1]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56" y="4818195"/>
            <a:ext cx="3167065" cy="2039805"/>
          </a:xfrm>
          <a:prstGeom prst="rect">
            <a:avLst/>
          </a:prstGeom>
          <a:noFill/>
        </p:spPr>
      </p:pic>
      <p:pic>
        <p:nvPicPr>
          <p:cNvPr id="9" name="Picture 6" descr="C:\Documents and Settings\ADMIN\Рабочий стол\Барабанова.(2)\материалы к уроку мужества\картинки\bb642f2dbde0[1]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2928934"/>
            <a:ext cx="2928958" cy="230340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Барабанова.(2)\материалы к уроку мужества\картинки\11[1]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57852" y="4624533"/>
            <a:ext cx="3286148" cy="2233467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Барабанова.(2)\материалы к уроку мужества\картинки\1268868409_8ac737476c5e9a938ce6560685b[1]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785918" y="2928934"/>
            <a:ext cx="2952744" cy="2214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0830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A00404"/>
                </a:solidFill>
              </a:rPr>
              <a:t>Советские солдаты героически сражались с превосходящим по силе и численности противником. </a:t>
            </a:r>
            <a:br>
              <a:rPr lang="ru-RU" sz="2800" dirty="0" smtClean="0">
                <a:solidFill>
                  <a:srgbClr val="A00404"/>
                </a:solidFill>
              </a:rPr>
            </a:br>
            <a:r>
              <a:rPr lang="ru-RU" sz="2800" dirty="0" smtClean="0">
                <a:solidFill>
                  <a:srgbClr val="A00404"/>
                </a:solidFill>
              </a:rPr>
              <a:t>  Многие солдаты и офицеры за героизм  и мужество  были удостоены высших военных наград.   Многие города, где проходили ожесточенные бои, были удостоены звания город-герой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122" name="Picture 2" descr="C:\Documents and Settings\ADMIN\Рабочий стол\Барабанова.(2)\материалы к уроку мужества\картинки\f4f2b917a93cf1f6de94655c6197b074_s[1]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357694"/>
            <a:ext cx="2739486" cy="1928826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Барабанова.(2)\материалы к уроку мужества\картинки\1059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4429132"/>
            <a:ext cx="2500330" cy="187524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Барабанова.(2)\материалы к уроку мужества\картинки\i[7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55516" y="4429132"/>
            <a:ext cx="26884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8324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ГОРОДА - ГЕРОИ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15621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Москва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23850" y="2060575"/>
            <a:ext cx="36099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Санкт - Петербург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539750" y="5229225"/>
            <a:ext cx="2209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Волгоград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323850" y="2781300"/>
            <a:ext cx="30099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Новороссийск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7019925" y="2349500"/>
            <a:ext cx="1257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66"/>
                </a:solidFill>
                <a:latin typeface="Arial"/>
                <a:cs typeface="Arial"/>
              </a:rPr>
              <a:t>Керчь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7092950" y="3357563"/>
            <a:ext cx="1009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Arial"/>
                <a:cs typeface="Arial"/>
              </a:rPr>
              <a:t>Тула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5067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Брест. Крепость - герой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6948488" y="1484313"/>
            <a:ext cx="15906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Одесса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6877050" y="4149725"/>
            <a:ext cx="1314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Минск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7019925" y="5157788"/>
            <a:ext cx="1028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Киев</a:t>
            </a:r>
          </a:p>
        </p:txBody>
      </p:sp>
      <p:sp>
        <p:nvSpPr>
          <p:cNvPr id="4114" name="WordArt 18"/>
          <p:cNvSpPr>
            <a:spLocks noChangeArrowheads="1" noChangeShapeType="1" noTextEdit="1"/>
          </p:cNvSpPr>
          <p:nvPr/>
        </p:nvSpPr>
        <p:spPr bwMode="auto">
          <a:xfrm>
            <a:off x="250825" y="3500438"/>
            <a:ext cx="2800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FF"/>
                </a:solidFill>
                <a:latin typeface="Arial"/>
                <a:cs typeface="Arial"/>
              </a:rPr>
              <a:t>Севастополь</a:t>
            </a:r>
          </a:p>
        </p:txBody>
      </p:sp>
      <p:pic>
        <p:nvPicPr>
          <p:cNvPr id="4115" name="Picture 19" descr="Изображение 345"/>
          <p:cNvPicPr>
            <a:picLocks noChangeAspect="1" noChangeArrowheads="1"/>
          </p:cNvPicPr>
          <p:nvPr/>
        </p:nvPicPr>
        <p:blipFill>
          <a:blip r:embed="rId2" cstate="email"/>
          <a:srcRect l="34232" t="17140" r="51880" b="66701"/>
          <a:stretch>
            <a:fillRect/>
          </a:stretch>
        </p:blipFill>
        <p:spPr bwMode="auto">
          <a:xfrm rot="10800000">
            <a:off x="4088213" y="1696694"/>
            <a:ext cx="2520950" cy="4032250"/>
          </a:xfrm>
          <a:prstGeom prst="rect">
            <a:avLst/>
          </a:prstGeom>
          <a:noFill/>
        </p:spPr>
      </p:pic>
      <p:sp>
        <p:nvSpPr>
          <p:cNvPr id="4116" name="WordArt 20"/>
          <p:cNvSpPr>
            <a:spLocks noChangeArrowheads="1" noChangeShapeType="1" noTextEdit="1"/>
          </p:cNvSpPr>
          <p:nvPr/>
        </p:nvSpPr>
        <p:spPr bwMode="auto">
          <a:xfrm>
            <a:off x="539750" y="4365625"/>
            <a:ext cx="2105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Мурманск</a:t>
            </a:r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6443663" y="5949950"/>
            <a:ext cx="2114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Смоленск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Изображение 395"/>
          <p:cNvPicPr>
            <a:picLocks noChangeAspect="1" noChangeArrowheads="1"/>
          </p:cNvPicPr>
          <p:nvPr/>
        </p:nvPicPr>
        <p:blipFill>
          <a:blip r:embed="rId2" cstate="email"/>
          <a:srcRect l="18916" r="21861" b="23459"/>
          <a:stretch>
            <a:fillRect/>
          </a:stretch>
        </p:blipFill>
        <p:spPr bwMode="auto">
          <a:xfrm>
            <a:off x="0" y="0"/>
            <a:ext cx="3979863" cy="685800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4286248" y="285728"/>
            <a:ext cx="4248150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0404"/>
                </a:solidFill>
                <a:latin typeface="Arial"/>
                <a:cs typeface="Arial"/>
              </a:rPr>
              <a:t>Волгоград-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0404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0404"/>
                </a:solidFill>
                <a:latin typeface="Arial"/>
                <a:cs typeface="Arial"/>
              </a:rPr>
              <a:t>город -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00404"/>
                </a:solidFill>
                <a:latin typeface="Arial"/>
                <a:cs typeface="Arial"/>
              </a:rPr>
              <a:t>герой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A00404"/>
              </a:solidFill>
              <a:latin typeface="Arial"/>
              <a:cs typeface="Arial"/>
            </a:endParaRP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4079875" y="3143248"/>
            <a:ext cx="506412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143 дня шли бои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на улицах и площадях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Сталинграда.</a:t>
            </a:r>
          </a:p>
        </p:txBody>
      </p:sp>
      <p:pic>
        <p:nvPicPr>
          <p:cNvPr id="7" name="Picture 4" descr="Изображение 343"/>
          <p:cNvPicPr>
            <a:picLocks noChangeAspect="1" noChangeArrowheads="1"/>
          </p:cNvPicPr>
          <p:nvPr/>
        </p:nvPicPr>
        <p:blipFill>
          <a:blip r:embed="rId3" cstate="email"/>
          <a:srcRect l="8354" t="14571" r="48120" b="66566"/>
          <a:stretch>
            <a:fillRect/>
          </a:stretch>
        </p:blipFill>
        <p:spPr bwMode="auto">
          <a:xfrm>
            <a:off x="4786314" y="4714884"/>
            <a:ext cx="3286148" cy="195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</TotalTime>
  <Words>326</Words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мужества</vt:lpstr>
      <vt:lpstr>Цель: Воспитывать у учащихся чувство патриотизма и любви к Родине .</vt:lpstr>
      <vt:lpstr>Слайд 3</vt:lpstr>
      <vt:lpstr>Вставай, страна огромная, Вставай на смертный бой…</vt:lpstr>
      <vt:lpstr>Тысячи обездоленных ,десятки тысяч сирот, сотни тысяч убитых и замученных…</vt:lpstr>
      <vt:lpstr>От мала до велика встали на защиту своей Родины…</vt:lpstr>
      <vt:lpstr>Советские солдаты героически сражались с превосходящим по силе и численности противником.    Многие солдаты и офицеры за героизм  и мужество  были удостоены высших военных наград.   Многие города, где проходили ожесточенные бои, были удостоены звания город-герой.</vt:lpstr>
      <vt:lpstr>Слайд 8</vt:lpstr>
      <vt:lpstr>Слайд 9</vt:lpstr>
      <vt:lpstr>Ожесточенные бои не смолкали ни на минуту…</vt:lpstr>
      <vt:lpstr>Мучительная борьба шла за каждую улицу, каждый завод, каждый дом, подвал или лестничный проход.</vt:lpstr>
      <vt:lpstr>Слайд 12</vt:lpstr>
      <vt:lpstr>Слайд 13</vt:lpstr>
      <vt:lpstr>Слайд 14</vt:lpstr>
      <vt:lpstr>Слайд 15</vt:lpstr>
      <vt:lpstr>Используемые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cp:lastModifiedBy>Admin</cp:lastModifiedBy>
  <cp:revision>61</cp:revision>
  <dcterms:modified xsi:type="dcterms:W3CDTF">2012-06-25T14:15:07Z</dcterms:modified>
</cp:coreProperties>
</file>