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2" r:id="rId4"/>
    <p:sldId id="273" r:id="rId5"/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7" r:id="rId15"/>
    <p:sldId id="279" r:id="rId16"/>
    <p:sldId id="280" r:id="rId17"/>
    <p:sldId id="281" r:id="rId18"/>
    <p:sldId id="276" r:id="rId19"/>
    <p:sldId id="283" r:id="rId20"/>
    <p:sldId id="284" r:id="rId21"/>
    <p:sldId id="285" r:id="rId22"/>
    <p:sldId id="286" r:id="rId23"/>
    <p:sldId id="287" r:id="rId2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>
            <a:lvl1pPr>
              <a:defRPr b="1" cap="all" spc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CD74D1-0133-488A-9A22-3786F334686E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DF6D33-8727-467D-8C64-1671F3AF5E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3067C-98AC-4C8F-8DE4-504ED2CE1B02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F61B97-62CC-473C-835A-AE4F61D73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289CA-6EF0-4386-8F6D-E84D3F97E23B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3A3DC-B4F4-4667-AD70-4DC7A00CA8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5400" b="1" cap="none" spc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C78556-A4AD-416C-AF50-158298521896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CECB94-4AAE-4756-B3D2-9483539D85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674A91-51B6-40FC-BA78-64D031D08382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981AD-2019-4D08-90DB-A240D35AA0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E96C-085A-4C04-9B0B-4A61EE2CEA59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656CA4-80EB-4934-A0E2-C4AABEF4EAC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728846-BB7D-4EF5-9F40-C329A09FC7E5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21D16-D6ED-423F-BFF3-482E7C8649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5EC55D-CF9B-48D2-848F-6E3B388F7CD5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9D789-7E2B-4E88-9806-63E6CA1C46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A7CE62-8CBF-487E-AA1C-21F6513492CD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4C955-9D09-4F5E-87BD-05CABEEEF56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3D4A8"/>
            </a:gs>
            <a:gs pos="25000">
              <a:srgbClr val="21D6E0"/>
            </a:gs>
            <a:gs pos="75000">
              <a:srgbClr val="0087E6"/>
            </a:gs>
            <a:gs pos="100000">
              <a:srgbClr val="005CB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Лена\AppData\Local\Microsoft\Windows\Temporary Internet Files\Content.IE5\135FO9L2\MC900335508[1].wmf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42875" y="142875"/>
            <a:ext cx="1571625" cy="1477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Users\Лена\AppData\Local\Microsoft\Windows\Temporary Internet Files\Content.IE5\2SJ6EQFS\MC900437447[1].wmf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7072313" y="4929188"/>
            <a:ext cx="1825625" cy="17748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813" y="274638"/>
            <a:ext cx="6757987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2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061F4CA-BF1E-42B2-A090-D0B779A685CB}" type="datetimeFigureOut">
              <a:rPr lang="ru-RU"/>
              <a:pPr>
                <a:defRPr/>
              </a:pPr>
              <a:t>14.01.2013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F6BCE4E-DFCA-4A84-A990-157DEB5411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5400" b="1" kern="1200">
          <a:ln w="12700">
            <a:solidFill>
              <a:schemeClr val="tx2">
                <a:satMod val="155000"/>
              </a:schemeClr>
            </a:solidFill>
            <a:prstDash val="solid"/>
          </a:ln>
          <a:solidFill>
            <a:srgbClr val="F9E8F0"/>
          </a:solidFill>
          <a:effectLst>
            <a:outerShdw blurRad="41275" dist="20320" dir="18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5400" b="1">
          <a:solidFill>
            <a:srgbClr val="F9E8F0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b="1" kern="1200">
          <a:solidFill>
            <a:srgbClr val="874396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b="1" kern="1200">
          <a:solidFill>
            <a:srgbClr val="874396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b="1" kern="1200">
          <a:solidFill>
            <a:srgbClr val="874396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b="1" kern="1200">
          <a:solidFill>
            <a:srgbClr val="874396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b="1" kern="1200">
          <a:solidFill>
            <a:srgbClr val="8743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МБОУ </a:t>
            </a:r>
            <a:r>
              <a:rPr lang="ru-RU" dirty="0" err="1" smtClean="0"/>
              <a:t>Сош</a:t>
            </a:r>
            <a:r>
              <a:rPr lang="ru-RU" dirty="0" smtClean="0"/>
              <a:t> № 39</a:t>
            </a:r>
            <a:br>
              <a:rPr lang="ru-RU" dirty="0" smtClean="0"/>
            </a:br>
            <a:r>
              <a:rPr lang="ru-RU" dirty="0" err="1" smtClean="0"/>
              <a:t>г.Дзержинск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Урок математики во 2 классе</a:t>
            </a:r>
          </a:p>
          <a:p>
            <a:r>
              <a:rPr lang="ru-RU" dirty="0" smtClean="0"/>
              <a:t>«Умножение числа 6»</a:t>
            </a:r>
          </a:p>
          <a:p>
            <a:endParaRPr lang="ru-RU" dirty="0"/>
          </a:p>
          <a:p>
            <a:r>
              <a:rPr lang="ru-RU" dirty="0" smtClean="0"/>
              <a:t>Автор презентации:</a:t>
            </a:r>
          </a:p>
          <a:p>
            <a:r>
              <a:rPr lang="ru-RU" dirty="0" smtClean="0"/>
              <a:t>Зотеева Н.А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8435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3328988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FF0000"/>
                </a:solidFill>
              </a:rPr>
              <a:t>Значение выражения </a:t>
            </a:r>
            <a:r>
              <a:rPr lang="ru-RU" sz="6600" dirty="0" smtClean="0">
                <a:solidFill>
                  <a:srgbClr val="FF0000"/>
                </a:solidFill>
              </a:rPr>
              <a:t>1*8 </a:t>
            </a:r>
            <a:r>
              <a:rPr lang="ru-RU" sz="6600" dirty="0">
                <a:solidFill>
                  <a:srgbClr val="FF0000"/>
                </a:solidFill>
              </a:rPr>
              <a:t>равно:</a:t>
            </a: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3860800"/>
            <a:ext cx="8007350" cy="2246313"/>
          </a:xfrm>
        </p:spPr>
        <p:txBody>
          <a:bodyPr/>
          <a:lstStyle/>
          <a:p>
            <a:pPr marL="0" indent="0" algn="ctr">
              <a:buNone/>
            </a:pPr>
            <a:r>
              <a:rPr lang="ru-RU" sz="5400" b="1" dirty="0">
                <a:solidFill>
                  <a:srgbClr val="0000CC"/>
                </a:solidFill>
              </a:rPr>
              <a:t>а) 1                  </a:t>
            </a:r>
            <a:r>
              <a:rPr lang="ru-RU" sz="5400" b="1" dirty="0" smtClean="0">
                <a:solidFill>
                  <a:srgbClr val="0000CC"/>
                </a:solidFill>
              </a:rPr>
              <a:t> </a:t>
            </a:r>
            <a:r>
              <a:rPr lang="ru-RU" sz="5400" b="1" dirty="0">
                <a:solidFill>
                  <a:srgbClr val="0000CC"/>
                </a:solidFill>
              </a:rPr>
              <a:t>б)8</a:t>
            </a:r>
          </a:p>
          <a:p>
            <a:pPr marL="0" indent="0" algn="ctr">
              <a:buNone/>
            </a:pPr>
            <a:r>
              <a:rPr lang="ru-RU" sz="5400" b="1" dirty="0" smtClean="0">
                <a:solidFill>
                  <a:srgbClr val="0000CC"/>
                </a:solidFill>
              </a:rPr>
              <a:t>  в</a:t>
            </a:r>
            <a:r>
              <a:rPr lang="ru-RU" sz="5400" b="1" dirty="0">
                <a:solidFill>
                  <a:srgbClr val="0000CC"/>
                </a:solidFill>
              </a:rPr>
              <a:t>) 9                    </a:t>
            </a:r>
            <a:r>
              <a:rPr lang="ru-RU" sz="5400" b="1" dirty="0" smtClean="0">
                <a:solidFill>
                  <a:srgbClr val="0000CC"/>
                </a:solidFill>
              </a:rPr>
              <a:t>г</a:t>
            </a:r>
            <a:r>
              <a:rPr lang="ru-RU" sz="5400" b="1" dirty="0">
                <a:solidFill>
                  <a:srgbClr val="0000CC"/>
                </a:solidFill>
              </a:rPr>
              <a:t>) 7</a:t>
            </a:r>
          </a:p>
        </p:txBody>
      </p:sp>
      <p:pic>
        <p:nvPicPr>
          <p:cNvPr id="11268" name="Picture 4" descr="cartoon_19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1840" y="4221088"/>
            <a:ext cx="2016125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3184525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chemeClr val="folHlink"/>
                </a:solidFill>
              </a:rPr>
              <a:t>Чему равно значение выражения </a:t>
            </a:r>
            <a:r>
              <a:rPr lang="ru-RU" sz="6000" dirty="0" smtClean="0">
                <a:solidFill>
                  <a:schemeClr val="folHlink"/>
                </a:solidFill>
              </a:rPr>
              <a:t>0*(15 - 8</a:t>
            </a:r>
            <a:r>
              <a:rPr lang="ru-RU" sz="6000" dirty="0">
                <a:solidFill>
                  <a:schemeClr val="folHlink"/>
                </a:solidFill>
              </a:rPr>
              <a:t>)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3644900"/>
            <a:ext cx="8007350" cy="2462213"/>
          </a:xfrm>
        </p:spPr>
        <p:txBody>
          <a:bodyPr/>
          <a:lstStyle/>
          <a:p>
            <a:pPr marL="0" indent="0" algn="ctr">
              <a:buNone/>
            </a:pPr>
            <a:r>
              <a:rPr lang="ru-RU" sz="4800" b="1" dirty="0">
                <a:solidFill>
                  <a:srgbClr val="FF0066"/>
                </a:solidFill>
              </a:rPr>
              <a:t>а) 0                           </a:t>
            </a:r>
            <a:r>
              <a:rPr lang="ru-RU" sz="4800" dirty="0">
                <a:solidFill>
                  <a:srgbClr val="FF0066"/>
                </a:solidFill>
              </a:rPr>
              <a:t>б</a:t>
            </a:r>
            <a:r>
              <a:rPr lang="ru-RU" sz="4800" b="1" dirty="0" smtClean="0">
                <a:solidFill>
                  <a:srgbClr val="FF0066"/>
                </a:solidFill>
              </a:rPr>
              <a:t>)7</a:t>
            </a:r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FF0066"/>
                </a:solidFill>
              </a:rPr>
              <a:t>в</a:t>
            </a:r>
            <a:r>
              <a:rPr lang="ru-RU" sz="4800" b="1" dirty="0">
                <a:solidFill>
                  <a:srgbClr val="FF0066"/>
                </a:solidFill>
              </a:rPr>
              <a:t>) 6                            г)9</a:t>
            </a:r>
          </a:p>
        </p:txBody>
      </p:sp>
      <p:pic>
        <p:nvPicPr>
          <p:cNvPr id="12292" name="Picture 4" descr="cartoon_230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55776" y="3429000"/>
            <a:ext cx="3024187" cy="3240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384300"/>
          </a:xfrm>
        </p:spPr>
        <p:txBody>
          <a:bodyPr/>
          <a:lstStyle/>
          <a:p>
            <a:pPr algn="ctr"/>
            <a:r>
              <a:rPr lang="ru-RU" sz="4800">
                <a:solidFill>
                  <a:srgbClr val="FF0000"/>
                </a:solidFill>
              </a:rPr>
              <a:t>Какое утверждение верно?</a:t>
            </a:r>
          </a:p>
        </p:txBody>
      </p:sp>
      <p:sp>
        <p:nvSpPr>
          <p:cNvPr id="133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1916113"/>
            <a:ext cx="8007350" cy="4191000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ru-RU" sz="4400" b="1" dirty="0">
                <a:solidFill>
                  <a:srgbClr val="0000CC"/>
                </a:solidFill>
              </a:rPr>
              <a:t>а)Если 0 умножить на любое число ,то получится 0.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ru-RU" sz="4400" b="1" dirty="0" smtClean="0">
                <a:solidFill>
                  <a:schemeClr val="tx1"/>
                </a:solidFill>
              </a:rPr>
              <a:t>  б)Если </a:t>
            </a:r>
            <a:r>
              <a:rPr lang="ru-RU" sz="4400" b="1" dirty="0">
                <a:solidFill>
                  <a:schemeClr val="tx1"/>
                </a:solidFill>
              </a:rPr>
              <a:t>1 умножить на какое – </a:t>
            </a:r>
            <a:r>
              <a:rPr lang="ru-RU" sz="4400" b="1" dirty="0" err="1" smtClean="0">
                <a:solidFill>
                  <a:schemeClr val="tx1"/>
                </a:solidFill>
              </a:rPr>
              <a:t>нибудь</a:t>
            </a:r>
            <a:r>
              <a:rPr lang="ru-RU" sz="4400" b="1" dirty="0" smtClean="0">
                <a:solidFill>
                  <a:schemeClr val="tx1"/>
                </a:solidFill>
              </a:rPr>
              <a:t>  </a:t>
            </a:r>
            <a:r>
              <a:rPr lang="ru-RU" sz="4400" b="1" dirty="0">
                <a:solidFill>
                  <a:schemeClr val="tx1"/>
                </a:solidFill>
              </a:rPr>
              <a:t>другое число</a:t>
            </a:r>
            <a:r>
              <a:rPr lang="ru-RU" sz="4400" b="1" dirty="0" smtClean="0">
                <a:solidFill>
                  <a:schemeClr val="tx1"/>
                </a:solidFill>
              </a:rPr>
              <a:t>, то </a:t>
            </a:r>
            <a:r>
              <a:rPr lang="ru-RU" sz="4400" b="1" dirty="0">
                <a:solidFill>
                  <a:schemeClr val="tx1"/>
                </a:solidFill>
              </a:rPr>
              <a:t>получится 1.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2663825"/>
          </a:xfrm>
        </p:spPr>
        <p:txBody>
          <a:bodyPr/>
          <a:lstStyle/>
          <a:p>
            <a:pPr algn="ctr"/>
            <a:r>
              <a:rPr lang="ru-RU" sz="5400">
                <a:solidFill>
                  <a:schemeClr val="folHlink"/>
                </a:solidFill>
              </a:rPr>
              <a:t>Какое равенство верно?</a:t>
            </a:r>
          </a:p>
        </p:txBody>
      </p:sp>
      <p:sp>
        <p:nvSpPr>
          <p:cNvPr id="1433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565400"/>
            <a:ext cx="8007350" cy="3541713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dirty="0">
                <a:solidFill>
                  <a:srgbClr val="0000CC"/>
                </a:solidFill>
              </a:rPr>
              <a:t>а) </a:t>
            </a:r>
            <a:r>
              <a:rPr lang="ru-RU" sz="8000" dirty="0" smtClean="0">
                <a:solidFill>
                  <a:srgbClr val="0000CC"/>
                </a:solidFill>
              </a:rPr>
              <a:t>4*6=5*6 </a:t>
            </a:r>
            <a:endParaRPr lang="ru-RU" sz="8000" dirty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ru-RU" sz="8000" dirty="0" smtClean="0">
                <a:solidFill>
                  <a:srgbClr val="0000CC"/>
                </a:solidFill>
              </a:rPr>
              <a:t>б)8*3 </a:t>
            </a:r>
            <a:r>
              <a:rPr lang="ru-RU" sz="8000" dirty="0">
                <a:solidFill>
                  <a:srgbClr val="0000CC"/>
                </a:solidFill>
              </a:rPr>
              <a:t>=</a:t>
            </a:r>
            <a:r>
              <a:rPr lang="ru-RU" sz="8000" dirty="0" smtClean="0">
                <a:solidFill>
                  <a:srgbClr val="0000CC"/>
                </a:solidFill>
              </a:rPr>
              <a:t>3*8</a:t>
            </a:r>
            <a:endParaRPr lang="ru-RU" sz="8000" dirty="0">
              <a:solidFill>
                <a:srgbClr val="0000CC"/>
              </a:solidFill>
            </a:endParaRPr>
          </a:p>
        </p:txBody>
      </p:sp>
      <p:pic>
        <p:nvPicPr>
          <p:cNvPr id="14340" name="Picture 4" descr="gallery_2_118_10101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35825" y="5084763"/>
            <a:ext cx="1657350" cy="1341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88900"/>
          </a:xfrm>
        </p:spPr>
        <p:txBody>
          <a:bodyPr>
            <a:normAutofit fontScale="90000"/>
          </a:bodyPr>
          <a:lstStyle/>
          <a:p>
            <a:endParaRPr lang="ru-RU" sz="4000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476250"/>
            <a:ext cx="8007350" cy="5619750"/>
          </a:xfrm>
        </p:spPr>
        <p:txBody>
          <a:bodyPr/>
          <a:lstStyle/>
          <a:p>
            <a:pPr>
              <a:buNone/>
            </a:pPr>
            <a:r>
              <a:rPr lang="ru-RU" sz="6000" b="1" dirty="0" smtClean="0">
                <a:solidFill>
                  <a:srgbClr val="0000CC"/>
                </a:solidFill>
              </a:rPr>
              <a:t>        </a:t>
            </a:r>
            <a:r>
              <a:rPr lang="ru-RU" sz="6000" b="1" dirty="0" err="1" smtClean="0">
                <a:solidFill>
                  <a:srgbClr val="0000CC"/>
                </a:solidFill>
              </a:rPr>
              <a:t>б,а,в,а,б,а,а,б</a:t>
            </a:r>
            <a:r>
              <a:rPr lang="ru-RU" sz="6000" dirty="0">
                <a:solidFill>
                  <a:srgbClr val="0000CC"/>
                </a:solidFill>
              </a:rPr>
              <a:t>.</a:t>
            </a:r>
            <a:endParaRPr lang="ru-RU" sz="6000" b="1" dirty="0">
              <a:solidFill>
                <a:srgbClr val="0000CC"/>
              </a:solidFill>
            </a:endParaRPr>
          </a:p>
        </p:txBody>
      </p:sp>
      <p:pic>
        <p:nvPicPr>
          <p:cNvPr id="17412" name="Picture 4" descr="c%20(104)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8175" y="2924175"/>
            <a:ext cx="2808288" cy="2665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 rot="-1973955">
            <a:off x="4514850" y="2997200"/>
            <a:ext cx="4629150" cy="299561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sz="8000" b="1" i="1" kern="10">
                <a:ln w="9525">
                  <a:noFill/>
                  <a:round/>
                  <a:headEnd/>
                  <a:tailEnd/>
                </a:ln>
                <a:solidFill>
                  <a:srgbClr val="00FFFF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Молодцы!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Таблица умножения числа 6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                                     6*1=6</a:t>
            </a:r>
          </a:p>
          <a:p>
            <a:pPr marL="0" indent="0">
              <a:buNone/>
            </a:pPr>
            <a:r>
              <a:rPr lang="ru-RU" dirty="0" smtClean="0"/>
              <a:t>6+6=                                6*2=12</a:t>
            </a:r>
          </a:p>
          <a:p>
            <a:pPr marL="0" indent="0">
              <a:buNone/>
            </a:pPr>
            <a:r>
              <a:rPr lang="ru-RU" dirty="0" smtClean="0"/>
              <a:t>6+6+6=                              6*3=18</a:t>
            </a:r>
          </a:p>
          <a:p>
            <a:pPr marL="0" indent="0">
              <a:buNone/>
            </a:pPr>
            <a:r>
              <a:rPr lang="ru-RU" dirty="0" smtClean="0"/>
              <a:t>6+6+6+6=                            6*4=24</a:t>
            </a:r>
          </a:p>
          <a:p>
            <a:pPr marL="0" indent="0">
              <a:buNone/>
            </a:pPr>
            <a:r>
              <a:rPr lang="ru-RU" dirty="0" smtClean="0"/>
              <a:t>6+6+6+6+6=                          6*5=30</a:t>
            </a:r>
          </a:p>
          <a:p>
            <a:pPr marL="0" indent="0">
              <a:buNone/>
            </a:pPr>
            <a:r>
              <a:rPr lang="ru-RU" dirty="0" smtClean="0"/>
              <a:t>6+6+6+6+6+6=                        6*6=36</a:t>
            </a:r>
          </a:p>
          <a:p>
            <a:pPr marL="0" indent="0">
              <a:buNone/>
            </a:pPr>
            <a:r>
              <a:rPr lang="ru-RU" dirty="0" smtClean="0"/>
              <a:t>6+6+6+6+6+6+6=                      6*7=42</a:t>
            </a:r>
          </a:p>
          <a:p>
            <a:pPr marL="0" indent="0">
              <a:buNone/>
            </a:pPr>
            <a:r>
              <a:rPr lang="ru-RU" dirty="0" smtClean="0"/>
              <a:t>6+6+6+6+6+6+6+6=                    6*8=48</a:t>
            </a:r>
          </a:p>
          <a:p>
            <a:pPr marL="0" indent="0">
              <a:buNone/>
            </a:pPr>
            <a:r>
              <a:rPr lang="ru-RU" dirty="0" smtClean="0"/>
              <a:t>6+6+6+6+6+6+6+6+6=                  6*9=54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9297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ТПО с.7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3650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№ 1</a:t>
            </a:r>
          </a:p>
          <a:p>
            <a:pPr marL="0" indent="0">
              <a:buNone/>
            </a:pPr>
            <a:r>
              <a:rPr lang="ru-RU" dirty="0" smtClean="0"/>
              <a:t>4*6=24</a:t>
            </a:r>
          </a:p>
          <a:p>
            <a:pPr marL="0" indent="0">
              <a:buNone/>
            </a:pPr>
            <a:r>
              <a:rPr lang="ru-RU" dirty="0" smtClean="0"/>
              <a:t>24:6=4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7*6=42</a:t>
            </a:r>
          </a:p>
          <a:p>
            <a:pPr marL="0" indent="0">
              <a:buNone/>
            </a:pPr>
            <a:r>
              <a:rPr lang="ru-RU" dirty="0" smtClean="0"/>
              <a:t>42:6=7</a:t>
            </a:r>
          </a:p>
          <a:p>
            <a:pPr marL="0" indent="0">
              <a:buNone/>
            </a:pPr>
            <a:r>
              <a:rPr lang="ru-RU" dirty="0" smtClean="0"/>
              <a:t>№ 2</a:t>
            </a:r>
          </a:p>
          <a:p>
            <a:pPr marL="0" indent="0">
              <a:buNone/>
            </a:pPr>
            <a:r>
              <a:rPr lang="ru-RU" dirty="0" smtClean="0"/>
              <a:t>6                       12                      30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535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Дополни высказывание: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При умножении любого числа на 0…………….. </a:t>
            </a:r>
            <a:r>
              <a:rPr lang="ru-RU" dirty="0"/>
              <a:t>При умножении любого числа на 1 </a:t>
            </a:r>
            <a:r>
              <a:rPr lang="ru-RU" dirty="0" smtClean="0"/>
              <a:t>получается…………………………</a:t>
            </a:r>
          </a:p>
          <a:p>
            <a:pPr marL="0" indent="0">
              <a:buNone/>
            </a:pPr>
            <a:r>
              <a:rPr lang="ru-RU" dirty="0" smtClean="0"/>
              <a:t>7*0=</a:t>
            </a:r>
          </a:p>
          <a:p>
            <a:pPr marL="0" indent="0">
              <a:buNone/>
            </a:pPr>
            <a:r>
              <a:rPr lang="ru-RU" dirty="0" smtClean="0"/>
              <a:t>41*0=</a:t>
            </a:r>
          </a:p>
          <a:p>
            <a:pPr marL="0" indent="0">
              <a:buNone/>
            </a:pPr>
            <a:r>
              <a:rPr lang="ru-RU" dirty="0" smtClean="0"/>
              <a:t>54*0=</a:t>
            </a:r>
          </a:p>
          <a:p>
            <a:pPr marL="0" indent="0">
              <a:buNone/>
            </a:pPr>
            <a:r>
              <a:rPr lang="ru-RU" dirty="0" smtClean="0"/>
              <a:t>6*1=</a:t>
            </a:r>
          </a:p>
          <a:p>
            <a:pPr marL="0" indent="0">
              <a:buNone/>
            </a:pPr>
            <a:r>
              <a:rPr lang="ru-RU" dirty="0" smtClean="0"/>
              <a:t>12*1=</a:t>
            </a:r>
          </a:p>
          <a:p>
            <a:pPr marL="0" indent="0">
              <a:buNone/>
            </a:pPr>
            <a:r>
              <a:rPr lang="ru-RU" dirty="0" smtClean="0"/>
              <a:t>45*1=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3284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2924" y="404664"/>
            <a:ext cx="7772400" cy="1357321"/>
          </a:xfr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 smtClean="0"/>
              <a:t>Тренируем память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39" y="2060848"/>
            <a:ext cx="8215370" cy="464347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endParaRPr lang="ru-RU" sz="5100" b="1" i="1" dirty="0" smtClean="0">
              <a:solidFill>
                <a:schemeClr val="accent2"/>
              </a:solidFill>
            </a:endParaRPr>
          </a:p>
          <a:p>
            <a:endParaRPr lang="ru-RU" b="1" i="1" dirty="0">
              <a:solidFill>
                <a:schemeClr val="accent2"/>
              </a:solidFill>
            </a:endParaRPr>
          </a:p>
          <a:p>
            <a:endParaRPr lang="ru-RU" b="1" i="1" dirty="0" smtClean="0">
              <a:solidFill>
                <a:schemeClr val="accent2"/>
              </a:solidFill>
            </a:endParaRPr>
          </a:p>
          <a:p>
            <a:endParaRPr lang="ru-RU" b="1" i="1" dirty="0" smtClean="0">
              <a:solidFill>
                <a:schemeClr val="accent2"/>
              </a:solidFill>
            </a:endParaRPr>
          </a:p>
          <a:p>
            <a:endParaRPr lang="ru-RU" b="1" i="1" dirty="0">
              <a:solidFill>
                <a:schemeClr val="accent2"/>
              </a:solidFill>
            </a:endParaRPr>
          </a:p>
          <a:p>
            <a:endParaRPr lang="ru-RU" sz="3400" b="1" i="1" dirty="0" smtClean="0">
              <a:solidFill>
                <a:schemeClr val="accent2"/>
              </a:solidFill>
            </a:endParaRP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/>
                </a:solidFill>
              </a:rPr>
              <a:t>В течение 10 секунд запомнить расположение  закрашенных клеток, а затем воспроизвести их по памяти в пустых квадратах на индивидуальных карточках.</a:t>
            </a:r>
          </a:p>
          <a:p>
            <a:pPr>
              <a:buFontTx/>
              <a:buChar char="-"/>
            </a:pPr>
            <a:r>
              <a:rPr lang="ru-RU" b="1" i="1" dirty="0" smtClean="0">
                <a:solidFill>
                  <a:schemeClr val="accent2"/>
                </a:solidFill>
              </a:rPr>
              <a:t>Посчитать  все закрашенные клетки.</a:t>
            </a:r>
          </a:p>
          <a:p>
            <a:endParaRPr lang="ru-RU" b="1" i="1" dirty="0">
              <a:solidFill>
                <a:schemeClr val="accent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85852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571604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857356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2928934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571604" y="2928934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857356" y="292893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285852" y="321468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321468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857356" y="3214686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3357554" y="3214686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071802" y="321468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786050" y="3214686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357554" y="2928934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071802" y="2928934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2786050" y="292893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357554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3071802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2786050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4857752" y="3214686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572000" y="3214686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4286248" y="3214686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4286248" y="2928934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Прямоугольник 25"/>
          <p:cNvSpPr/>
          <p:nvPr/>
        </p:nvSpPr>
        <p:spPr>
          <a:xfrm>
            <a:off x="4857752" y="2928934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4572000" y="292893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4857752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4572000" y="264318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/>
          <p:cNvSpPr/>
          <p:nvPr/>
        </p:nvSpPr>
        <p:spPr>
          <a:xfrm>
            <a:off x="4286248" y="2643182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6429388" y="3214686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143636" y="3214686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5857884" y="3214686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/>
          <p:cNvSpPr/>
          <p:nvPr/>
        </p:nvSpPr>
        <p:spPr>
          <a:xfrm>
            <a:off x="6429388" y="292893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6143636" y="292893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Прямоугольник 35"/>
          <p:cNvSpPr/>
          <p:nvPr/>
        </p:nvSpPr>
        <p:spPr>
          <a:xfrm>
            <a:off x="5857884" y="2928934"/>
            <a:ext cx="28575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Прямоугольник 36"/>
          <p:cNvSpPr/>
          <p:nvPr/>
        </p:nvSpPr>
        <p:spPr>
          <a:xfrm>
            <a:off x="6429388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6143636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5857884" y="2643182"/>
            <a:ext cx="285752" cy="28575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Овал 39"/>
          <p:cNvSpPr/>
          <p:nvPr/>
        </p:nvSpPr>
        <p:spPr>
          <a:xfrm flipH="1" flipV="1">
            <a:off x="13573188" y="3331843"/>
            <a:ext cx="42862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3219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Работа с учебником</a:t>
            </a:r>
            <a:br>
              <a:rPr lang="ru-RU" dirty="0"/>
            </a:br>
            <a:r>
              <a:rPr lang="ru-RU" dirty="0"/>
              <a:t>№12, с.18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(5*6)-15=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(28:4)+57=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92579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dirty="0"/>
              <a:t/>
            </a:r>
            <a:br>
              <a:rPr lang="ru-RU" sz="3200" dirty="0"/>
            </a:br>
            <a:r>
              <a:rPr lang="ru-RU" sz="3200" dirty="0"/>
              <a:t>Мотивация учебной деятельности.</a:t>
            </a:r>
            <a:br>
              <a:rPr lang="ru-RU" sz="3200" dirty="0"/>
            </a:b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43841"/>
            <a:ext cx="8229600" cy="452596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1443841"/>
            <a:ext cx="4572000" cy="5170646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  <a:p>
            <a:r>
              <a:rPr lang="ru-RU" sz="2400" b="1" dirty="0"/>
              <a:t>Кто с работой дружен, нам сегодня нужен?</a:t>
            </a:r>
          </a:p>
          <a:p>
            <a:r>
              <a:rPr lang="ru-RU" sz="2400" b="1" dirty="0"/>
              <a:t>- Нужен!</a:t>
            </a:r>
          </a:p>
          <a:p>
            <a:r>
              <a:rPr lang="ru-RU" sz="2400" b="1" dirty="0"/>
              <a:t>Кто с учёбой дружен, нам сегодня нужен?</a:t>
            </a:r>
          </a:p>
          <a:p>
            <a:pPr>
              <a:buFontTx/>
              <a:buChar char="-"/>
            </a:pPr>
            <a:r>
              <a:rPr lang="ru-RU" sz="2400" b="1" dirty="0"/>
              <a:t> Нужен!</a:t>
            </a:r>
          </a:p>
          <a:p>
            <a:pPr>
              <a:buFontTx/>
              <a:buChar char="-"/>
            </a:pPr>
            <a:r>
              <a:rPr lang="ru-RU" sz="2400" b="1" dirty="0"/>
              <a:t>С математикой кто дружен, нам сегодня нужен?</a:t>
            </a:r>
          </a:p>
          <a:p>
            <a:pPr>
              <a:buFontTx/>
              <a:buChar char="-"/>
            </a:pPr>
            <a:r>
              <a:rPr lang="ru-RU" sz="2400" b="1" dirty="0"/>
              <a:t> Нужен!</a:t>
            </a:r>
          </a:p>
          <a:p>
            <a:pPr>
              <a:buFontTx/>
              <a:buChar char="-"/>
            </a:pPr>
            <a:r>
              <a:rPr lang="ru-RU" sz="2400" b="1" dirty="0"/>
              <a:t>Таким ребятам хвала и честь! Такие ребята в классе есть?</a:t>
            </a:r>
          </a:p>
          <a:p>
            <a:pPr>
              <a:buFontTx/>
              <a:buChar char="-"/>
            </a:pPr>
            <a:r>
              <a:rPr lang="ru-RU" sz="2400" b="1" dirty="0"/>
              <a:t> Есть!</a:t>
            </a:r>
          </a:p>
        </p:txBody>
      </p:sp>
    </p:spTree>
    <p:extLst>
      <p:ext uri="{BB962C8B-B14F-4D97-AF65-F5344CB8AC3E}">
        <p14:creationId xmlns:p14="http://schemas.microsoft.com/office/powerpoint/2010/main" val="121104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Работа в ТПО с.7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№3</a:t>
            </a:r>
          </a:p>
          <a:p>
            <a:pPr marL="0" indent="0">
              <a:buNone/>
            </a:pPr>
            <a:r>
              <a:rPr lang="ru-RU" u="sng" dirty="0" smtClean="0"/>
              <a:t>Условие</a:t>
            </a:r>
          </a:p>
          <a:p>
            <a:pPr marL="0" indent="0">
              <a:buNone/>
            </a:pPr>
            <a:r>
              <a:rPr lang="ru-RU" dirty="0" smtClean="0"/>
              <a:t>В одной коробке 6 карандашей. </a:t>
            </a:r>
          </a:p>
          <a:p>
            <a:pPr marL="0" indent="0">
              <a:buNone/>
            </a:pPr>
            <a:r>
              <a:rPr lang="ru-RU" u="sng" dirty="0" smtClean="0"/>
              <a:t>Вопрос</a:t>
            </a:r>
          </a:p>
          <a:p>
            <a:pPr marL="0" indent="0">
              <a:buNone/>
            </a:pPr>
            <a:r>
              <a:rPr lang="ru-RU" dirty="0" smtClean="0"/>
              <a:t>Сколько карандашей в 4 таких коробках ?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1043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Способ1</a:t>
            </a:r>
          </a:p>
          <a:p>
            <a:pPr marL="0" indent="0">
              <a:buNone/>
            </a:pPr>
            <a:r>
              <a:rPr lang="ru-RU" dirty="0" smtClean="0"/>
              <a:t>6*4=24(к)</a:t>
            </a:r>
          </a:p>
          <a:p>
            <a:pPr marL="0" indent="0">
              <a:buNone/>
            </a:pPr>
            <a:r>
              <a:rPr lang="ru-RU" dirty="0" smtClean="0"/>
              <a:t>Способ2</a:t>
            </a:r>
          </a:p>
          <a:p>
            <a:pPr marL="0" indent="0">
              <a:buNone/>
            </a:pPr>
            <a:r>
              <a:rPr lang="ru-RU" dirty="0" smtClean="0"/>
              <a:t>(6*3)+6=24(к)</a:t>
            </a:r>
          </a:p>
          <a:p>
            <a:pPr marL="0" indent="0">
              <a:buNone/>
            </a:pPr>
            <a:r>
              <a:rPr lang="ru-RU" dirty="0" smtClean="0"/>
              <a:t>Ответ: 24 карандаша в четырёх коробках.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056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>
                <a:solidFill>
                  <a:srgbClr val="333399"/>
                </a:solidFill>
                <a:latin typeface="Times New Roman" pitchFamily="18" charset="0"/>
              </a:rPr>
              <a:t>Если было интересно, легко на уроке, во всем разобрались – синий цвет.</a:t>
            </a:r>
            <a:endParaRPr lang="ru-RU" dirty="0"/>
          </a:p>
          <a:p>
            <a:pPr marL="0" indent="0">
              <a:buNone/>
            </a:pP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</a:rPr>
              <a:t>Если </a:t>
            </a:r>
            <a:r>
              <a:rPr lang="ru-RU" dirty="0">
                <a:solidFill>
                  <a:srgbClr val="008000"/>
                </a:solidFill>
                <a:latin typeface="Times New Roman" pitchFamily="18" charset="0"/>
              </a:rPr>
              <a:t>иногда были трудности, сомнения, не совсем понравилась работа – зеленый цвет</a:t>
            </a:r>
            <a:r>
              <a:rPr lang="ru-RU" dirty="0" smtClean="0">
                <a:solidFill>
                  <a:srgbClr val="008000"/>
                </a:solidFill>
                <a:latin typeface="Times New Roman" pitchFamily="18" charset="0"/>
              </a:rPr>
              <a:t>.</a:t>
            </a:r>
          </a:p>
          <a:p>
            <a:pPr marL="0" indent="0">
              <a:buNone/>
            </a:pPr>
            <a:endParaRPr lang="ru-RU" dirty="0" smtClean="0">
              <a:solidFill>
                <a:srgbClr val="008000"/>
              </a:solidFill>
              <a:latin typeface="Times New Roman" pitchFamily="18" charset="0"/>
            </a:endParaRPr>
          </a:p>
          <a:p>
            <a:pPr marL="0" indent="0">
              <a:buNone/>
            </a:pPr>
            <a:endParaRPr lang="ru-RU" dirty="0" smtClean="0">
              <a:solidFill>
                <a:srgbClr val="008000"/>
              </a:solidFill>
              <a:latin typeface="Times New Roman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CC3300"/>
                </a:solidFill>
                <a:latin typeface="Times New Roman" pitchFamily="18" charset="0"/>
              </a:rPr>
              <a:t>Если не разобрались в теме, было не очень интересно – красный цвет.</a:t>
            </a:r>
            <a:endParaRPr lang="ru-RU" dirty="0">
              <a:solidFill>
                <a:srgbClr val="008000"/>
              </a:solidFill>
              <a:latin typeface="Times New Roman" pitchFamily="18" charset="0"/>
            </a:endParaRPr>
          </a:p>
          <a:p>
            <a:r>
              <a:rPr lang="ru-RU" dirty="0" smtClean="0"/>
              <a:t>                       </a:t>
            </a:r>
            <a:endParaRPr lang="ru-RU" dirty="0"/>
          </a:p>
        </p:txBody>
      </p:sp>
      <p:sp>
        <p:nvSpPr>
          <p:cNvPr id="4" name="AutoShape 2"/>
          <p:cNvSpPr>
            <a:spLocks noChangeArrowheads="1"/>
          </p:cNvSpPr>
          <p:nvPr/>
        </p:nvSpPr>
        <p:spPr bwMode="auto">
          <a:xfrm>
            <a:off x="7819281" y="1772816"/>
            <a:ext cx="1355714" cy="1214446"/>
          </a:xfrm>
          <a:prstGeom prst="smileyFace">
            <a:avLst>
              <a:gd name="adj" fmla="val 4653"/>
            </a:avLst>
          </a:prstGeom>
          <a:solidFill>
            <a:srgbClr val="0000FF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5" name="AutoShape 3"/>
          <p:cNvSpPr>
            <a:spLocks noChangeArrowheads="1"/>
          </p:cNvSpPr>
          <p:nvPr/>
        </p:nvSpPr>
        <p:spPr bwMode="auto">
          <a:xfrm>
            <a:off x="0" y="3717032"/>
            <a:ext cx="1395394" cy="1214446"/>
          </a:xfrm>
          <a:prstGeom prst="smileyFace">
            <a:avLst>
              <a:gd name="adj" fmla="val 4653"/>
            </a:avLst>
          </a:prstGeom>
          <a:solidFill>
            <a:srgbClr val="339966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5508104" y="5643554"/>
            <a:ext cx="1357314" cy="1214446"/>
          </a:xfrm>
          <a:prstGeom prst="smileyFace">
            <a:avLst>
              <a:gd name="adj" fmla="val 4653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2923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118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 </a:t>
            </a:r>
            <a:r>
              <a:rPr lang="ru-RU" sz="4000" dirty="0"/>
              <a:t>Распределить данные выражения на две группы.</a:t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17+3+4+4+4</a:t>
            </a:r>
            <a:endParaRPr lang="ru-RU" dirty="0"/>
          </a:p>
          <a:p>
            <a:pPr marL="0" indent="0">
              <a:buNone/>
            </a:pPr>
            <a:r>
              <a:rPr lang="ru-RU" dirty="0"/>
              <a:t>2+2+2+2+2</a:t>
            </a:r>
          </a:p>
          <a:p>
            <a:pPr marL="0" indent="0">
              <a:buNone/>
            </a:pPr>
            <a:r>
              <a:rPr lang="ru-RU" dirty="0"/>
              <a:t>9+6+6+6</a:t>
            </a:r>
          </a:p>
          <a:p>
            <a:pPr marL="0" indent="0">
              <a:buNone/>
            </a:pPr>
            <a:r>
              <a:rPr lang="ru-RU" dirty="0"/>
              <a:t>5+5+5+5</a:t>
            </a:r>
          </a:p>
          <a:p>
            <a:pPr marL="0" indent="0">
              <a:buNone/>
            </a:pPr>
            <a:r>
              <a:rPr lang="ru-RU" dirty="0"/>
              <a:t>6+6+6+6+6+6+6</a:t>
            </a:r>
          </a:p>
          <a:p>
            <a:pPr marL="0" indent="0">
              <a:buNone/>
            </a:pPr>
            <a:r>
              <a:rPr lang="ru-RU" dirty="0"/>
              <a:t>- По каким признакам вы распределяли?</a:t>
            </a:r>
          </a:p>
          <a:p>
            <a:pPr marL="0" indent="0">
              <a:buNone/>
            </a:pPr>
            <a:r>
              <a:rPr lang="ru-RU" dirty="0"/>
              <a:t>- Найти значение последнего выражения.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656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r>
              <a:rPr lang="ru-RU" dirty="0" smtClean="0"/>
              <a:t>Умножение числа 6.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                      </a:t>
            </a:r>
            <a:r>
              <a:rPr lang="ru-RU" sz="6000" dirty="0" smtClean="0">
                <a:effectLst/>
              </a:rPr>
              <a:t>6*7=42</a:t>
            </a:r>
            <a:endParaRPr lang="ru-RU" sz="60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75294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331472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Вспоминаем пройденное</a:t>
            </a:r>
            <a:br>
              <a:rPr lang="ru-RU" dirty="0" smtClean="0"/>
            </a:br>
            <a:r>
              <a:rPr lang="ru-RU" dirty="0"/>
              <a:t>у</a:t>
            </a:r>
            <a:r>
              <a:rPr lang="ru-RU" dirty="0" smtClean="0"/>
              <a:t>множение (тест)</a:t>
            </a:r>
            <a:br>
              <a:rPr lang="ru-RU" dirty="0" smtClean="0"/>
            </a:br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 smtClean="0"/>
          </a:p>
        </p:txBody>
      </p:sp>
      <p:pic>
        <p:nvPicPr>
          <p:cNvPr id="4" name="Picture 7" descr="butterfly_2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67513" y="1857364"/>
            <a:ext cx="2376487" cy="2843213"/>
          </a:xfrm>
          <a:prstGeom prst="rect">
            <a:avLst/>
          </a:prstGeom>
          <a:noFill/>
        </p:spPr>
      </p:pic>
      <p:pic>
        <p:nvPicPr>
          <p:cNvPr id="5" name="Picture 6" descr="butterfly_20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357562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188913"/>
            <a:ext cx="8385175" cy="2295525"/>
          </a:xfrm>
        </p:spPr>
        <p:txBody>
          <a:bodyPr/>
          <a:lstStyle/>
          <a:p>
            <a:pPr algn="ctr"/>
            <a:r>
              <a:rPr lang="ru-RU" sz="6000" dirty="0" smtClean="0">
                <a:solidFill>
                  <a:srgbClr val="0000CC"/>
                </a:solidFill>
              </a:rPr>
              <a:t>    Сумма </a:t>
            </a:r>
            <a:r>
              <a:rPr lang="ru-RU" sz="6000" dirty="0">
                <a:solidFill>
                  <a:srgbClr val="0000CC"/>
                </a:solidFill>
              </a:rPr>
              <a:t>5+5+5+5+5+5 равна произведению:</a:t>
            </a:r>
          </a:p>
        </p:txBody>
      </p:sp>
      <p:sp>
        <p:nvSpPr>
          <p:cNvPr id="307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636838"/>
            <a:ext cx="8007350" cy="3470275"/>
          </a:xfrm>
        </p:spPr>
        <p:txBody>
          <a:bodyPr/>
          <a:lstStyle/>
          <a:p>
            <a:pPr marL="0" indent="0">
              <a:buNone/>
            </a:pPr>
            <a:r>
              <a:rPr lang="ru-RU" sz="4800" b="1" dirty="0">
                <a:solidFill>
                  <a:srgbClr val="FF0066"/>
                </a:solidFill>
              </a:rPr>
              <a:t>а)  </a:t>
            </a:r>
            <a:r>
              <a:rPr lang="ru-RU" sz="4800" b="1" dirty="0" smtClean="0">
                <a:solidFill>
                  <a:srgbClr val="FF0066"/>
                </a:solidFill>
              </a:rPr>
              <a:t>5*5                </a:t>
            </a:r>
            <a:endParaRPr lang="ru-RU" sz="48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66"/>
                </a:solidFill>
              </a:rPr>
              <a:t>                   </a:t>
            </a:r>
            <a:r>
              <a:rPr lang="ru-RU" sz="4800" b="1" dirty="0" smtClean="0">
                <a:solidFill>
                  <a:srgbClr val="FF0066"/>
                </a:solidFill>
              </a:rPr>
              <a:t>б)5*6</a:t>
            </a:r>
            <a:endParaRPr lang="ru-RU" sz="4800" b="1" dirty="0">
              <a:solidFill>
                <a:srgbClr val="FF0066"/>
              </a:solidFill>
            </a:endParaRPr>
          </a:p>
          <a:p>
            <a:pPr marL="0" indent="0">
              <a:buNone/>
            </a:pPr>
            <a:r>
              <a:rPr lang="ru-RU" sz="4800" b="1" dirty="0">
                <a:solidFill>
                  <a:srgbClr val="FF0066"/>
                </a:solidFill>
              </a:rPr>
              <a:t>                                  </a:t>
            </a:r>
            <a:r>
              <a:rPr lang="ru-RU" sz="4800" b="1" dirty="0" smtClean="0">
                <a:solidFill>
                  <a:srgbClr val="FF0066"/>
                </a:solidFill>
              </a:rPr>
              <a:t>в)5*4</a:t>
            </a:r>
            <a:endParaRPr lang="ru-RU" sz="4800" b="1" dirty="0">
              <a:solidFill>
                <a:srgbClr val="FF0066"/>
              </a:solidFill>
            </a:endParaRPr>
          </a:p>
        </p:txBody>
      </p:sp>
      <p:pic>
        <p:nvPicPr>
          <p:cNvPr id="3078" name="Picture 6" descr="butterfly_20037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7544" y="4171960"/>
            <a:ext cx="2646362" cy="2447925"/>
          </a:xfrm>
          <a:prstGeom prst="rect">
            <a:avLst/>
          </a:prstGeom>
          <a:noFill/>
        </p:spPr>
      </p:pic>
      <p:pic>
        <p:nvPicPr>
          <p:cNvPr id="6" name="Picture 6" descr="butterfly_200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4857760"/>
            <a:ext cx="1762125" cy="1762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620713"/>
            <a:ext cx="8385175" cy="2519362"/>
          </a:xfrm>
        </p:spPr>
        <p:txBody>
          <a:bodyPr/>
          <a:lstStyle/>
          <a:p>
            <a:pPr algn="ctr"/>
            <a:r>
              <a:rPr lang="ru-RU" sz="6600" dirty="0">
                <a:solidFill>
                  <a:srgbClr val="FF0066"/>
                </a:solidFill>
              </a:rPr>
              <a:t>Произведение </a:t>
            </a:r>
            <a:r>
              <a:rPr lang="ru-RU" sz="6600" dirty="0" smtClean="0">
                <a:solidFill>
                  <a:srgbClr val="FF0066"/>
                </a:solidFill>
              </a:rPr>
              <a:t> 9 * 4 </a:t>
            </a:r>
            <a:r>
              <a:rPr lang="ru-RU" sz="6600" dirty="0">
                <a:solidFill>
                  <a:srgbClr val="FF0066"/>
                </a:solidFill>
              </a:rPr>
              <a:t>равно сумме</a:t>
            </a:r>
          </a:p>
        </p:txBody>
      </p:sp>
      <p:sp>
        <p:nvSpPr>
          <p:cNvPr id="819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2924175"/>
            <a:ext cx="8007350" cy="3182938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b="1" dirty="0">
                <a:solidFill>
                  <a:srgbClr val="FF0000"/>
                </a:solidFill>
              </a:rPr>
              <a:t>а)9+9+9+9</a:t>
            </a:r>
          </a:p>
          <a:p>
            <a:pPr marL="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</a:rPr>
              <a:t>    б)4+4+4+4+4</a:t>
            </a:r>
            <a:endParaRPr lang="ru-RU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68313" y="260350"/>
            <a:ext cx="8385175" cy="2824163"/>
          </a:xfrm>
        </p:spPr>
        <p:txBody>
          <a:bodyPr/>
          <a:lstStyle/>
          <a:p>
            <a:pPr algn="ctr"/>
            <a:r>
              <a:rPr lang="ru-RU" sz="6000">
                <a:solidFill>
                  <a:srgbClr val="FF0000"/>
                </a:solidFill>
              </a:rPr>
              <a:t>Произведение 9 и 3 записывается так :</a:t>
            </a:r>
          </a:p>
        </p:txBody>
      </p:sp>
      <p:sp>
        <p:nvSpPr>
          <p:cNvPr id="9219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27088" y="3284538"/>
            <a:ext cx="8007350" cy="2451100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 smtClean="0">
                <a:solidFill>
                  <a:srgbClr val="0000CC"/>
                </a:solidFill>
              </a:rPr>
              <a:t> а</a:t>
            </a:r>
            <a:r>
              <a:rPr lang="ru-RU" sz="6600" b="1" dirty="0">
                <a:solidFill>
                  <a:srgbClr val="0000CC"/>
                </a:solidFill>
              </a:rPr>
              <a:t>) </a:t>
            </a:r>
            <a:r>
              <a:rPr lang="ru-RU" sz="6600" b="1" dirty="0" smtClean="0">
                <a:solidFill>
                  <a:srgbClr val="0000CC"/>
                </a:solidFill>
              </a:rPr>
              <a:t>9+3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0000CC"/>
                </a:solidFill>
              </a:rPr>
              <a:t>б)3*9</a:t>
            </a:r>
            <a:endParaRPr lang="ru-RU" sz="6600" b="1" dirty="0" smtClean="0">
              <a:solidFill>
                <a:srgbClr val="0000CC"/>
              </a:solidFill>
            </a:endParaRPr>
          </a:p>
          <a:p>
            <a:pPr marL="0" indent="0" algn="ctr">
              <a:buNone/>
            </a:pPr>
            <a:r>
              <a:rPr lang="ru-RU" sz="6600" b="1" dirty="0" smtClean="0">
                <a:solidFill>
                  <a:srgbClr val="0000CC"/>
                </a:solidFill>
              </a:rPr>
              <a:t>в)9*3</a:t>
            </a:r>
            <a:endParaRPr lang="ru-RU" sz="6600" b="1" dirty="0">
              <a:solidFill>
                <a:srgbClr val="0000CC"/>
              </a:solidFill>
            </a:endParaRPr>
          </a:p>
        </p:txBody>
      </p:sp>
      <p:pic>
        <p:nvPicPr>
          <p:cNvPr id="9220" name="Picture 4" descr="butterfly_2003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3068638"/>
            <a:ext cx="2519362" cy="2736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2824163"/>
          </a:xfrm>
        </p:spPr>
        <p:txBody>
          <a:bodyPr/>
          <a:lstStyle/>
          <a:p>
            <a:pPr algn="ctr"/>
            <a:r>
              <a:rPr lang="ru-RU" sz="6000" dirty="0">
                <a:solidFill>
                  <a:srgbClr val="FF0066"/>
                </a:solidFill>
              </a:rPr>
              <a:t>Чему равно значение произведения </a:t>
            </a:r>
            <a:r>
              <a:rPr lang="ru-RU" sz="6000" dirty="0" smtClean="0">
                <a:solidFill>
                  <a:srgbClr val="FF0066"/>
                </a:solidFill>
              </a:rPr>
              <a:t>0*5 </a:t>
            </a:r>
            <a:r>
              <a:rPr lang="ru-RU" sz="6000" dirty="0">
                <a:solidFill>
                  <a:srgbClr val="FF0066"/>
                </a:solidFill>
              </a:rPr>
              <a:t>:</a:t>
            </a:r>
          </a:p>
        </p:txBody>
      </p:sp>
      <p:sp>
        <p:nvSpPr>
          <p:cNvPr id="1024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838200" y="3357563"/>
            <a:ext cx="8007350" cy="2738437"/>
          </a:xfrm>
        </p:spPr>
        <p:txBody>
          <a:bodyPr/>
          <a:lstStyle/>
          <a:p>
            <a:pPr marL="0" indent="0" algn="ctr">
              <a:buNone/>
            </a:pPr>
            <a:r>
              <a:rPr lang="ru-RU" sz="6600" b="1" dirty="0">
                <a:solidFill>
                  <a:srgbClr val="FFFF00"/>
                </a:solidFill>
              </a:rPr>
              <a:t>а) </a:t>
            </a:r>
            <a:r>
              <a:rPr lang="ru-RU" sz="6600" b="1" dirty="0" smtClean="0">
                <a:solidFill>
                  <a:srgbClr val="FFFF00"/>
                </a:solidFill>
              </a:rPr>
              <a:t>0</a:t>
            </a:r>
          </a:p>
          <a:p>
            <a:pPr marL="0" indent="0" algn="ctr">
              <a:buNone/>
            </a:pPr>
            <a:r>
              <a:rPr lang="ru-RU" sz="6600" dirty="0" smtClean="0">
                <a:solidFill>
                  <a:srgbClr val="FFFF00"/>
                </a:solidFill>
              </a:rPr>
              <a:t>б) 5</a:t>
            </a:r>
            <a:endParaRPr lang="ru-RU" sz="6600" b="1" dirty="0">
              <a:solidFill>
                <a:srgbClr val="FFFF00"/>
              </a:solidFill>
            </a:endParaRPr>
          </a:p>
        </p:txBody>
      </p:sp>
      <p:pic>
        <p:nvPicPr>
          <p:cNvPr id="10244" name="Picture 4" descr="cartoon_19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7875" y="2143116"/>
            <a:ext cx="2016125" cy="29511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otos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lotos</Template>
  <TotalTime>91</TotalTime>
  <Words>435</Words>
  <Application>Microsoft Office PowerPoint</Application>
  <PresentationFormat>Экран (4:3)</PresentationFormat>
  <Paragraphs>115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lotos</vt:lpstr>
      <vt:lpstr>МБОУ Сош № 39 г.Дзержинск</vt:lpstr>
      <vt:lpstr> Мотивация учебной деятельности. </vt:lpstr>
      <vt:lpstr> Распределить данные выражения на две группы. </vt:lpstr>
      <vt:lpstr>Тема урока: Умножение числа 6.</vt:lpstr>
      <vt:lpstr>Вспоминаем пройденное умножение (тест) </vt:lpstr>
      <vt:lpstr>    Сумма 5+5+5+5+5+5 равна произведению:</vt:lpstr>
      <vt:lpstr>Произведение  9 * 4 равно сумме</vt:lpstr>
      <vt:lpstr>Произведение 9 и 3 записывается так :</vt:lpstr>
      <vt:lpstr>Чему равно значение произведения 0*5 :</vt:lpstr>
      <vt:lpstr>Значение выражения 1*8 равно:</vt:lpstr>
      <vt:lpstr>Чему равно значение выражения 0*(15 - 8)</vt:lpstr>
      <vt:lpstr>Какое утверждение верно?</vt:lpstr>
      <vt:lpstr>Какое равенство верно?</vt:lpstr>
      <vt:lpstr>Презентация PowerPoint</vt:lpstr>
      <vt:lpstr>Таблица умножения числа 6</vt:lpstr>
      <vt:lpstr>Работа в ТПО с.7</vt:lpstr>
      <vt:lpstr>Дополни высказывание:</vt:lpstr>
      <vt:lpstr>Тренируем память </vt:lpstr>
      <vt:lpstr>Работа с учебником №12, с.18</vt:lpstr>
      <vt:lpstr>Работа в ТПО с.7</vt:lpstr>
      <vt:lpstr>Решение </vt:lpstr>
      <vt:lpstr>Рефлексия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Умножение (тест) 2 класс</dc:title>
  <dc:creator>Мурзакова З.М.</dc:creator>
  <cp:lastModifiedBy>Леха</cp:lastModifiedBy>
  <cp:revision>19</cp:revision>
  <dcterms:created xsi:type="dcterms:W3CDTF">2011-04-05T09:49:51Z</dcterms:created>
  <dcterms:modified xsi:type="dcterms:W3CDTF">2013-01-14T18:30:22Z</dcterms:modified>
</cp:coreProperties>
</file>