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300" r:id="rId2"/>
    <p:sldId id="284" r:id="rId3"/>
    <p:sldId id="285" r:id="rId4"/>
    <p:sldId id="286" r:id="rId5"/>
    <p:sldId id="294" r:id="rId6"/>
    <p:sldId id="295" r:id="rId7"/>
    <p:sldId id="296" r:id="rId8"/>
    <p:sldId id="297" r:id="rId9"/>
    <p:sldId id="298" r:id="rId10"/>
    <p:sldId id="257" r:id="rId11"/>
    <p:sldId id="275" r:id="rId12"/>
    <p:sldId id="258" r:id="rId13"/>
    <p:sldId id="259" r:id="rId14"/>
    <p:sldId id="273" r:id="rId15"/>
    <p:sldId id="274" r:id="rId16"/>
    <p:sldId id="269" r:id="rId17"/>
    <p:sldId id="288" r:id="rId18"/>
    <p:sldId id="261" r:id="rId19"/>
    <p:sldId id="272" r:id="rId20"/>
    <p:sldId id="299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30" autoAdjust="0"/>
  </p:normalViewPr>
  <p:slideViewPr>
    <p:cSldViewPr>
      <p:cViewPr>
        <p:scale>
          <a:sx n="60" d="100"/>
          <a:sy n="60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584FA-A3D2-47D6-A8AC-AB5B84B18B9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D4E9-BBD5-4765-97B0-1F861C64B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4E9-BBD5-4765-97B0-1F861C64B42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FEB4BC-BACA-47DA-A013-2EFCBBC8DDEE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D63C58-3E31-43E1-9380-6BF077477D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Программа  «Разговор о правильном питании», </a:t>
            </a:r>
            <a:br>
              <a:rPr lang="ru-RU" dirty="0" smtClean="0"/>
            </a:br>
            <a:r>
              <a:rPr lang="ru-RU" dirty="0" smtClean="0"/>
              <a:t>«Две недели в лагере здоровья»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643314"/>
            <a:ext cx="8043890" cy="26812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 учитель начальных классов  МОУ «СОШ № 24» г. Энгельса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Цыганок Лариса Владимировна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Районный семинар, проводимый на базе МОУ «СОШ № 24»г.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Энгельса, декабрь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.USER.000\Мои документы\Мои рисунки\Изображение\Изображение 01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928670"/>
            <a:ext cx="321474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4294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класс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Учебно-методический комплект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«Две недели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лагере здоровья»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9286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Работа по рабочей тетради «Две недели в лагере здоровья»</a:t>
            </a:r>
            <a:endParaRPr lang="ru-RU" sz="3200" dirty="0"/>
          </a:p>
        </p:txBody>
      </p:sp>
      <p:pic>
        <p:nvPicPr>
          <p:cNvPr id="1027" name="Picture 3" descr="C:\Documents and Settings\Администратор.USER.000\Рабочий стол\фото\SDC104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286380" y="1071546"/>
            <a:ext cx="3192463" cy="239395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USER.000\Рабочий стол\фото\SDC104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285860"/>
            <a:ext cx="2928958" cy="2725559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USER.000\Рабочий стол\фото\SDC104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071942"/>
            <a:ext cx="3357586" cy="251819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.USER.000\Рабочий стол\фото\SDC104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3861048"/>
            <a:ext cx="3319383" cy="24895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образовательная программа ОЗОЖ  для 3 класса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Этический блок (4ч)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Психологический блок (12)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Правовой блок (7ч)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Семьеведческий блок (4ч)</a:t>
            </a:r>
          </a:p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гигиенический блок (7ч)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ПЛАНИРОВАНИЕ УРОКОВ ОЗОЖ В 3 КЛАССЕ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Этический блок (4ч)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Психологический(10)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Правовой (4ч)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Семьеведческий(3)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Медико-гигиенический (7ч)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Правильное питание. Две недели в лагере здоровья.(6ч)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хочешь быть здоров.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чего состоит наша пища.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нужно есть в разное время года.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правильно питаться, если занимаешься спортом.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и как готовят пищу.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правильно накрыть стол.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образовательная программа  для 4 класса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Этический блок (4ч)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Психологический блок (12)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Правовой блок (6ч)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Семьеведческий блок (6ч)</a:t>
            </a:r>
          </a:p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гигиенический блок (6ч)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ПЛАНИРОВАНИЕ УРОКОВ ОЗОЖ В 4 КЛАССЕ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7864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Этический блок (3ч)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Психологический(9)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Правовой (4ч)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Семьеведческий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(4)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Медико-гигиенический (6ч)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Правильное питание. Две недели в лагере здоровья.(8ч)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 молочные продукты.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Блюда из зерна.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пищу можно найти в лесу.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и как можно приготовить из рыбы.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Дары моря.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«Кулинарное путешествие» по России.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можно приготовить, если выбор продуктов ограничены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правильно вести себя за столом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«Где и как готовят пищу»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Алина\Img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143358"/>
            <a:ext cx="1857388" cy="2476517"/>
          </a:xfrm>
          <a:prstGeom prst="rect">
            <a:avLst/>
          </a:prstGeom>
          <a:noFill/>
        </p:spPr>
      </p:pic>
      <p:pic>
        <p:nvPicPr>
          <p:cNvPr id="1028" name="Picture 4" descr="J:\Алина\Img0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4000504"/>
            <a:ext cx="1964529" cy="2619372"/>
          </a:xfrm>
          <a:prstGeom prst="rect">
            <a:avLst/>
          </a:prstGeom>
          <a:noFill/>
        </p:spPr>
      </p:pic>
      <p:pic>
        <p:nvPicPr>
          <p:cNvPr id="1029" name="Picture 5" descr="J:\Алина\Img000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714356"/>
            <a:ext cx="2286000" cy="3048000"/>
          </a:xfrm>
          <a:prstGeom prst="rect">
            <a:avLst/>
          </a:prstGeom>
          <a:noFill/>
        </p:spPr>
      </p:pic>
      <p:pic>
        <p:nvPicPr>
          <p:cNvPr id="1030" name="Picture 6" descr="J:\Алина\Img000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4286256"/>
            <a:ext cx="3048000" cy="2286000"/>
          </a:xfrm>
          <a:prstGeom prst="rect">
            <a:avLst/>
          </a:prstGeom>
          <a:noFill/>
        </p:spPr>
      </p:pic>
      <p:pic>
        <p:nvPicPr>
          <p:cNvPr id="47108" name="Picture 4" descr="C:\Documents and Settings\Администратор.USER.000\Рабочий стол\фото\SDC104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1357298"/>
            <a:ext cx="2485940" cy="2185926"/>
          </a:xfrm>
          <a:prstGeom prst="rect">
            <a:avLst/>
          </a:prstGeom>
          <a:noFill/>
        </p:spPr>
      </p:pic>
      <p:pic>
        <p:nvPicPr>
          <p:cNvPr id="47109" name="Picture 5" descr="C:\Documents and Settings\Администратор.USER.000\Рабочий стол\фото\SDC1037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1857364"/>
            <a:ext cx="2057312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правильно накрыть стол</a:t>
            </a:r>
            <a:endParaRPr lang="ru-RU" b="1" dirty="0"/>
          </a:p>
        </p:txBody>
      </p:sp>
      <p:pic>
        <p:nvPicPr>
          <p:cNvPr id="1026" name="Picture 2" descr="C:\Documents and Settings\Администратор.USER.000\Рабочий стол\фото\P1000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1214422"/>
            <a:ext cx="2791897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USER.000\Рабочий стол\фото\P10008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142984"/>
            <a:ext cx="2413447" cy="3217827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USER.000\Рабочий стол\фото\P10008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1500174"/>
            <a:ext cx="2154153" cy="1857388"/>
          </a:xfrm>
          <a:prstGeom prst="rect">
            <a:avLst/>
          </a:prstGeom>
          <a:noFill/>
        </p:spPr>
      </p:pic>
      <p:pic>
        <p:nvPicPr>
          <p:cNvPr id="4" name="Picture 3" descr="I:\Алина\Img000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3571876"/>
            <a:ext cx="2232422" cy="2976562"/>
          </a:xfrm>
          <a:prstGeom prst="rect">
            <a:avLst/>
          </a:prstGeom>
          <a:noFill/>
        </p:spPr>
      </p:pic>
      <p:pic>
        <p:nvPicPr>
          <p:cNvPr id="5" name="Picture 4" descr="I:\Алина\Img000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4143380"/>
            <a:ext cx="1785950" cy="2381267"/>
          </a:xfrm>
          <a:prstGeom prst="rect">
            <a:avLst/>
          </a:prstGeom>
          <a:noFill/>
        </p:spPr>
      </p:pic>
      <p:pic>
        <p:nvPicPr>
          <p:cNvPr id="1029" name="Picture 5" descr="I:\Алина\Img0003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57224" y="4500570"/>
            <a:ext cx="1643058" cy="2190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2000240"/>
            <a:ext cx="4186238" cy="44291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Гречневая каша - отличное диетическое блюдо. Белка в ней содержится больше, чем в других крупах или в хлебе. Эта крупа содержит витамины группы В, Р, она богата железом, магнием, калием, кальцием, марганцем, фосфором. Врачи-кардиологи уважают гречку за ее способность снижать риск возникновения </a:t>
            </a:r>
            <a:r>
              <a:rPr lang="ru-RU" sz="1800" dirty="0" err="1"/>
              <a:t>сердечно-сосудистых</a:t>
            </a:r>
            <a:r>
              <a:rPr lang="ru-RU" sz="1800" dirty="0"/>
              <a:t> заболеваний, в частности ишемической болезни сердца. "Сердечная" польза гречки обусловлена тем, что в ее состав входит рутин - органическое соединение, укрепляющее стенки кровеносных сосудов. Диетологи же любят гречку за низкое содержание углеводов.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6148" name="Picture 4" descr="PH02781J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071678"/>
            <a:ext cx="3859212" cy="43291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«Блюда из зерна»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7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поделок </a:t>
            </a:r>
            <a:endParaRPr lang="ru-RU" dirty="0"/>
          </a:p>
        </p:txBody>
      </p:sp>
      <p:pic>
        <p:nvPicPr>
          <p:cNvPr id="1026" name="Picture 2" descr="C:\Documents and Settings\Администратор.USER.000\Мои документы\Мои рисунки\Изображение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6357950" y="1000108"/>
            <a:ext cx="2575018" cy="1746231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.USER.000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000372"/>
            <a:ext cx="2376542" cy="357190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.USER.000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1428736"/>
            <a:ext cx="1857388" cy="221457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USER.000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4149080"/>
            <a:ext cx="2099056" cy="1904940"/>
          </a:xfrm>
          <a:prstGeom prst="rect">
            <a:avLst/>
          </a:prstGeom>
          <a:noFill/>
        </p:spPr>
      </p:pic>
      <p:pic>
        <p:nvPicPr>
          <p:cNvPr id="10" name="Picture 2" descr="C:\Documents and Settings\Администратор.USER.000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1785926"/>
            <a:ext cx="307205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Региональная образовательная программа «ОСНОВЫ ЗДОРОВОГО ОБРАЗА ЖИЗНИ»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НЕОБХОДИМОСТЬ РЕАЛИЗАЦИИ ДАННОГО КУРСА ПРОДИКТОВАНА МНОГИМИ ПРИЧИНАМИ. ПРЕЖДЕ ВСЕГО – ЭТО  УХУДШЕНИЕ ФИЗИЧЕСКОГО И ПСИХИЧЕСКОГО ЗДОРОВЬЯ НАЦИИ. В НАСТОЯЩЕЕ ВРЕМЯ РАСТЕТ ЧИСЛО СОМАТИЧЕСКИХ ЗАБОЛЕВАНИЙ. НЕРВНЫЕ НАГРУЗКИ ПРИВОДЯТ К ОБОСТРЕНИЮ ПСИХИЧЕСКИХ БОЛЕЗНЕЙ.ДАННЫЙ КУРС ПРИЗВАН ПОЗИТИВНО ПОВЛИЯТЬ НА СЛОЖИВШУЮСЯ В ОБЩЕСТВЕ СИСТЕМУ, ТАК КАК ПОЗВОЛИТ СФОРМИРОВАТЬ ЦЕННОСТНОЕ ОТНОШЕНИЕ К ЗДОРОВЬЮ.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4294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 6  класс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Учебно-методический комплект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«Формула правильного питания»</a:t>
            </a:r>
            <a:endParaRPr lang="ru-RU" sz="3600" dirty="0"/>
          </a:p>
        </p:txBody>
      </p:sp>
      <p:pic>
        <p:nvPicPr>
          <p:cNvPr id="5" name="Picture 2" descr="C:\Documents and Settings\Администратор.USER.000\Мои документы\Мои рисунки\Изображение\Изображение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785794"/>
            <a:ext cx="400052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Формула  правильного питания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Здоровье – это здорово.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Продукты разные нужны, блюда разные важны.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Режим питания.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Энергия пищи.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Где и как мы едим.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Ты – покупатель.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Ты готовишь себе и друзьям.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Кухни разных народов.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 Кулинарная история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Как питались на Руси и в России.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Необычное кулинарное путешествие.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программы предполагает изучение вопросов философии, этики, морали, психологии, социологии, экономики, правоведения, семьеведения, физиологии, анатомии и гигиены человека в аспекте пропаганды обучения и воспитания здорового образа жизни.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Одним из направлений здорового образа жизни является и  правильное питание. К сожалению в курсе ОЗОЖ этому направлению не уделено достаточно внимания. Поэтому  в работе использую программу «Разговор о правильном питании». Цель программы – формирование у детей основ культуры питания как составляющей здорового образа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Данный учебно-методический комплект реализует следующие 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Расширение знаний детей о правилах питания, направленных на сохранение и укрепление здоровья;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Формирование навыков правильного питания как составной части здорового образа жизни;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Формирование представления о правилах этикета, связанных с питанием, являющимися неотъемлемой частью общей культуры личности;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Пробуждение у детей интереса к народным традициям, связанным с питанием и здоровьем;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Просвещение родителей в вопросах организации правильного питания детей младшего школьного возраста.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4294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 класс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Учебно-методический комплект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«Разговор о правильном питании»</a:t>
            </a:r>
            <a:endParaRPr lang="ru-RU" sz="3600" dirty="0"/>
          </a:p>
        </p:txBody>
      </p:sp>
      <p:pic>
        <p:nvPicPr>
          <p:cNvPr id="1026" name="Picture 2" descr="C:\Documents and Settings\Администратор.USER.000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071546"/>
            <a:ext cx="3843532" cy="5434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образовательная программа ОЗОЖ  для 1 класса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Этический блок (3 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Психологический блок (8ч)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Правовой блок (4ч)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Семьеведческий блок (3 ч)</a:t>
            </a:r>
          </a:p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гигиенический блок (6 ч)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ПЛАНИРОВАНИЕ УРОКОВ ОЗОЖ В 1 КЛАССЕ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Этический блок (3ч)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Психологический(10ч)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Правовой (3ч)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Семьеведческий(3)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Медико-гигиенический (9ч)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Разговор о правильном питании.(5ч)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хочешь быть здоров.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Самые полезные продукты.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Удивительные приключения пирожка.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чего варят каши.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Плох обед, если хлеба нет.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образовательная программа  для 2 класса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Этический блок (4ч)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Психологический блок (12)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Правовой блок (6ч)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Семьеведческий блок (6ч)</a:t>
            </a:r>
          </a:p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гигиенический блок (6ч)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ПЛАНИРОВАНИЕ УРОКОВ ОЗОЖ ВО 2 КЛАССЕ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Этический блок (3ч)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Психологический(8ч)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Правовой (5ч)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Семьеведческий(3)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Медико-гигиенический (6ч)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Разговор о правильном питании.(9ч)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есть булочки.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Пора ужинать.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найти витамины весной.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вкус и цвет товарищей нет.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надо есть, если хочешь стать сильным.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Овощи, ягоды и фрукты- самые витаминные продукты.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Всякому овощу своё время.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урожая.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913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Программа  «Разговор о правильном питании»,  «Две недели в лагере здоровья»</vt:lpstr>
      <vt:lpstr>Региональная образовательная программа «ОСНОВЫ ЗДОРОВОГО ОБРАЗА ЖИЗНИ»</vt:lpstr>
      <vt:lpstr>Содержание программы предполагает изучение вопросов философии, этики, морали, психологии, социологии, экономики, правоведения, семьеведения, физиологии, анатомии и гигиены человека в аспекте пропаганды обучения и воспитания здорового образа жизни.</vt:lpstr>
      <vt:lpstr>Данный учебно-методический комплект реализует следующие задачи</vt:lpstr>
      <vt:lpstr>1-2 класс</vt:lpstr>
      <vt:lpstr>Региональная образовательная программа ОЗОЖ  для 1 класса</vt:lpstr>
      <vt:lpstr>ПЛАНИРОВАНИЕ УРОКОВ ОЗОЖ В 1 КЛАССЕ</vt:lpstr>
      <vt:lpstr>Региональная образовательная программа  для 2 класса</vt:lpstr>
      <vt:lpstr>ПЛАНИРОВАНИЕ УРОКОВ ОЗОЖ ВО 2 КЛАССЕ</vt:lpstr>
      <vt:lpstr>3-4 класс</vt:lpstr>
      <vt:lpstr>Работа по рабочей тетради «Две недели в лагере здоровья»</vt:lpstr>
      <vt:lpstr>Региональная образовательная программа ОЗОЖ  для 3 класса</vt:lpstr>
      <vt:lpstr>ПЛАНИРОВАНИЕ УРОКОВ ОЗОЖ В 3 КЛАССЕ</vt:lpstr>
      <vt:lpstr>Региональная образовательная программа  для 4 класса</vt:lpstr>
      <vt:lpstr>ПЛАНИРОВАНИЕ УРОКОВ ОЗОЖ В 4 КЛАССЕ</vt:lpstr>
      <vt:lpstr>Тема «Где и как готовят пищу»</vt:lpstr>
      <vt:lpstr>Как правильно накрыть стол</vt:lpstr>
      <vt:lpstr>Тема: «Блюда из зерна»</vt:lpstr>
      <vt:lpstr>Изготовление поделок </vt:lpstr>
      <vt:lpstr>5 – 6  класс</vt:lpstr>
      <vt:lpstr>Формула  правильного питания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Эксперт</cp:lastModifiedBy>
  <cp:revision>65</cp:revision>
  <dcterms:created xsi:type="dcterms:W3CDTF">2009-11-22T15:55:39Z</dcterms:created>
  <dcterms:modified xsi:type="dcterms:W3CDTF">2012-07-04T09:21:46Z</dcterms:modified>
</cp:coreProperties>
</file>