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notesMasterIdLst>
    <p:notesMasterId r:id="rId24"/>
  </p:notesMasterIdLst>
  <p:sldIdLst>
    <p:sldId id="257" r:id="rId2"/>
    <p:sldId id="296" r:id="rId3"/>
    <p:sldId id="258" r:id="rId4"/>
    <p:sldId id="277" r:id="rId5"/>
    <p:sldId id="288" r:id="rId6"/>
    <p:sldId id="289" r:id="rId7"/>
    <p:sldId id="278" r:id="rId8"/>
    <p:sldId id="290" r:id="rId9"/>
    <p:sldId id="279" r:id="rId10"/>
    <p:sldId id="291" r:id="rId11"/>
    <p:sldId id="281" r:id="rId12"/>
    <p:sldId id="282" r:id="rId13"/>
    <p:sldId id="285" r:id="rId14"/>
    <p:sldId id="287" r:id="rId15"/>
    <p:sldId id="292" r:id="rId16"/>
    <p:sldId id="293" r:id="rId17"/>
    <p:sldId id="294" r:id="rId18"/>
    <p:sldId id="299" r:id="rId19"/>
    <p:sldId id="301" r:id="rId20"/>
    <p:sldId id="302" r:id="rId21"/>
    <p:sldId id="300" r:id="rId22"/>
    <p:sldId id="303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990033"/>
    <a:srgbClr val="996633"/>
    <a:srgbClr val="A0DFFE"/>
    <a:srgbClr val="CC0000"/>
    <a:srgbClr val="FFFF00"/>
    <a:srgbClr val="FF99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8EF93FD-EA24-413E-8E7C-8A4DD8F36965}" type="datetimeFigureOut">
              <a:rPr lang="ru-RU"/>
              <a:pPr>
                <a:defRPr/>
              </a:pPr>
              <a:t>26.12.2012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9AC2CC3-0E1A-4910-BFC0-AC77C97DD7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EE0BD4A-2BA7-42E2-9387-2D402A01DCF2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D134F6-18B7-44A5-A99C-A6F1CF0E1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D7A62-BA57-4390-A564-1D0A9AC74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CCE0F-636F-4EC4-946B-AF1875F51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986EF-CE14-4A84-AE70-E543F4904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5D1BE-5F40-42CD-83AB-DCBCEDBDB3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194FF-40F6-4C36-9CE8-CDA99B3B4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4B2043-0194-4B37-BF73-7A700DBE86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F615A-8CF1-42EC-A0B3-093F30D01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7D552-DF32-4B18-AD57-2589210B3D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B25FD-D9FC-4E99-AE02-9AB4203F1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8B6B42-99B3-48E6-82A4-13A762F23D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0188A-9D03-46E1-8DE3-FCB0475BFE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773AC4D-B6E7-47A9-AC73-526B6C1450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44C15E5A-385A-4424-863F-2A73A8F73B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6" r:id="rId2"/>
    <p:sldLayoutId id="2147483726" r:id="rId3"/>
    <p:sldLayoutId id="2147483717" r:id="rId4"/>
    <p:sldLayoutId id="2147483718" r:id="rId5"/>
    <p:sldLayoutId id="2147483719" r:id="rId6"/>
    <p:sldLayoutId id="2147483727" r:id="rId7"/>
    <p:sldLayoutId id="2147483720" r:id="rId8"/>
    <p:sldLayoutId id="2147483728" r:id="rId9"/>
    <p:sldLayoutId id="2147483721" r:id="rId10"/>
    <p:sldLayoutId id="2147483722" r:id="rId11"/>
    <p:sldLayoutId id="2147483723" r:id="rId12"/>
    <p:sldLayoutId id="2147483724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dex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620713"/>
            <a:ext cx="8459787" cy="1152525"/>
          </a:xfrm>
        </p:spPr>
        <p:txBody>
          <a:bodyPr>
            <a:normAutofit fontScale="92500" lnSpcReduction="20000"/>
          </a:bodyPr>
          <a:lstStyle/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5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 растёт на клумбе? </a:t>
            </a:r>
            <a:r>
              <a:rPr lang="ru-RU" sz="36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(1класс)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7200" b="1" dirty="0" smtClean="0">
              <a:solidFill>
                <a:schemeClr val="accent2"/>
              </a:solidFill>
              <a:latin typeface="Adobe Caslon Pro Bold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7200" b="1" dirty="0" smtClean="0">
              <a:solidFill>
                <a:schemeClr val="accent2"/>
              </a:solidFill>
              <a:latin typeface="Adobe Caslon Pro Bold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7200" b="1" dirty="0" smtClean="0">
              <a:solidFill>
                <a:schemeClr val="accent2"/>
              </a:solidFill>
              <a:latin typeface="Adobe Caslon Pro Bold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7200" b="1" dirty="0" smtClean="0">
              <a:solidFill>
                <a:schemeClr val="accent2"/>
              </a:solidFill>
              <a:latin typeface="Adobe Caslon Pro Bold" pitchFamily="18" charset="0"/>
            </a:endParaRPr>
          </a:p>
        </p:txBody>
      </p:sp>
      <p:sp>
        <p:nvSpPr>
          <p:cNvPr id="2051" name="Прямоугольник 3"/>
          <p:cNvSpPr>
            <a:spLocks noChangeArrowheads="1"/>
          </p:cNvSpPr>
          <p:nvPr/>
        </p:nvSpPr>
        <p:spPr bwMode="auto">
          <a:xfrm>
            <a:off x="4284663" y="4941888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just"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школы №411</a:t>
            </a:r>
          </a:p>
          <a:p>
            <a:pPr algn="just">
              <a:defRPr/>
            </a:pPr>
            <a:r>
              <a:rPr lang="ru-RU" sz="24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Хорошевцева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Т.В.</a:t>
            </a:r>
          </a:p>
        </p:txBody>
      </p:sp>
      <p:pic>
        <p:nvPicPr>
          <p:cNvPr id="6148" name="Picture 6" descr="http://seonya.com/photos/0000/2573/38f05d70da985e720e202be5b50eba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276475"/>
            <a:ext cx="3386138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8" descr="http://seonya.com/photos/0000/2041/db7dd97d246754edc635c634883e0f1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2276475"/>
            <a:ext cx="3816350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utoUpdateAnimBg="0"/>
      <p:bldP spid="205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4"/>
          <p:cNvSpPr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Календула (ноготки)</a:t>
            </a:r>
            <a:endParaRPr lang="ru-RU" sz="6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2" descr="http://t3.gstatic.com/images?q=tbn:ANd9GcSATBruvh4nxnZ7CNiBFEJev8CPUqIYBBOaqhoeOFwskUcOQI0xz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772816"/>
            <a:ext cx="403860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268" name="Picture 4" descr="http://t2.gstatic.com/images?q=tbn:ANd9GcRSw-9J-iB_ZdxtL8YX1DyF_0fpwBJfQHL2hGjacyYTmP3yVS7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4008" y="2996952"/>
            <a:ext cx="4329113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066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Настурция</a:t>
            </a:r>
            <a:endParaRPr lang="ru-RU" sz="6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5" descr="http://wallpaperscraft.ru/image/nasturciya_cvety_listya_zheltyy_oranzhevyy_19991_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2060848"/>
            <a:ext cx="428783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606925" y="2060575"/>
            <a:ext cx="4537075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65760" indent="-283464">
              <a:buClr>
                <a:schemeClr val="accent1"/>
              </a:buClr>
              <a:buSzPct val="80000"/>
              <a:defRPr/>
            </a:pP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Невысокое растение</a:t>
            </a: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образующее длинные плети. Цветки можно есть, по вкусу они напоминают редис.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Роза</a:t>
            </a:r>
          </a:p>
        </p:txBody>
      </p:sp>
      <p:pic>
        <p:nvPicPr>
          <p:cNvPr id="13315" name="Picture 5" descr="http://www.fotocvetov.ru/rozy/551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988840"/>
            <a:ext cx="4408147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787900" y="1341438"/>
            <a:ext cx="4356100" cy="5538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ней поют поэты всех веков</a:t>
            </a:r>
          </a:p>
          <a:p>
            <a:pPr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Нет в мире ничего нежней и краше,</a:t>
            </a:r>
          </a:p>
          <a:p>
            <a:pPr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 этот свёрток алых лепестков,</a:t>
            </a:r>
          </a:p>
          <a:p>
            <a:pPr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Раскрывшейся благоуханной чашей…</a:t>
            </a:r>
          </a:p>
          <a:p>
            <a:pPr>
              <a:defRPr/>
            </a:pP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лепесток заходит лепесток,</a:t>
            </a:r>
          </a:p>
          <a:p>
            <a:pPr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все они своей пурпурной тканью</a:t>
            </a:r>
          </a:p>
          <a:p>
            <a:pPr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Струят </a:t>
            </a:r>
            <a:r>
              <a:rPr lang="ru-RU" sz="2400" b="1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неиссякающий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поток</a:t>
            </a:r>
          </a:p>
          <a:p>
            <a:pPr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Душистого и свежего дыханья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Розы</a:t>
            </a:r>
          </a:p>
        </p:txBody>
      </p:sp>
      <p:pic>
        <p:nvPicPr>
          <p:cNvPr id="14339" name="Picture 7" descr="http://www.fotocvetov.ru/rozy/551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628800"/>
            <a:ext cx="402907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340" name="Picture 9" descr="http://www.fotocvetov.ru/rozy/5510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2564904"/>
            <a:ext cx="39592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3375"/>
            <a:ext cx="9144000" cy="8096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Розы</a:t>
            </a:r>
          </a:p>
        </p:txBody>
      </p:sp>
      <p:pic>
        <p:nvPicPr>
          <p:cNvPr id="15363" name="Picture 5" descr="http://www.fotocvetov.ru/rozy/5510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340768"/>
            <a:ext cx="4221163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364" name="Picture 7" descr="&amp;SHcy;&amp;icy;&amp;rcy;&amp;ocy;&amp;kcy;&amp;ocy;&amp;fcy;&amp;ocy;&amp;rcy;&amp;mcy;&amp;acy;&amp;tcy;&amp;ncy;&amp;ycy;&amp;iecy; &amp;ocy;&amp;bcy;&amp;ocy;&amp;icy; &amp;Kcy;&amp;ucy;&amp;scy;&amp;tcy; &amp;rcy;&amp;ocy;&amp;zcy;, &amp;Kcy;&amp;rcy;&amp;acy;&amp;scy;&amp;ncy;&amp;ycy;&amp;iecy; &amp;rcy;&amp;ocy;&amp;zcy;&amp;y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3789363"/>
            <a:ext cx="4176712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Лилия</a:t>
            </a:r>
            <a:endParaRPr lang="ru-RU" sz="6000" dirty="0" smtClean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2" descr="&amp;bcy;&amp;iecy;&amp;lcy;&amp;ycy;&amp;iecy; &amp;lcy;&amp;icy;&amp;lcy;&amp;icy;&amp;i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916832"/>
            <a:ext cx="4294188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003800" y="2636838"/>
            <a:ext cx="4140200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Нарядилась лилия</a:t>
            </a:r>
          </a:p>
          <a:p>
            <a:pPr>
              <a:defRPr/>
            </a:pP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свадебный наряд,</a:t>
            </a:r>
          </a:p>
          <a:p>
            <a:pPr>
              <a:defRPr/>
            </a:pP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Аромата сладкого</a:t>
            </a:r>
          </a:p>
          <a:p>
            <a:pPr>
              <a:defRPr/>
            </a:pPr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Полон летний сад.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9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Лилии</a:t>
            </a:r>
            <a:endParaRPr lang="ru-RU" sz="6000" dirty="0" smtClean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2" descr="http://cvetys.narod.ru/1/cvetok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752" y="1268760"/>
            <a:ext cx="5072879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412" name="Picture 4" descr="&amp;tscy;&amp;vcy;&amp;iecy;&amp;tcy;&amp;ocy;&amp;kcy; &amp;lcy;&amp;icy;&amp;lcy;&amp;icy;&amp;i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752" y="1340768"/>
            <a:ext cx="5040560" cy="3342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413" name="Picture 6" descr="http://www.fotocvetov.ru/lilyy/3210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752" y="1340768"/>
            <a:ext cx="5023964" cy="335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414" name="Picture 8" descr="http://www.fotocvetov.ru/lilyy/3210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39752" y="1268760"/>
            <a:ext cx="5040560" cy="351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971550" y="5013325"/>
            <a:ext cx="7921625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Лилия – одно из красивейших растений с крупными цветками. Название «лилия» означает «белизна», но цветки её бывают самой разной окраски.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fotocvetov.ru/lilyy/321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1340768"/>
            <a:ext cx="3311525" cy="497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435" name="Picture 6" descr="http://www.fotocvetov.ru/lilyy/3210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4077072"/>
            <a:ext cx="360045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436" name="Picture 8" descr="http://www.fotocvetov.ru/lilyy/3210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6096" y="1124744"/>
            <a:ext cx="3456384" cy="2595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8437" name="Прямоугольник 7"/>
          <p:cNvSpPr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Лилии</a:t>
            </a:r>
            <a:endParaRPr lang="ru-RU" sz="6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9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Бегония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6463" y="1268413"/>
            <a:ext cx="4427537" cy="56943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вчерашним днём в    погоне я</a:t>
            </a:r>
          </a:p>
          <a:p>
            <a:pPr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заметил, что давно</a:t>
            </a:r>
          </a:p>
          <a:p>
            <a:pPr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Расцвела моя бегония,</a:t>
            </a:r>
          </a:p>
          <a:p>
            <a:pPr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Озарила мне окно</a:t>
            </a:r>
          </a:p>
          <a:p>
            <a:pPr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Зиму всю стояла сонная,</a:t>
            </a:r>
          </a:p>
          <a:p>
            <a:pPr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Недовольная на вид,</a:t>
            </a:r>
          </a:p>
          <a:p>
            <a:pPr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теперь вдруг вся – лимонная,</a:t>
            </a:r>
          </a:p>
          <a:p>
            <a:pPr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Вся, как солнышко, горит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>
              <a:defRPr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 </a:t>
            </a:r>
            <a:r>
              <a:rPr lang="ru-RU" sz="2800" dirty="0" err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Ферпер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://i02.fsimg.ru/7/tlog_box/1843/184326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988840"/>
            <a:ext cx="392392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Бегония</a:t>
            </a:r>
            <a:endParaRPr lang="ru-RU" sz="60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5" name="Рисунок 4" descr="http://worldgreens.ru/wp-content/uploads/2012/05/%D0%A3%D0%B4%D0%BE%D0%B1%D1%80%D0%B5%D0%BD%D0%B8%D0%B5-%D0%B4%D0%BB%D1%8F-%D0%B1%D0%B5%D0%B3%D0%BE%D0%BD%D0%B8%D0%B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072" y="2420888"/>
            <a:ext cx="33813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http://img-fotki.yandex.ru/get/5008/lady-missis-iva.261/0_62b75_6f230304_XL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1844824"/>
            <a:ext cx="331236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908050"/>
            <a:ext cx="8323262" cy="5340350"/>
          </a:xfrm>
        </p:spPr>
        <p:txBody>
          <a:bodyPr>
            <a:normAutofit fontScale="85000" lnSpcReduction="20000"/>
          </a:bodyPr>
          <a:lstStyle/>
          <a:p>
            <a:pPr marL="365760" indent="-283464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6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Цветы, как люди, на добро щедры, </a:t>
            </a:r>
          </a:p>
          <a:p>
            <a:pPr marL="365760" indent="-283464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6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И, щедро нежность людям отдавая, </a:t>
            </a:r>
          </a:p>
          <a:p>
            <a:pPr marL="365760" indent="-283464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6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Они цветут, сердца обогревая, </a:t>
            </a:r>
          </a:p>
          <a:p>
            <a:pPr marL="365760" indent="-283464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6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Как маленькие тёплые костры»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01113" cy="11969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Бегония</a:t>
            </a:r>
          </a:p>
        </p:txBody>
      </p:sp>
      <p:pic>
        <p:nvPicPr>
          <p:cNvPr id="5" name="Рисунок 4" descr="http://www.1semena.ru/published/publicdata/SHOPDB/attachments/SC/products_pictures/2lv_en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824" y="2708920"/>
            <a:ext cx="25717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http://www.1semena.ru/published/publicdata/SHOPDB/attachments/SC/products_pictures/begonia%20pin%20ap%20rose%20090019gt_enl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128" y="1484784"/>
            <a:ext cx="324036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3794" name="Picture 2" descr="http://www.incasa.ro/_files/Image/articole/5/begonia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1628800"/>
            <a:ext cx="2664295" cy="266429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4650" y="620713"/>
            <a:ext cx="7248525" cy="4800600"/>
          </a:xfrm>
        </p:spPr>
        <p:txBody>
          <a:bodyPr>
            <a:normAutofit fontScale="92500" lnSpcReduction="10000"/>
          </a:bodyPr>
          <a:lstStyle/>
          <a:p>
            <a:pPr marL="365760" indent="-283464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подошёл, сорвал цветы</a:t>
            </a:r>
          </a:p>
          <a:p>
            <a:pPr marL="365760" indent="-283464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мы молчим, и я , и ты</a:t>
            </a:r>
          </a:p>
          <a:p>
            <a:pPr marL="365760" indent="-283464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Молчим вчера, молчим сейчас,</a:t>
            </a:r>
          </a:p>
          <a:p>
            <a:pPr marL="365760" indent="-283464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так бывает всякий раз!</a:t>
            </a:r>
          </a:p>
          <a:p>
            <a:pPr marL="365760" indent="-283464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Довольной глупой простоты,</a:t>
            </a:r>
          </a:p>
          <a:p>
            <a:pPr marL="365760" indent="-283464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надо с клумбы рвать цветы,</a:t>
            </a:r>
          </a:p>
          <a:p>
            <a:pPr marL="365760" indent="-283464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Ребёнку ясно, это грех</a:t>
            </a:r>
          </a:p>
          <a:p>
            <a:pPr marL="365760" indent="-283464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Ведь красота одна для всех!</a:t>
            </a:r>
          </a:p>
          <a:p>
            <a:pPr marL="365760" indent="-283464" algn="r" eaLnBrk="1" hangingPunct="1">
              <a:spcBef>
                <a:spcPct val="0"/>
              </a:spcBef>
              <a:buFont typeface="Wingdings 2"/>
              <a:buNone/>
              <a:defRPr/>
            </a:pPr>
            <a:endParaRPr lang="ru-RU" sz="3600" b="1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83464" algn="r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Марк Львовский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115888"/>
            <a:ext cx="7242175" cy="1014412"/>
          </a:xfrm>
        </p:spPr>
        <p:txBody>
          <a:bodyPr/>
          <a:lstStyle/>
          <a:p>
            <a:pPr algn="ctr">
              <a:defRPr/>
            </a:pPr>
            <a:r>
              <a:rPr lang="ru-RU" sz="4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550" y="1071563"/>
            <a:ext cx="8643938" cy="5786437"/>
          </a:xfrm>
        </p:spPr>
        <p:txBody>
          <a:bodyPr>
            <a:normAutofit fontScale="77500" lnSpcReduction="20000"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33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Плешаков А. А. Окружающий мир. Учебник для </a:t>
            </a:r>
            <a:r>
              <a:rPr lang="ru-RU" sz="33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общеобразоват</a:t>
            </a:r>
            <a:r>
              <a:rPr lang="ru-RU" sz="33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учреждений. М.: Просвещение, 2011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33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Плешаков А.А. От земли до неба. Атлас-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33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определитель для учащихся начальной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33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школы. М.: Просвещение, 2011.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33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Растения России: Начальная школа (Составитель Н.Ю. Васильева. М. </a:t>
            </a:r>
            <a:r>
              <a:rPr lang="ru-RU" sz="33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Вако</a:t>
            </a:r>
            <a:r>
              <a:rPr lang="ru-RU" sz="33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2009. ( Школьный словарик)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33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Фотографии цветов: </a:t>
            </a:r>
          </a:p>
          <a:p>
            <a:pPr>
              <a:buFont typeface="Wingdings 2" pitchFamily="18" charset="2"/>
              <a:buNone/>
              <a:defRPr/>
            </a:pPr>
            <a:r>
              <a:rPr lang="en-US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URL</a:t>
            </a: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 </a:t>
            </a:r>
            <a:r>
              <a:rPr lang="en-US" sz="3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oazis</a:t>
            </a: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cvetov</a:t>
            </a: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endParaRPr lang="ru-RU" sz="3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URL</a:t>
            </a: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 </a:t>
            </a:r>
            <a:r>
              <a:rPr lang="en-US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http://seonya.com/photo_categories/</a:t>
            </a:r>
          </a:p>
          <a:p>
            <a:pPr>
              <a:buFont typeface="Wingdings 2" pitchFamily="18" charset="2"/>
              <a:buNone/>
              <a:defRPr/>
            </a:pPr>
            <a:r>
              <a:rPr lang="en-US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тихи о цветах:</a:t>
            </a:r>
          </a:p>
          <a:p>
            <a:pPr>
              <a:buFont typeface="Wingdings 2" pitchFamily="18" charset="2"/>
              <a:buNone/>
              <a:defRPr/>
            </a:pPr>
            <a:r>
              <a:rPr lang="en-US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URL</a:t>
            </a: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 </a:t>
            </a:r>
            <a:r>
              <a:rPr lang="en-US" sz="3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cvetnicki</a:t>
            </a: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narod</a:t>
            </a: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 sz="3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URL</a:t>
            </a:r>
            <a:r>
              <a:rPr lang="ru-RU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 </a:t>
            </a:r>
            <a:r>
              <a:rPr lang="en-US" sz="3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33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3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ivanok</a:t>
            </a:r>
            <a:r>
              <a:rPr lang="ru-RU" sz="33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3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33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33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littlhuvan</a:t>
            </a:r>
            <a:r>
              <a:rPr lang="ru-RU" sz="33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3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endParaRPr lang="en-US" sz="33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Цели урока: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600200"/>
            <a:ext cx="8642350" cy="4525963"/>
          </a:xfrm>
        </p:spPr>
        <p:txBody>
          <a:bodyPr/>
          <a:lstStyle/>
          <a:p>
            <a:pPr marL="609600" indent="-609600" eaLnBrk="1" hangingPunct="1">
              <a:buFont typeface="Wingdings 2" pitchFamily="18" charset="2"/>
              <a:buNone/>
            </a:pPr>
            <a:r>
              <a:rPr lang="ru-RU" sz="3600" b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1.  Познакомить учеников с декоративными  растениями клумбы</a:t>
            </a:r>
          </a:p>
          <a:p>
            <a:pPr marL="609600" indent="-609600" eaLnBrk="1" hangingPunct="1">
              <a:buFontTx/>
              <a:buNone/>
            </a:pPr>
            <a:r>
              <a:rPr lang="ru-RU" sz="3600" b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2.  Учить распознавать растения</a:t>
            </a:r>
          </a:p>
          <a:p>
            <a:pPr marL="609600" indent="-609600" eaLnBrk="1" hangingPunct="1">
              <a:buFontTx/>
              <a:buNone/>
            </a:pPr>
            <a:r>
              <a:rPr lang="ru-RU" sz="3600" b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3.  Воспитывать бережное отношение к растениям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Астра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219700" y="1628775"/>
            <a:ext cx="3751263" cy="4525963"/>
          </a:xfrm>
        </p:spPr>
        <p:txBody>
          <a:bodyPr>
            <a:normAutofit/>
          </a:bodyPr>
          <a:lstStyle/>
          <a:p>
            <a:pPr marL="365760" indent="-283464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Астру с прямыми её</a:t>
            </a:r>
          </a:p>
          <a:p>
            <a:pPr marL="365760" indent="-283464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лепестками,</a:t>
            </a:r>
          </a:p>
          <a:p>
            <a:pPr marL="365760" indent="-283464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давних времён</a:t>
            </a:r>
          </a:p>
          <a:p>
            <a:pPr marL="365760" indent="-283464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называют «звездой».</a:t>
            </a:r>
          </a:p>
          <a:p>
            <a:pPr marL="365760" indent="-283464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 бы её вы </a:t>
            </a:r>
          </a:p>
          <a:p>
            <a:pPr marL="365760" indent="-283464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назвали и сами,</a:t>
            </a:r>
          </a:p>
          <a:p>
            <a:pPr marL="365760" indent="-283464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ней лепестки</a:t>
            </a:r>
          </a:p>
          <a:p>
            <a:pPr marL="365760" indent="-283464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разбежались лучами.</a:t>
            </a:r>
          </a:p>
          <a:p>
            <a:pPr marL="365760" indent="-283464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сердцевины,</a:t>
            </a:r>
          </a:p>
          <a:p>
            <a:pPr marL="365760" indent="-283464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совсем золотой.</a:t>
            </a:r>
          </a:p>
          <a:p>
            <a:pPr marL="365760" indent="-283464" algn="just" eaLnBrk="1" hangingPunct="1">
              <a:spcBef>
                <a:spcPct val="0"/>
              </a:spcBef>
              <a:buFontTx/>
              <a:buNone/>
              <a:defRPr/>
            </a:pPr>
            <a:endParaRPr lang="ru-RU" sz="20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0" indent="-283464" algn="r" eaLnBrk="1" hangingPunct="1">
              <a:spcBef>
                <a:spcPct val="0"/>
              </a:spcBef>
              <a:buFontTx/>
              <a:buNone/>
              <a:defRPr/>
            </a:pP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Всеволод Рождественский</a:t>
            </a:r>
          </a:p>
        </p:txBody>
      </p:sp>
      <p:pic>
        <p:nvPicPr>
          <p:cNvPr id="5124" name="Picture 6" descr="&amp;acy;&amp;scy;&amp;tcy;&amp;rcy;&amp;y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773238"/>
            <a:ext cx="43815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45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Астры</a:t>
            </a:r>
            <a:endParaRPr lang="ru-RU" sz="6000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2" descr="http://ludmjla.blog.tut.by/files/2010/09/astra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268760"/>
            <a:ext cx="3527425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148" name="Picture 4" descr="http://ludmjla.blog.tut.by/files/2010/09/1-web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2481" y="1268413"/>
            <a:ext cx="3636207" cy="266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149" name="Picture 6" descr="http://ludmjla.blog.tut.by/files/2010/09/astra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4221163"/>
            <a:ext cx="3240088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0" y="26035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Астры</a:t>
            </a:r>
            <a:endParaRPr lang="ru-RU" sz="600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2" descr="http://ludmjla.blog.tut.by/files/2010/09/aster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926" y="1700213"/>
            <a:ext cx="3023449" cy="302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172" name="Picture 4" descr="http://ludmjla.blog.tut.by/files/2010/09/astra-kita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5330" y="1700213"/>
            <a:ext cx="3934820" cy="2952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9366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Гладиолус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00113" y="2060575"/>
            <a:ext cx="3816350" cy="3671888"/>
          </a:xfrm>
        </p:spPr>
        <p:txBody>
          <a:bodyPr>
            <a:normAutofit/>
          </a:bodyPr>
          <a:lstStyle/>
          <a:p>
            <a:pPr marL="365760" indent="-283464" algn="just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крылечка нашей</a:t>
            </a:r>
          </a:p>
          <a:p>
            <a:pPr marL="365760" indent="-283464" algn="just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школы,</a:t>
            </a:r>
          </a:p>
          <a:p>
            <a:pPr marL="365760" indent="-283464" algn="just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Клумбу свежую</a:t>
            </a:r>
          </a:p>
          <a:p>
            <a:pPr marL="365760" indent="-283464" algn="just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стеречь.</a:t>
            </a:r>
          </a:p>
          <a:p>
            <a:pPr marL="365760" indent="-283464" algn="just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Встал на стражу</a:t>
            </a:r>
          </a:p>
          <a:p>
            <a:pPr marL="365760" indent="-283464" algn="just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гладиолус,</a:t>
            </a:r>
          </a:p>
          <a:p>
            <a:pPr marL="365760" indent="-283464" algn="just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латыни – </a:t>
            </a:r>
          </a:p>
          <a:p>
            <a:pPr marL="365760" indent="-283464" algn="just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это «меч».</a:t>
            </a:r>
          </a:p>
        </p:txBody>
      </p:sp>
      <p:pic>
        <p:nvPicPr>
          <p:cNvPr id="8196" name="Picture 6" descr="http://t2.gstatic.com/images?q=tbn:ANd9GcRm_gDAbFtWjtrN7Nk4-akCGRh0Ws5E-mMeh-Q6L7IQJZbjOFK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080" y="1628800"/>
            <a:ext cx="333057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6414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7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Гладиолус –</a:t>
            </a:r>
            <a:r>
              <a:rPr lang="ru-RU" sz="49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пришелец из Южной Африки</a:t>
            </a:r>
            <a:endParaRPr lang="ru-RU" sz="4400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2" descr="&amp;Kcy;&amp;acy;&amp;rcy;&amp;lcy;&amp;icy;&amp;kcy;&amp;ocy;&amp;vcy;&amp;ycy;&amp;iecy; &amp;gcy;&amp;lcy;&amp;acy;&amp;dcy;&amp;icy;&amp;ocy;&amp;lcy;&amp;ucy;&amp;scy;&amp;ycy; - &amp;Mcy;&amp;acy;&amp;dcy;&amp;mcy;&amp;ucy;&amp;acy;&amp;zcy;&amp;iecy;&amp;lcy;&amp;softcy; &amp;dcy;&amp;iecy; &amp;Pcy;&amp;acy;&amp;rcy;&amp;icy;&amp;zh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2060848"/>
            <a:ext cx="24828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220" name="Picture 4" descr="&amp;fcy;&amp;ocy;&amp;tcy;&amp;ocy; &amp;gcy;&amp;lcy;&amp;acy;&amp;dcy;&amp;icy;&amp;ocy;&amp;lcy;&amp;ucy;&amp;scy;&amp;acy; &amp;Scy;&amp;pcy;&amp;icy;&amp;tcy;&amp;fcy;&amp;acy;&amp;iecy;&amp;r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168" y="2132856"/>
            <a:ext cx="2897187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221" name="Picture 6" descr="&amp;Kcy;&amp;ucy;&amp;pcy;&amp;icy;&amp;tcy;&amp;softcy; &amp;scy;&amp;acy;&amp;dcy;&amp;ocy;&amp;vcy;&amp;ycy;&amp;iecy; &amp;tscy;&amp;vcy;&amp;iecy;&amp;tcy;&amp;ycy; - &amp;gcy;&amp;lcy;&amp;acy;&amp;dcy;&amp;icy;&amp;ocy;&amp;lcy;&amp;ucy;&amp;scy;&amp;ycy; &amp;Vcy;&amp;iecy;&amp;rcy;&amp;acy; &amp;Lcy;&amp;icy;&amp;ncy;&amp;n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1840" y="2132856"/>
            <a:ext cx="264477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Календула (ноготки)</a:t>
            </a:r>
            <a:endParaRPr lang="ru-RU" sz="6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859338" y="1773238"/>
            <a:ext cx="4284662" cy="5084762"/>
          </a:xfrm>
        </p:spPr>
        <p:txBody>
          <a:bodyPr>
            <a:normAutofit fontScale="92500"/>
          </a:bodyPr>
          <a:lstStyle/>
          <a:p>
            <a:pPr marL="365760" indent="-283464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Растение имеет два названия. Это растение, если его понюхать, пахнет лекарством. </a:t>
            </a:r>
          </a:p>
          <a:p>
            <a:pPr marL="365760" indent="-283464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Календула - лекарственное растение.      Отваром цветов календулы полощут горло, обмывают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раны.</a:t>
            </a:r>
          </a:p>
          <a:p>
            <a:pPr marL="365760" indent="-283464" eaLnBrk="1" hangingPunct="1">
              <a:spcBef>
                <a:spcPct val="0"/>
              </a:spcBef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Её используют при изготовлении кремов, шампуней, мыла.</a:t>
            </a:r>
          </a:p>
        </p:txBody>
      </p:sp>
      <p:pic>
        <p:nvPicPr>
          <p:cNvPr id="10244" name="Picture 6" descr="http://herbs.fotocrimea.com/fp-content/images/kalendul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988840"/>
            <a:ext cx="411480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694</TotalTime>
  <Words>509</Words>
  <Application>Microsoft Office PowerPoint</Application>
  <PresentationFormat>Экран (4:3)</PresentationFormat>
  <Paragraphs>102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Corbel</vt:lpstr>
      <vt:lpstr>Wingdings 2</vt:lpstr>
      <vt:lpstr>Verdana</vt:lpstr>
      <vt:lpstr>Calibri</vt:lpstr>
      <vt:lpstr>Gill Sans MT</vt:lpstr>
      <vt:lpstr>Times New Roman</vt:lpstr>
      <vt:lpstr>Adobe Caslon Pro Bold</vt:lpstr>
      <vt:lpstr>Солнцестояние</vt:lpstr>
      <vt:lpstr>Слайд 1</vt:lpstr>
      <vt:lpstr>Слайд 2</vt:lpstr>
      <vt:lpstr>Цели урока:</vt:lpstr>
      <vt:lpstr>Астра</vt:lpstr>
      <vt:lpstr>Слайд 5</vt:lpstr>
      <vt:lpstr>Слайд 6</vt:lpstr>
      <vt:lpstr>Гладиолус </vt:lpstr>
      <vt:lpstr>Гладиолус –  пришелец из Южной Африки</vt:lpstr>
      <vt:lpstr>Календула (ноготки)</vt:lpstr>
      <vt:lpstr>Слайд 10</vt:lpstr>
      <vt:lpstr>Настурция</vt:lpstr>
      <vt:lpstr>Роза</vt:lpstr>
      <vt:lpstr>Розы</vt:lpstr>
      <vt:lpstr>Розы</vt:lpstr>
      <vt:lpstr>Лилия</vt:lpstr>
      <vt:lpstr>Лилии</vt:lpstr>
      <vt:lpstr>Слайд 17</vt:lpstr>
      <vt:lpstr>Бегония</vt:lpstr>
      <vt:lpstr>Бегония</vt:lpstr>
      <vt:lpstr>Бегония</vt:lpstr>
      <vt:lpstr>Слайд 21</vt:lpstr>
      <vt:lpstr>Источники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Окружающий мир</dc:title>
  <dc:creator>Admin</dc:creator>
  <cp:lastModifiedBy>учитель</cp:lastModifiedBy>
  <cp:revision>85</cp:revision>
  <dcterms:created xsi:type="dcterms:W3CDTF">2008-12-07T14:54:03Z</dcterms:created>
  <dcterms:modified xsi:type="dcterms:W3CDTF">2012-12-26T13:04:24Z</dcterms:modified>
</cp:coreProperties>
</file>