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6" r:id="rId6"/>
    <p:sldId id="267" r:id="rId7"/>
    <p:sldId id="268" r:id="rId8"/>
    <p:sldId id="259" r:id="rId9"/>
    <p:sldId id="262" r:id="rId10"/>
    <p:sldId id="263" r:id="rId11"/>
    <p:sldId id="260" r:id="rId12"/>
    <p:sldId id="261" r:id="rId13"/>
    <p:sldId id="264" r:id="rId1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C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6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ru-RU" smtClean="0"/>
              <a:t>Образец заголовка</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fr-CA"/>
          </a:p>
        </p:txBody>
      </p:sp>
      <p:sp>
        <p:nvSpPr>
          <p:cNvPr id="4" name="Espace réservé de la date 3"/>
          <p:cNvSpPr>
            <a:spLocks noGrp="1"/>
          </p:cNvSpPr>
          <p:nvPr>
            <p:ph type="dt" sz="half" idx="10"/>
          </p:nvPr>
        </p:nvSpPr>
        <p:spPr/>
        <p:txBody>
          <a:bodyPr/>
          <a:lstStyle>
            <a:lvl1pPr>
              <a:defRPr/>
            </a:lvl1pPr>
          </a:lstStyle>
          <a:p>
            <a:fld id="{4AFAFC6A-FF90-48A9-8656-578F36E9674D}" type="datetimeFigureOut">
              <a:rPr lang="fr-FR"/>
              <a:pPr/>
              <a:t>02/07/2012</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4DAAADD3-80AD-4172-8DFE-E70FB60C19FB}" type="slidenum">
              <a:rPr lang="fr-CA"/>
              <a:pPr/>
              <a:t>‹#›</a:t>
            </a:fld>
            <a:endParaRPr lang="fr-CA"/>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u texte vertical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e la date 3"/>
          <p:cNvSpPr>
            <a:spLocks noGrp="1"/>
          </p:cNvSpPr>
          <p:nvPr>
            <p:ph type="dt" sz="half" idx="10"/>
          </p:nvPr>
        </p:nvSpPr>
        <p:spPr/>
        <p:txBody>
          <a:bodyPr/>
          <a:lstStyle>
            <a:lvl1pPr>
              <a:defRPr/>
            </a:lvl1pPr>
          </a:lstStyle>
          <a:p>
            <a:fld id="{80BC6E8F-3BAD-400A-9958-9FEA9A05E550}" type="datetimeFigureOut">
              <a:rPr lang="fr-FR"/>
              <a:pPr/>
              <a:t>02/07/2012</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9EC634AD-3AC5-487B-88E6-C3FD7F94544E}" type="slidenum">
              <a:rPr lang="fr-CA"/>
              <a:pPr/>
              <a:t>‹#›</a:t>
            </a:fld>
            <a:endParaRPr lang="fr-CA"/>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ru-RU" smtClean="0"/>
              <a:t>Образец заголовка</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e la date 3"/>
          <p:cNvSpPr>
            <a:spLocks noGrp="1"/>
          </p:cNvSpPr>
          <p:nvPr>
            <p:ph type="dt" sz="half" idx="10"/>
          </p:nvPr>
        </p:nvSpPr>
        <p:spPr/>
        <p:txBody>
          <a:bodyPr/>
          <a:lstStyle>
            <a:lvl1pPr>
              <a:defRPr/>
            </a:lvl1pPr>
          </a:lstStyle>
          <a:p>
            <a:fld id="{20DD2232-19F0-47A3-A745-AB2C426E8285}" type="datetimeFigureOut">
              <a:rPr lang="fr-FR"/>
              <a:pPr/>
              <a:t>02/07/2012</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112C3892-490E-4CD3-99F9-BAF1DAE336D8}" type="slidenum">
              <a:rPr lang="fr-CA"/>
              <a:pPr/>
              <a:t>‹#›</a:t>
            </a:fld>
            <a:endParaRPr lang="fr-CA"/>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u contenu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e la date 3"/>
          <p:cNvSpPr>
            <a:spLocks noGrp="1"/>
          </p:cNvSpPr>
          <p:nvPr>
            <p:ph type="dt" sz="half" idx="10"/>
          </p:nvPr>
        </p:nvSpPr>
        <p:spPr/>
        <p:txBody>
          <a:bodyPr/>
          <a:lstStyle>
            <a:lvl1pPr>
              <a:defRPr/>
            </a:lvl1pPr>
          </a:lstStyle>
          <a:p>
            <a:fld id="{2563D39A-51A3-4116-B71A-9248DD8676F9}" type="datetimeFigureOut">
              <a:rPr lang="fr-FR"/>
              <a:pPr/>
              <a:t>02/07/2012</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CB91F2C6-12E3-4471-9B27-3DF579510881}" type="slidenum">
              <a:rPr lang="fr-CA"/>
              <a:pPr/>
              <a:t>‹#›</a:t>
            </a:fld>
            <a:endParaRPr lang="fr-CA"/>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Espace réservé de la date 3"/>
          <p:cNvSpPr>
            <a:spLocks noGrp="1"/>
          </p:cNvSpPr>
          <p:nvPr>
            <p:ph type="dt" sz="half" idx="10"/>
          </p:nvPr>
        </p:nvSpPr>
        <p:spPr/>
        <p:txBody>
          <a:bodyPr/>
          <a:lstStyle>
            <a:lvl1pPr>
              <a:defRPr/>
            </a:lvl1pPr>
          </a:lstStyle>
          <a:p>
            <a:fld id="{4C74743B-024B-48BE-BA66-B21042C6C727}" type="datetimeFigureOut">
              <a:rPr lang="fr-FR"/>
              <a:pPr/>
              <a:t>02/07/2012</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1C1D76A7-B5C6-4A6E-A9E2-880A9E28ADC1}" type="slidenum">
              <a:rPr lang="fr-CA"/>
              <a:pPr/>
              <a:t>‹#›</a:t>
            </a:fld>
            <a:endParaRPr lang="fr-CA"/>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5" name="Espace réservé de la date 3"/>
          <p:cNvSpPr>
            <a:spLocks noGrp="1"/>
          </p:cNvSpPr>
          <p:nvPr>
            <p:ph type="dt" sz="half" idx="10"/>
          </p:nvPr>
        </p:nvSpPr>
        <p:spPr/>
        <p:txBody>
          <a:bodyPr/>
          <a:lstStyle>
            <a:lvl1pPr>
              <a:defRPr/>
            </a:lvl1pPr>
          </a:lstStyle>
          <a:p>
            <a:fld id="{629330B9-5BB4-420B-AA42-7B7BB40AE257}" type="datetimeFigureOut">
              <a:rPr lang="fr-FR"/>
              <a:pPr/>
              <a:t>02/07/2012</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C04E1FD7-DE09-4A0B-9111-57ECBADD1B4E}" type="slidenum">
              <a:rPr lang="fr-CA"/>
              <a:pPr/>
              <a:t>‹#›</a:t>
            </a:fld>
            <a:endParaRPr lang="fr-CA"/>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ru-RU" smtClean="0"/>
              <a:t>Образец заголовка</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7" name="Espace réservé de la date 3"/>
          <p:cNvSpPr>
            <a:spLocks noGrp="1"/>
          </p:cNvSpPr>
          <p:nvPr>
            <p:ph type="dt" sz="half" idx="10"/>
          </p:nvPr>
        </p:nvSpPr>
        <p:spPr/>
        <p:txBody>
          <a:bodyPr/>
          <a:lstStyle>
            <a:lvl1pPr>
              <a:defRPr/>
            </a:lvl1pPr>
          </a:lstStyle>
          <a:p>
            <a:fld id="{34A392EA-CF8C-4094-8556-811FD0434F14}" type="datetimeFigureOut">
              <a:rPr lang="fr-FR"/>
              <a:pPr/>
              <a:t>02/07/2012</a:t>
            </a:fld>
            <a:endParaRPr lang="fr-CA"/>
          </a:p>
        </p:txBody>
      </p:sp>
      <p:sp>
        <p:nvSpPr>
          <p:cNvPr id="8" name="Espace réservé du pied de page 4"/>
          <p:cNvSpPr>
            <a:spLocks noGrp="1"/>
          </p:cNvSpPr>
          <p:nvPr>
            <p:ph type="ftr" sz="quarter" idx="11"/>
          </p:nvPr>
        </p:nvSpPr>
        <p:spPr/>
        <p:txBody>
          <a:bodyPr/>
          <a:lstStyle>
            <a:lvl1pPr>
              <a:defRPr/>
            </a:lvl1pPr>
          </a:lstStyle>
          <a:p>
            <a:endParaRPr lang="fr-CA"/>
          </a:p>
        </p:txBody>
      </p:sp>
      <p:sp>
        <p:nvSpPr>
          <p:cNvPr id="9" name="Espace réservé du numéro de diapositive 5"/>
          <p:cNvSpPr>
            <a:spLocks noGrp="1"/>
          </p:cNvSpPr>
          <p:nvPr>
            <p:ph type="sldNum" sz="quarter" idx="12"/>
          </p:nvPr>
        </p:nvSpPr>
        <p:spPr/>
        <p:txBody>
          <a:bodyPr/>
          <a:lstStyle>
            <a:lvl1pPr>
              <a:defRPr/>
            </a:lvl1pPr>
          </a:lstStyle>
          <a:p>
            <a:fld id="{C16EDCA7-C7A6-4138-B41E-5DC9A87D75F4}" type="slidenum">
              <a:rPr lang="fr-CA"/>
              <a:pPr/>
              <a:t>‹#›</a:t>
            </a:fld>
            <a:endParaRPr lang="fr-CA"/>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e la date 3"/>
          <p:cNvSpPr>
            <a:spLocks noGrp="1"/>
          </p:cNvSpPr>
          <p:nvPr>
            <p:ph type="dt" sz="half" idx="10"/>
          </p:nvPr>
        </p:nvSpPr>
        <p:spPr/>
        <p:txBody>
          <a:bodyPr/>
          <a:lstStyle>
            <a:lvl1pPr>
              <a:defRPr/>
            </a:lvl1pPr>
          </a:lstStyle>
          <a:p>
            <a:fld id="{4C0C7A64-A429-4E59-8AAD-315FAA37AD26}" type="datetimeFigureOut">
              <a:rPr lang="fr-FR"/>
              <a:pPr/>
              <a:t>02/07/2012</a:t>
            </a:fld>
            <a:endParaRPr lang="fr-CA"/>
          </a:p>
        </p:txBody>
      </p:sp>
      <p:sp>
        <p:nvSpPr>
          <p:cNvPr id="4" name="Espace réservé du pied de page 4"/>
          <p:cNvSpPr>
            <a:spLocks noGrp="1"/>
          </p:cNvSpPr>
          <p:nvPr>
            <p:ph type="ftr" sz="quarter" idx="11"/>
          </p:nvPr>
        </p:nvSpPr>
        <p:spPr/>
        <p:txBody>
          <a:bodyPr/>
          <a:lstStyle>
            <a:lvl1pPr>
              <a:defRPr/>
            </a:lvl1pPr>
          </a:lstStyle>
          <a:p>
            <a:endParaRPr lang="fr-CA"/>
          </a:p>
        </p:txBody>
      </p:sp>
      <p:sp>
        <p:nvSpPr>
          <p:cNvPr id="5" name="Espace réservé du numéro de diapositive 5"/>
          <p:cNvSpPr>
            <a:spLocks noGrp="1"/>
          </p:cNvSpPr>
          <p:nvPr>
            <p:ph type="sldNum" sz="quarter" idx="12"/>
          </p:nvPr>
        </p:nvSpPr>
        <p:spPr/>
        <p:txBody>
          <a:bodyPr/>
          <a:lstStyle>
            <a:lvl1pPr>
              <a:defRPr/>
            </a:lvl1pPr>
          </a:lstStyle>
          <a:p>
            <a:fld id="{4B5510DF-10BF-45B0-9C5B-4295DE9009FC}" type="slidenum">
              <a:rPr lang="fr-CA"/>
              <a:pPr/>
              <a:t>‹#›</a:t>
            </a:fld>
            <a:endParaRPr lang="fr-CA"/>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4B6CACA0-D6BE-4B54-AE0E-F17E77F04C7C}" type="datetimeFigureOut">
              <a:rPr lang="fr-FR"/>
              <a:pPr/>
              <a:t>02/07/2012</a:t>
            </a:fld>
            <a:endParaRPr lang="fr-CA"/>
          </a:p>
        </p:txBody>
      </p:sp>
      <p:sp>
        <p:nvSpPr>
          <p:cNvPr id="3" name="Espace réservé du pied de page 4"/>
          <p:cNvSpPr>
            <a:spLocks noGrp="1"/>
          </p:cNvSpPr>
          <p:nvPr>
            <p:ph type="ftr" sz="quarter" idx="11"/>
          </p:nvPr>
        </p:nvSpPr>
        <p:spPr/>
        <p:txBody>
          <a:bodyPr/>
          <a:lstStyle>
            <a:lvl1pPr>
              <a:defRPr/>
            </a:lvl1pPr>
          </a:lstStyle>
          <a:p>
            <a:endParaRPr lang="fr-CA"/>
          </a:p>
        </p:txBody>
      </p:sp>
      <p:sp>
        <p:nvSpPr>
          <p:cNvPr id="4" name="Espace réservé du numéro de diapositive 5"/>
          <p:cNvSpPr>
            <a:spLocks noGrp="1"/>
          </p:cNvSpPr>
          <p:nvPr>
            <p:ph type="sldNum" sz="quarter" idx="12"/>
          </p:nvPr>
        </p:nvSpPr>
        <p:spPr/>
        <p:txBody>
          <a:bodyPr/>
          <a:lstStyle>
            <a:lvl1pPr>
              <a:defRPr/>
            </a:lvl1pPr>
          </a:lstStyle>
          <a:p>
            <a:fld id="{6AF47348-F318-439A-8845-077CF5500551}" type="slidenum">
              <a:rPr lang="fr-CA"/>
              <a:pPr/>
              <a:t>‹#›</a:t>
            </a:fld>
            <a:endParaRPr lang="fr-CA"/>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ce réservé de la date 3"/>
          <p:cNvSpPr>
            <a:spLocks noGrp="1"/>
          </p:cNvSpPr>
          <p:nvPr>
            <p:ph type="dt" sz="half" idx="10"/>
          </p:nvPr>
        </p:nvSpPr>
        <p:spPr/>
        <p:txBody>
          <a:bodyPr/>
          <a:lstStyle>
            <a:lvl1pPr>
              <a:defRPr/>
            </a:lvl1pPr>
          </a:lstStyle>
          <a:p>
            <a:fld id="{C035CE65-356F-41BA-B3D2-050FDC1EB7A9}" type="datetimeFigureOut">
              <a:rPr lang="fr-FR"/>
              <a:pPr/>
              <a:t>02/07/2012</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A3D6622B-285D-4D0F-B119-D64BC75C11B2}" type="slidenum">
              <a:rPr lang="fr-CA"/>
              <a:pPr/>
              <a:t>‹#›</a:t>
            </a:fld>
            <a:endParaRPr lang="fr-CA"/>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ce réservé de la date 3"/>
          <p:cNvSpPr>
            <a:spLocks noGrp="1"/>
          </p:cNvSpPr>
          <p:nvPr>
            <p:ph type="dt" sz="half" idx="10"/>
          </p:nvPr>
        </p:nvSpPr>
        <p:spPr/>
        <p:txBody>
          <a:bodyPr/>
          <a:lstStyle>
            <a:lvl1pPr>
              <a:defRPr/>
            </a:lvl1pPr>
          </a:lstStyle>
          <a:p>
            <a:fld id="{B581A6EB-BCC7-42B0-B735-9355E90F09BB}" type="datetimeFigureOut">
              <a:rPr lang="fr-FR"/>
              <a:pPr/>
              <a:t>02/07/2012</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AE8E09E2-CAD8-4B58-A54B-51C731D3DA20}" type="slidenum">
              <a:rPr lang="fr-CA"/>
              <a:pPr/>
              <a:t>‹#›</a:t>
            </a:fld>
            <a:endParaRPr lang="fr-CA"/>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406EC4BB-56E8-4F60-9F22-C305F813E500}" type="datetimeFigureOut">
              <a:rPr lang="fr-FR"/>
              <a:pPr/>
              <a:t>02/07/2012</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350CCE06-C00E-4EDC-89F5-086CCB16EF16}" type="slidenum">
              <a:rPr lang="fr-CA"/>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newsflash/>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42910" y="1071546"/>
            <a:ext cx="7772400" cy="798513"/>
          </a:xfrm>
        </p:spPr>
        <p:txBody>
          <a:bodyPr/>
          <a:lstStyle/>
          <a:p>
            <a:r>
              <a:rPr lang="ru-RU" b="1" dirty="0" smtClean="0">
                <a:solidFill>
                  <a:srgbClr val="E35C06"/>
                </a:solidFill>
                <a:effectLst>
                  <a:outerShdw blurRad="38100" dist="38100" dir="2700000" algn="tl">
                    <a:srgbClr val="000000">
                      <a:alpha val="43137"/>
                    </a:srgbClr>
                  </a:outerShdw>
                </a:effectLst>
              </a:rPr>
              <a:t>Расул  </a:t>
            </a:r>
            <a:r>
              <a:rPr lang="ru-RU" b="1" dirty="0" err="1" smtClean="0">
                <a:solidFill>
                  <a:srgbClr val="E35C06"/>
                </a:solidFill>
                <a:effectLst>
                  <a:outerShdw blurRad="38100" dist="38100" dir="2700000" algn="tl">
                    <a:srgbClr val="000000">
                      <a:alpha val="43137"/>
                    </a:srgbClr>
                  </a:outerShdw>
                </a:effectLst>
              </a:rPr>
              <a:t>Гамзатович</a:t>
            </a:r>
            <a:r>
              <a:rPr lang="ru-RU" b="1" dirty="0" smtClean="0">
                <a:solidFill>
                  <a:srgbClr val="E35C06"/>
                </a:solidFill>
                <a:effectLst>
                  <a:outerShdw blurRad="38100" dist="38100" dir="2700000" algn="tl">
                    <a:srgbClr val="000000">
                      <a:alpha val="43137"/>
                    </a:srgbClr>
                  </a:outerShdw>
                </a:effectLst>
              </a:rPr>
              <a:t> Гамзатов</a:t>
            </a:r>
            <a:endParaRPr lang="fr-CA" b="1" dirty="0" smtClean="0">
              <a:solidFill>
                <a:srgbClr val="E35C06"/>
              </a:solidFill>
              <a:effectLst>
                <a:outerShdw blurRad="38100" dist="38100" dir="2700000" algn="tl">
                  <a:srgbClr val="000000">
                    <a:alpha val="43137"/>
                  </a:srgbClr>
                </a:outerShdw>
              </a:effectLst>
            </a:endParaRPr>
          </a:p>
        </p:txBody>
      </p:sp>
      <p:sp>
        <p:nvSpPr>
          <p:cNvPr id="3" name="TextBox 2"/>
          <p:cNvSpPr txBox="1"/>
          <p:nvPr/>
        </p:nvSpPr>
        <p:spPr>
          <a:xfrm>
            <a:off x="1357290" y="357166"/>
            <a:ext cx="6643734" cy="707886"/>
          </a:xfrm>
          <a:prstGeom prst="rect">
            <a:avLst/>
          </a:prstGeom>
          <a:noFill/>
        </p:spPr>
        <p:txBody>
          <a:bodyPr wrap="square" rtlCol="0">
            <a:spAutoFit/>
          </a:bodyPr>
          <a:lstStyle/>
          <a:p>
            <a:r>
              <a:rPr lang="ru-RU" sz="2000" dirty="0" smtClean="0"/>
              <a:t>Конкурс презентаций «Великие люди России»</a:t>
            </a:r>
            <a:br>
              <a:rPr lang="ru-RU" sz="2000" dirty="0" smtClean="0"/>
            </a:br>
            <a:r>
              <a:rPr lang="ru-RU" sz="2000" dirty="0" smtClean="0"/>
              <a:t>Сообщество взаимопомощи учителей </a:t>
            </a:r>
            <a:r>
              <a:rPr lang="ru-RU" sz="2000" b="1" dirty="0" err="1" smtClean="0">
                <a:latin typeface="Georgia" pitchFamily="18" charset="0"/>
              </a:rPr>
              <a:t>Pedsovet.su</a:t>
            </a:r>
            <a:endParaRPr lang="ru-RU" sz="2000" dirty="0"/>
          </a:p>
        </p:txBody>
      </p:sp>
      <p:pic>
        <p:nvPicPr>
          <p:cNvPr id="1026" name="Picture 2" descr="C:\Documents and Settings\Admin\Рабочий стол\rasul_gamzatov.jpg"/>
          <p:cNvPicPr>
            <a:picLocks noChangeAspect="1" noChangeArrowheads="1"/>
          </p:cNvPicPr>
          <p:nvPr/>
        </p:nvPicPr>
        <p:blipFill>
          <a:blip r:embed="rId3"/>
          <a:srcRect/>
          <a:stretch>
            <a:fillRect/>
          </a:stretch>
        </p:blipFill>
        <p:spPr bwMode="auto">
          <a:xfrm>
            <a:off x="3214678" y="1857364"/>
            <a:ext cx="2405989" cy="3381390"/>
          </a:xfrm>
          <a:prstGeom prst="rect">
            <a:avLst/>
          </a:prstGeom>
          <a:noFill/>
        </p:spPr>
      </p:pic>
      <p:sp>
        <p:nvSpPr>
          <p:cNvPr id="6" name="TextBox 5"/>
          <p:cNvSpPr txBox="1"/>
          <p:nvPr/>
        </p:nvSpPr>
        <p:spPr>
          <a:xfrm>
            <a:off x="857224" y="5500702"/>
            <a:ext cx="7358114" cy="646331"/>
          </a:xfrm>
          <a:prstGeom prst="rect">
            <a:avLst/>
          </a:prstGeom>
          <a:noFill/>
        </p:spPr>
        <p:txBody>
          <a:bodyPr wrap="square" rtlCol="0">
            <a:spAutoFit/>
          </a:bodyPr>
          <a:lstStyle/>
          <a:p>
            <a:r>
              <a:rPr lang="ru-RU" dirty="0" err="1" smtClean="0"/>
              <a:t>Автор:Дильманбетова</a:t>
            </a:r>
            <a:r>
              <a:rPr lang="ru-RU" dirty="0" smtClean="0"/>
              <a:t> </a:t>
            </a:r>
            <a:r>
              <a:rPr lang="ru-RU" dirty="0" err="1" smtClean="0"/>
              <a:t>Зарема</a:t>
            </a:r>
            <a:r>
              <a:rPr lang="ru-RU" dirty="0" smtClean="0"/>
              <a:t> </a:t>
            </a:r>
            <a:r>
              <a:rPr lang="ru-RU" dirty="0" err="1" smtClean="0"/>
              <a:t>Бегисиевна</a:t>
            </a:r>
            <a:r>
              <a:rPr lang="ru-RU" dirty="0" smtClean="0"/>
              <a:t>, учитель начальных классов МБОУ прогимназия «Сезам» города Сургута</a:t>
            </a:r>
            <a:endParaRPr lang="ru-RU" dirty="0"/>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0" y="1214422"/>
            <a:ext cx="4071966" cy="4525963"/>
          </a:xfrm>
        </p:spPr>
        <p:txBody>
          <a:bodyPr/>
          <a:lstStyle/>
          <a:p>
            <a:r>
              <a:rPr lang="ru-RU" dirty="0" smtClean="0"/>
              <a:t>А.С. Пушкин для Расула Гамзатова был «Петром Первым русской поэзии – смелым и могучим преобразователем»</a:t>
            </a:r>
            <a:endParaRPr lang="ru-RU" dirty="0"/>
          </a:p>
        </p:txBody>
      </p:sp>
      <p:pic>
        <p:nvPicPr>
          <p:cNvPr id="3074" name="Picture 2" descr="C:\Documents and Settings\Admin\Рабочий стол\2010_06_05_01.jpg"/>
          <p:cNvPicPr>
            <a:picLocks noChangeAspect="1" noChangeArrowheads="1"/>
          </p:cNvPicPr>
          <p:nvPr/>
        </p:nvPicPr>
        <p:blipFill>
          <a:blip r:embed="rId2"/>
          <a:srcRect/>
          <a:stretch>
            <a:fillRect/>
          </a:stretch>
        </p:blipFill>
        <p:spPr bwMode="auto">
          <a:xfrm>
            <a:off x="785786" y="1285860"/>
            <a:ext cx="3067050" cy="3438525"/>
          </a:xfrm>
          <a:prstGeom prst="rect">
            <a:avLst/>
          </a:prstGeom>
          <a:noFill/>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571736" y="4357694"/>
            <a:ext cx="6329378" cy="2286016"/>
          </a:xfrm>
        </p:spPr>
        <p:txBody>
          <a:bodyPr/>
          <a:lstStyle/>
          <a:p>
            <a:pPr algn="just"/>
            <a:r>
              <a:rPr lang="ru-RU" sz="2000" b="1" dirty="0" smtClean="0">
                <a:solidFill>
                  <a:srgbClr val="E35C06"/>
                </a:solidFill>
                <a:effectLst>
                  <a:outerShdw blurRad="38100" dist="38100" dir="2700000" algn="tl">
                    <a:srgbClr val="000000">
                      <a:alpha val="43137"/>
                    </a:srgbClr>
                  </a:outerShdw>
                </a:effectLst>
              </a:rPr>
              <a:t>Многие стихи Расула Гамзатова стали песнями. Они привлекли внимание многих композиторов Дагестана, Кавказа, России и других республик. Издательство «Мелодия» неоднократно выпускало пластинки и диски с песнями на стихи поэта. </a:t>
            </a:r>
            <a:endParaRPr lang="fr-CA" sz="2000" b="1" dirty="0" smtClean="0">
              <a:solidFill>
                <a:srgbClr val="E35C06"/>
              </a:solidFill>
              <a:effectLst>
                <a:outerShdw blurRad="38100" dist="38100" dir="2700000" algn="tl">
                  <a:srgbClr val="000000">
                    <a:alpha val="43137"/>
                  </a:srgbClr>
                </a:outerShdw>
              </a:effectLst>
            </a:endParaRPr>
          </a:p>
        </p:txBody>
      </p:sp>
      <p:pic>
        <p:nvPicPr>
          <p:cNvPr id="17411" name="Picture 3" descr="C:\Users\Asus\AppData\Local\Temp\Rar$DI08.634\1001016234.jpg"/>
          <p:cNvPicPr>
            <a:picLocks noChangeAspect="1" noChangeArrowheads="1"/>
          </p:cNvPicPr>
          <p:nvPr/>
        </p:nvPicPr>
        <p:blipFill>
          <a:blip r:embed="rId3"/>
          <a:srcRect/>
          <a:stretch>
            <a:fillRect/>
          </a:stretch>
        </p:blipFill>
        <p:spPr bwMode="auto">
          <a:xfrm>
            <a:off x="6072198" y="357165"/>
            <a:ext cx="2571768" cy="3471889"/>
          </a:xfrm>
          <a:prstGeom prst="rect">
            <a:avLst/>
          </a:prstGeom>
          <a:ln>
            <a:noFill/>
          </a:ln>
          <a:effectLst>
            <a:outerShdw blurRad="292100" dist="139700" dir="2700000" algn="tl" rotWithShape="0">
              <a:srgbClr val="333333">
                <a:alpha val="65000"/>
              </a:srgbClr>
            </a:outerShdw>
          </a:effectLst>
        </p:spPr>
      </p:pic>
      <p:pic>
        <p:nvPicPr>
          <p:cNvPr id="17412" name="Picture 4"/>
          <p:cNvPicPr>
            <a:picLocks noChangeAspect="1" noChangeArrowheads="1"/>
          </p:cNvPicPr>
          <p:nvPr/>
        </p:nvPicPr>
        <p:blipFill>
          <a:blip r:embed="rId4"/>
          <a:srcRect/>
          <a:stretch>
            <a:fillRect/>
          </a:stretch>
        </p:blipFill>
        <p:spPr bwMode="auto">
          <a:xfrm>
            <a:off x="642910" y="285728"/>
            <a:ext cx="4762490" cy="357553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500034" y="500042"/>
            <a:ext cx="8229600" cy="6572296"/>
          </a:xfrm>
        </p:spPr>
        <p:txBody>
          <a:bodyPr/>
          <a:lstStyle/>
          <a:p>
            <a:pPr algn="just"/>
            <a:r>
              <a:rPr lang="ru-RU" sz="2400" b="1" dirty="0" smtClean="0">
                <a:solidFill>
                  <a:srgbClr val="E35C06"/>
                </a:solidFill>
                <a:effectLst>
                  <a:outerShdw blurRad="38100" dist="38100" dir="2700000" algn="tl">
                    <a:srgbClr val="000000">
                      <a:alpha val="43137"/>
                    </a:srgbClr>
                  </a:outerShdw>
                </a:effectLst>
              </a:rPr>
              <a:t>За выдающиеся достижения в области литературы Расул Гамзатов отмечен многими званиями и премиями Дагестана, России, Советского Союза и мира: </a:t>
            </a:r>
          </a:p>
          <a:p>
            <a:pPr algn="just">
              <a:buFont typeface="Wingdings" pitchFamily="2" charset="2"/>
              <a:buChar char="Ø"/>
            </a:pPr>
            <a:r>
              <a:rPr lang="ru-RU" sz="2400" b="1" dirty="0" smtClean="0">
                <a:effectLst>
                  <a:outerShdw blurRad="38100" dist="38100" dir="2700000" algn="tl">
                    <a:srgbClr val="000000">
                      <a:alpha val="43137"/>
                    </a:srgbClr>
                  </a:outerShdw>
                </a:effectLst>
              </a:rPr>
              <a:t>Народный поэт Дагестана;</a:t>
            </a:r>
          </a:p>
          <a:p>
            <a:pPr algn="just">
              <a:buFont typeface="Wingdings" pitchFamily="2" charset="2"/>
              <a:buChar char="Ø"/>
            </a:pPr>
            <a:r>
              <a:rPr lang="ru-RU" sz="2400" b="1" dirty="0" smtClean="0">
                <a:effectLst>
                  <a:outerShdw blurRad="38100" dist="38100" dir="2700000" algn="tl">
                    <a:srgbClr val="000000">
                      <a:alpha val="43137"/>
                    </a:srgbClr>
                  </a:outerShdw>
                </a:effectLst>
              </a:rPr>
              <a:t>Герой Социалистического труда; </a:t>
            </a:r>
          </a:p>
          <a:p>
            <a:pPr algn="just">
              <a:buFont typeface="Wingdings" pitchFamily="2" charset="2"/>
              <a:buChar char="Ø"/>
            </a:pPr>
            <a:r>
              <a:rPr lang="ru-RU" sz="2400" b="1" dirty="0" smtClean="0">
                <a:effectLst>
                  <a:outerShdw blurRad="38100" dist="38100" dir="2700000" algn="tl">
                    <a:srgbClr val="000000">
                      <a:alpha val="43137"/>
                    </a:srgbClr>
                  </a:outerShdw>
                </a:effectLst>
              </a:rPr>
              <a:t>лауреат Ленинской премии;</a:t>
            </a:r>
          </a:p>
          <a:p>
            <a:pPr algn="just">
              <a:buFont typeface="Wingdings" pitchFamily="2" charset="2"/>
              <a:buChar char="Ø"/>
            </a:pPr>
            <a:r>
              <a:rPr lang="ru-RU" sz="2400" b="1" dirty="0" smtClean="0">
                <a:effectLst>
                  <a:outerShdw blurRad="38100" dist="38100" dir="2700000" algn="tl">
                    <a:srgbClr val="000000">
                      <a:alpha val="43137"/>
                    </a:srgbClr>
                  </a:outerShdw>
                </a:effectLst>
              </a:rPr>
              <a:t>Лауреат Государственных премий РСФСР и СССР;</a:t>
            </a:r>
          </a:p>
          <a:p>
            <a:pPr algn="just">
              <a:buFont typeface="Wingdings" pitchFamily="2" charset="2"/>
              <a:buChar char="Ø"/>
            </a:pPr>
            <a:r>
              <a:rPr lang="ru-RU" sz="2400" b="1" dirty="0" smtClean="0">
                <a:effectLst>
                  <a:outerShdw blurRad="38100" dist="38100" dir="2700000" algn="tl">
                    <a:srgbClr val="000000">
                      <a:alpha val="43137"/>
                    </a:srgbClr>
                  </a:outerShdw>
                </a:effectLst>
              </a:rPr>
              <a:t>лауреат международной премии «Лучший поэт 20 века»;</a:t>
            </a:r>
          </a:p>
          <a:p>
            <a:pPr algn="just">
              <a:buFont typeface="Wingdings" pitchFamily="2" charset="2"/>
              <a:buChar char="Ø"/>
            </a:pPr>
            <a:r>
              <a:rPr lang="ru-RU" sz="2400" b="1" dirty="0" smtClean="0">
                <a:effectLst>
                  <a:outerShdw blurRad="38100" dist="38100" dir="2700000" algn="tl">
                    <a:srgbClr val="000000">
                      <a:alpha val="43137"/>
                    </a:srgbClr>
                  </a:outerShdw>
                </a:effectLst>
              </a:rPr>
              <a:t> лауреат премии писателей Азии и Африки «Лотос»;</a:t>
            </a:r>
          </a:p>
          <a:p>
            <a:pPr algn="just">
              <a:buFont typeface="Wingdings" pitchFamily="2" charset="2"/>
              <a:buChar char="Ø"/>
            </a:pPr>
            <a:r>
              <a:rPr lang="ru-RU" sz="2400" b="1" dirty="0" smtClean="0">
                <a:effectLst>
                  <a:outerShdw blurRad="38100" dist="38100" dir="2700000" algn="tl">
                    <a:srgbClr val="000000">
                      <a:alpha val="43137"/>
                    </a:srgbClr>
                  </a:outerShdw>
                </a:effectLst>
              </a:rPr>
              <a:t>лауреат премий </a:t>
            </a:r>
            <a:r>
              <a:rPr lang="ru-RU" sz="2400" b="1" dirty="0" err="1" smtClean="0">
                <a:effectLst>
                  <a:outerShdw blurRad="38100" dist="38100" dir="2700000" algn="tl">
                    <a:srgbClr val="000000">
                      <a:alpha val="43137"/>
                    </a:srgbClr>
                  </a:outerShdw>
                </a:effectLst>
              </a:rPr>
              <a:t>Джавахарлала</a:t>
            </a:r>
            <a:r>
              <a:rPr lang="ru-RU" sz="2400" b="1" dirty="0" smtClean="0">
                <a:effectLst>
                  <a:outerShdw blurRad="38100" dist="38100" dir="2700000" algn="tl">
                    <a:srgbClr val="000000">
                      <a:alpha val="43137"/>
                    </a:srgbClr>
                  </a:outerShdw>
                </a:effectLst>
              </a:rPr>
              <a:t> Неру, Фирдоуси, </a:t>
            </a:r>
            <a:r>
              <a:rPr lang="ru-RU" sz="2400" b="1" dirty="0" err="1" smtClean="0">
                <a:effectLst>
                  <a:outerShdw blurRad="38100" dist="38100" dir="2700000" algn="tl">
                    <a:srgbClr val="000000">
                      <a:alpha val="43137"/>
                    </a:srgbClr>
                  </a:outerShdw>
                </a:effectLst>
              </a:rPr>
              <a:t>Христо</a:t>
            </a:r>
            <a:r>
              <a:rPr lang="ru-RU" sz="2400" b="1" dirty="0" smtClean="0">
                <a:effectLst>
                  <a:outerShdw blurRad="38100" dist="38100" dir="2700000" algn="tl">
                    <a:srgbClr val="000000">
                      <a:alpha val="43137"/>
                    </a:srgbClr>
                  </a:outerShdw>
                </a:effectLst>
              </a:rPr>
              <a:t> </a:t>
            </a:r>
            <a:r>
              <a:rPr lang="ru-RU" sz="2400" b="1" dirty="0" err="1" smtClean="0">
                <a:effectLst>
                  <a:outerShdw blurRad="38100" dist="38100" dir="2700000" algn="tl">
                    <a:srgbClr val="000000">
                      <a:alpha val="43137"/>
                    </a:srgbClr>
                  </a:outerShdw>
                </a:effectLst>
              </a:rPr>
              <a:t>Ботева</a:t>
            </a:r>
            <a:r>
              <a:rPr lang="ru-RU" sz="2400" b="1" dirty="0" smtClean="0">
                <a:effectLst>
                  <a:outerShdw blurRad="38100" dist="38100" dir="2700000" algn="tl">
                    <a:srgbClr val="000000">
                      <a:alpha val="43137"/>
                    </a:srgbClr>
                  </a:outerShdw>
                </a:effectLst>
              </a:rPr>
              <a:t>, а также премий имени Шолохова, Лермонтова, Фадеева, </a:t>
            </a:r>
            <a:r>
              <a:rPr lang="ru-RU" sz="2400" b="1" dirty="0" err="1" smtClean="0">
                <a:effectLst>
                  <a:outerShdw blurRad="38100" dist="38100" dir="2700000" algn="tl">
                    <a:srgbClr val="000000">
                      <a:alpha val="43137"/>
                    </a:srgbClr>
                  </a:outerShdw>
                </a:effectLst>
              </a:rPr>
              <a:t>Батырая</a:t>
            </a:r>
            <a:r>
              <a:rPr lang="ru-RU" sz="2400" b="1" dirty="0" smtClean="0">
                <a:effectLst>
                  <a:outerShdw blurRad="38100" dist="38100" dir="2700000" algn="tl">
                    <a:srgbClr val="000000">
                      <a:alpha val="43137"/>
                    </a:srgbClr>
                  </a:outerShdw>
                </a:effectLst>
              </a:rPr>
              <a:t>, </a:t>
            </a:r>
            <a:r>
              <a:rPr lang="ru-RU" sz="2400" b="1" dirty="0" err="1" smtClean="0">
                <a:effectLst>
                  <a:outerShdw blurRad="38100" dist="38100" dir="2700000" algn="tl">
                    <a:srgbClr val="000000">
                      <a:alpha val="43137"/>
                    </a:srgbClr>
                  </a:outerShdw>
                </a:effectLst>
              </a:rPr>
              <a:t>Махмуда</a:t>
            </a:r>
            <a:r>
              <a:rPr lang="ru-RU" sz="2400" b="1" dirty="0" smtClean="0">
                <a:effectLst>
                  <a:outerShdw blurRad="38100" dist="38100" dir="2700000" algn="tl">
                    <a:srgbClr val="000000">
                      <a:alpha val="43137"/>
                    </a:srgbClr>
                  </a:outerShdw>
                </a:effectLst>
              </a:rPr>
              <a:t>, С. </a:t>
            </a:r>
            <a:r>
              <a:rPr lang="ru-RU" sz="2400" b="1" dirty="0" err="1" smtClean="0">
                <a:effectLst>
                  <a:outerShdw blurRad="38100" dist="38100" dir="2700000" algn="tl">
                    <a:srgbClr val="000000">
                      <a:alpha val="43137"/>
                    </a:srgbClr>
                  </a:outerShdw>
                </a:effectLst>
              </a:rPr>
              <a:t>Стальского</a:t>
            </a:r>
            <a:r>
              <a:rPr lang="ru-RU" sz="2400" b="1" dirty="0" smtClean="0">
                <a:effectLst>
                  <a:outerShdw blurRad="38100" dist="38100" dir="2700000" algn="tl">
                    <a:srgbClr val="000000">
                      <a:alpha val="43137"/>
                    </a:srgbClr>
                  </a:outerShdw>
                </a:effectLst>
              </a:rPr>
              <a:t>, Г. </a:t>
            </a:r>
            <a:r>
              <a:rPr lang="ru-RU" sz="2400" b="1" dirty="0" err="1" smtClean="0">
                <a:effectLst>
                  <a:outerShdw blurRad="38100" dist="38100" dir="2700000" algn="tl">
                    <a:srgbClr val="000000">
                      <a:alpha val="43137"/>
                    </a:srgbClr>
                  </a:outerShdw>
                </a:effectLst>
              </a:rPr>
              <a:t>Цадасы</a:t>
            </a:r>
            <a:r>
              <a:rPr lang="ru-RU" sz="2400" b="1" dirty="0" smtClean="0">
                <a:effectLst>
                  <a:outerShdw blurRad="38100" dist="38100" dir="2700000" algn="tl">
                    <a:srgbClr val="000000">
                      <a:alpha val="43137"/>
                    </a:srgbClr>
                  </a:outerShdw>
                </a:effectLst>
              </a:rPr>
              <a:t> и др. </a:t>
            </a:r>
            <a:endParaRPr lang="fr-CA" sz="2400" b="1" dirty="0" smtClean="0">
              <a:effectLst>
                <a:outerShdw blurRad="38100" dist="38100" dir="2700000" algn="tl">
                  <a:srgbClr val="000000">
                    <a:alpha val="43137"/>
                  </a:srgbClr>
                </a:outerShdw>
              </a:effectLst>
            </a:endParaRPr>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a:t>
            </a:r>
            <a:endParaRPr lang="ru-RU" dirty="0"/>
          </a:p>
        </p:txBody>
      </p:sp>
      <p:sp>
        <p:nvSpPr>
          <p:cNvPr id="3" name="Содержимое 2"/>
          <p:cNvSpPr>
            <a:spLocks noGrp="1"/>
          </p:cNvSpPr>
          <p:nvPr>
            <p:ph idx="1"/>
          </p:nvPr>
        </p:nvSpPr>
        <p:spPr>
          <a:xfrm>
            <a:off x="357158" y="1314425"/>
            <a:ext cx="2828916" cy="5543575"/>
          </a:xfrm>
        </p:spPr>
        <p:txBody>
          <a:bodyPr/>
          <a:lstStyle/>
          <a:p>
            <a:r>
              <a:rPr lang="ru-RU" sz="2000" dirty="0" smtClean="0"/>
              <a:t>Поэзия Расула Гамзатова, ушедшего из жизни в 2003 году, составляет великолепную культурную эпоху. Мощная творческая энергия поэта, заложенная в его стихах, светлая лиричность и глубокая мудрость его поэзии пленяют и очаровывают каждого, кто к ней прикасается.</a:t>
            </a:r>
            <a:endParaRPr lang="ru-RU" sz="2000" dirty="0"/>
          </a:p>
        </p:txBody>
      </p:sp>
      <p:pic>
        <p:nvPicPr>
          <p:cNvPr id="4098" name="Picture 2" descr="C:\Documents and Settings\Admin\Рабочий стол\0004fdet.jpg"/>
          <p:cNvPicPr>
            <a:picLocks noChangeAspect="1" noChangeArrowheads="1"/>
          </p:cNvPicPr>
          <p:nvPr/>
        </p:nvPicPr>
        <p:blipFill>
          <a:blip r:embed="rId2"/>
          <a:srcRect/>
          <a:stretch>
            <a:fillRect/>
          </a:stretch>
        </p:blipFill>
        <p:spPr bwMode="auto">
          <a:xfrm>
            <a:off x="4357686" y="1857364"/>
            <a:ext cx="3357579" cy="4011876"/>
          </a:xfrm>
          <a:prstGeom prst="rect">
            <a:avLst/>
          </a:prstGeom>
          <a:noFill/>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357438" y="274638"/>
            <a:ext cx="6329362" cy="1143000"/>
          </a:xfrm>
        </p:spPr>
        <p:txBody>
          <a:bodyPr/>
          <a:lstStyle/>
          <a:p>
            <a:pPr algn="l"/>
            <a:r>
              <a:rPr lang="ru-RU" b="1" dirty="0" smtClean="0">
                <a:solidFill>
                  <a:srgbClr val="E35C06"/>
                </a:solidFill>
              </a:rPr>
              <a:t>Биография:</a:t>
            </a:r>
            <a:endParaRPr lang="fr-CA" b="1" dirty="0" smtClean="0">
              <a:solidFill>
                <a:srgbClr val="E35C06"/>
              </a:solidFill>
            </a:endParaRPr>
          </a:p>
        </p:txBody>
      </p:sp>
      <p:sp>
        <p:nvSpPr>
          <p:cNvPr id="3075" name="Espace réservé du contenu 2"/>
          <p:cNvSpPr>
            <a:spLocks noGrp="1"/>
          </p:cNvSpPr>
          <p:nvPr>
            <p:ph idx="1"/>
          </p:nvPr>
        </p:nvSpPr>
        <p:spPr>
          <a:xfrm>
            <a:off x="3428992" y="1285860"/>
            <a:ext cx="5114932" cy="5143536"/>
          </a:xfrm>
        </p:spPr>
        <p:txBody>
          <a:bodyPr/>
          <a:lstStyle/>
          <a:p>
            <a:pPr algn="just"/>
            <a:r>
              <a:rPr lang="ru-RU" sz="2000" b="1" dirty="0" smtClean="0">
                <a:solidFill>
                  <a:srgbClr val="E35C06"/>
                </a:solidFill>
                <a:effectLst>
                  <a:outerShdw blurRad="38100" dist="38100" dir="2700000" algn="tl">
                    <a:srgbClr val="000000">
                      <a:alpha val="43137"/>
                    </a:srgbClr>
                  </a:outerShdw>
                </a:effectLst>
              </a:rPr>
              <a:t>Расул </a:t>
            </a:r>
            <a:r>
              <a:rPr lang="ru-RU" sz="2000" b="1" dirty="0" err="1" smtClean="0">
                <a:solidFill>
                  <a:srgbClr val="E35C06"/>
                </a:solidFill>
                <a:effectLst>
                  <a:outerShdw blurRad="38100" dist="38100" dir="2700000" algn="tl">
                    <a:srgbClr val="000000">
                      <a:alpha val="43137"/>
                    </a:srgbClr>
                  </a:outerShdw>
                </a:effectLst>
              </a:rPr>
              <a:t>Гамзатович</a:t>
            </a:r>
            <a:r>
              <a:rPr lang="ru-RU" sz="2000" b="1" dirty="0" smtClean="0">
                <a:solidFill>
                  <a:srgbClr val="E35C06"/>
                </a:solidFill>
                <a:effectLst>
                  <a:outerShdw blurRad="38100" dist="38100" dir="2700000" algn="tl">
                    <a:srgbClr val="000000">
                      <a:alpha val="43137"/>
                    </a:srgbClr>
                  </a:outerShdw>
                </a:effectLst>
              </a:rPr>
              <a:t> Гамзатов родился </a:t>
            </a:r>
            <a:r>
              <a:rPr lang="ru-RU" sz="2000" b="1" dirty="0" smtClean="0">
                <a:solidFill>
                  <a:srgbClr val="FF0000"/>
                </a:solidFill>
                <a:effectLst>
                  <a:outerShdw blurRad="38100" dist="38100" dir="2700000" algn="tl">
                    <a:srgbClr val="000000">
                      <a:alpha val="43137"/>
                    </a:srgbClr>
                  </a:outerShdw>
                </a:effectLst>
              </a:rPr>
              <a:t>8 сентября 1923 года</a:t>
            </a:r>
            <a:r>
              <a:rPr lang="ru-RU" sz="2000" b="1" dirty="0" smtClean="0">
                <a:solidFill>
                  <a:srgbClr val="E35C06"/>
                </a:solidFill>
                <a:effectLst>
                  <a:outerShdw blurRad="38100" dist="38100" dir="2700000" algn="tl">
                    <a:srgbClr val="000000">
                      <a:alpha val="43137"/>
                    </a:srgbClr>
                  </a:outerShdw>
                </a:effectLst>
              </a:rPr>
              <a:t> в селении </a:t>
            </a:r>
            <a:r>
              <a:rPr lang="ru-RU" sz="2000" b="1" dirty="0" err="1" smtClean="0">
                <a:solidFill>
                  <a:srgbClr val="E35C06"/>
                </a:solidFill>
                <a:effectLst>
                  <a:outerShdw blurRad="38100" dist="38100" dir="2700000" algn="tl">
                    <a:srgbClr val="000000">
                      <a:alpha val="43137"/>
                    </a:srgbClr>
                  </a:outerShdw>
                </a:effectLst>
              </a:rPr>
              <a:t>Цада</a:t>
            </a:r>
            <a:r>
              <a:rPr lang="ru-RU" sz="2000" b="1" dirty="0" smtClean="0">
                <a:solidFill>
                  <a:srgbClr val="E35C06"/>
                </a:solidFill>
                <a:effectLst>
                  <a:outerShdw blurRad="38100" dist="38100" dir="2700000" algn="tl">
                    <a:srgbClr val="000000">
                      <a:alpha val="43137"/>
                    </a:srgbClr>
                  </a:outerShdw>
                </a:effectLst>
              </a:rPr>
              <a:t> </a:t>
            </a:r>
            <a:r>
              <a:rPr lang="ru-RU" sz="2000" b="1" dirty="0" err="1" smtClean="0">
                <a:solidFill>
                  <a:srgbClr val="E35C06"/>
                </a:solidFill>
                <a:effectLst>
                  <a:outerShdw blurRad="38100" dist="38100" dir="2700000" algn="tl">
                    <a:srgbClr val="000000">
                      <a:alpha val="43137"/>
                    </a:srgbClr>
                  </a:outerShdw>
                </a:effectLst>
              </a:rPr>
              <a:t>Хунзахского</a:t>
            </a:r>
            <a:r>
              <a:rPr lang="ru-RU" sz="2000" b="1" dirty="0" smtClean="0">
                <a:solidFill>
                  <a:srgbClr val="E35C06"/>
                </a:solidFill>
                <a:effectLst>
                  <a:outerShdw blurRad="38100" dist="38100" dir="2700000" algn="tl">
                    <a:srgbClr val="000000">
                      <a:alpha val="43137"/>
                    </a:srgbClr>
                  </a:outerShdw>
                </a:effectLst>
              </a:rPr>
              <a:t> района Дагестанской АССР, в семье народного поэта Дагестана, лауреата Госпремии СССР, </a:t>
            </a:r>
            <a:r>
              <a:rPr lang="ru-RU" sz="2000" b="1" dirty="0" err="1" smtClean="0">
                <a:solidFill>
                  <a:srgbClr val="E35C06"/>
                </a:solidFill>
                <a:effectLst>
                  <a:outerShdw blurRad="38100" dist="38100" dir="2700000" algn="tl">
                    <a:srgbClr val="000000">
                      <a:alpha val="43137"/>
                    </a:srgbClr>
                  </a:outerShdw>
                </a:effectLst>
              </a:rPr>
              <a:t>Гамзата</a:t>
            </a:r>
            <a:r>
              <a:rPr lang="ru-RU" sz="2000" b="1" dirty="0" smtClean="0">
                <a:solidFill>
                  <a:srgbClr val="E35C06"/>
                </a:solidFill>
                <a:effectLst>
                  <a:outerShdw blurRad="38100" dist="38100" dir="2700000" algn="tl">
                    <a:srgbClr val="000000">
                      <a:alpha val="43137"/>
                    </a:srgbClr>
                  </a:outerShdw>
                </a:effectLst>
              </a:rPr>
              <a:t> </a:t>
            </a:r>
            <a:r>
              <a:rPr lang="ru-RU" sz="2000" b="1" dirty="0" err="1" smtClean="0">
                <a:solidFill>
                  <a:srgbClr val="E35C06"/>
                </a:solidFill>
                <a:effectLst>
                  <a:outerShdw blurRad="38100" dist="38100" dir="2700000" algn="tl">
                    <a:srgbClr val="000000">
                      <a:alpha val="43137"/>
                    </a:srgbClr>
                  </a:outerShdw>
                </a:effectLst>
              </a:rPr>
              <a:t>Цадасы</a:t>
            </a:r>
            <a:r>
              <a:rPr lang="ru-RU" sz="2000" b="1" dirty="0" smtClean="0">
                <a:solidFill>
                  <a:srgbClr val="E35C06"/>
                </a:solidFill>
                <a:effectLst>
                  <a:outerShdw blurRad="38100" dist="38100" dir="2700000" algn="tl">
                    <a:srgbClr val="000000">
                      <a:alpha val="43137"/>
                    </a:srgbClr>
                  </a:outerShdw>
                </a:effectLst>
              </a:rPr>
              <a:t>. </a:t>
            </a:r>
          </a:p>
          <a:p>
            <a:pPr algn="just"/>
            <a:r>
              <a:rPr lang="ru-RU" sz="2000" b="1" dirty="0" smtClean="0">
                <a:solidFill>
                  <a:srgbClr val="E35C06"/>
                </a:solidFill>
                <a:effectLst>
                  <a:outerShdw blurRad="38100" dist="38100" dir="2700000" algn="tl">
                    <a:srgbClr val="000000">
                      <a:alpha val="43137"/>
                    </a:srgbClr>
                  </a:outerShdw>
                </a:effectLst>
              </a:rPr>
              <a:t>Учился в </a:t>
            </a:r>
            <a:r>
              <a:rPr lang="ru-RU" sz="2000" b="1" dirty="0" err="1" smtClean="0">
                <a:solidFill>
                  <a:srgbClr val="E35C06"/>
                </a:solidFill>
                <a:effectLst>
                  <a:outerShdw blurRad="38100" dist="38100" dir="2700000" algn="tl">
                    <a:srgbClr val="000000">
                      <a:alpha val="43137"/>
                    </a:srgbClr>
                  </a:outerShdw>
                </a:effectLst>
              </a:rPr>
              <a:t>Аранинской</a:t>
            </a:r>
            <a:r>
              <a:rPr lang="ru-RU" sz="2000" b="1" dirty="0" smtClean="0">
                <a:solidFill>
                  <a:srgbClr val="E35C06"/>
                </a:solidFill>
                <a:effectLst>
                  <a:outerShdw blurRad="38100" dist="38100" dir="2700000" algn="tl">
                    <a:srgbClr val="000000">
                      <a:alpha val="43137"/>
                    </a:srgbClr>
                  </a:outerShdw>
                </a:effectLst>
              </a:rPr>
              <a:t> средней школе и в Аварском педучилище, после окончания которого работал учителем, помощником режиссера Аварского Государственного театра, заведующим отделом и собственным корреспондентом аварской газеты «Большевик гор», редактором аварских передач Дагестанского радиокомитета.</a:t>
            </a:r>
            <a:endParaRPr lang="fr-CA" sz="2000" b="1" dirty="0" smtClean="0">
              <a:solidFill>
                <a:srgbClr val="E35C06"/>
              </a:solidFill>
              <a:effectLst>
                <a:outerShdw blurRad="38100" dist="38100" dir="2700000" algn="tl">
                  <a:srgbClr val="000000">
                    <a:alpha val="43137"/>
                  </a:srgbClr>
                </a:outerShdw>
              </a:effectLst>
            </a:endParaRPr>
          </a:p>
        </p:txBody>
      </p:sp>
      <p:pic>
        <p:nvPicPr>
          <p:cNvPr id="3076" name="Picture 4" descr="F:\Новая папка\Oni-proslavili-dagestan3(1).jpg"/>
          <p:cNvPicPr>
            <a:picLocks noChangeAspect="1" noChangeArrowheads="1"/>
          </p:cNvPicPr>
          <p:nvPr/>
        </p:nvPicPr>
        <p:blipFill>
          <a:blip r:embed="rId3"/>
          <a:srcRect/>
          <a:stretch>
            <a:fillRect/>
          </a:stretch>
        </p:blipFill>
        <p:spPr bwMode="auto">
          <a:xfrm>
            <a:off x="285720" y="1357298"/>
            <a:ext cx="3268289" cy="435771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Новая папка\825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099" name="Espace réservé du contenu 2"/>
          <p:cNvSpPr>
            <a:spLocks noGrp="1"/>
          </p:cNvSpPr>
          <p:nvPr>
            <p:ph idx="1"/>
          </p:nvPr>
        </p:nvSpPr>
        <p:spPr>
          <a:xfrm>
            <a:off x="357158" y="785794"/>
            <a:ext cx="8229600" cy="4429125"/>
          </a:xfrm>
        </p:spPr>
        <p:txBody>
          <a:bodyPr/>
          <a:lstStyle/>
          <a:p>
            <a:pPr algn="just"/>
            <a:r>
              <a:rPr lang="ru-RU" sz="2400" b="1" dirty="0" smtClean="0">
                <a:solidFill>
                  <a:schemeClr val="bg1"/>
                </a:solidFill>
                <a:effectLst>
                  <a:outerShdw blurRad="38100" dist="38100" dir="2700000" algn="tl">
                    <a:srgbClr val="000000">
                      <a:alpha val="43137"/>
                    </a:srgbClr>
                  </a:outerShdw>
                </a:effectLst>
              </a:rPr>
              <a:t>Расул Гамзатов начал писать стихи, когда ему было девять лет. Потом его стихи начали печатать в республиканской аварской газете «Большевик гор» Первая книжка стихов на аварском языке вышла в 1943 году. Ему было всего двадцать лет, когда он стал членом Союза писателей СССР. С тех пор на аварском и русском языках, на многих языках Дагестана, Кавказа и всего мира вышли десятки поэтических, прозаических и публицистических книг, такие как «В горах мое сердце», «Высокие звезды», «Берегите друзей», «Журавли», «У очага», «Письмена», «Последняя цена», «Сказания», «Колесо жизни», «О бурных днях Кавказа», «В полдневный жар», «Мой Дагестан», «Две шали», «Суди меня по кодексу любви», «Сонеты» и многие другие, которые получили широкую популярность у любителей его поэзии.</a:t>
            </a:r>
            <a:endParaRPr lang="fr-CA" sz="2400" b="1" dirty="0" smtClean="0">
              <a:solidFill>
                <a:schemeClr val="bg1"/>
              </a:solidFill>
              <a:effectLst>
                <a:outerShdw blurRad="38100" dist="38100" dir="2700000" algn="tl">
                  <a:srgbClr val="000000">
                    <a:alpha val="43137"/>
                  </a:srgbClr>
                </a:outerShdw>
              </a:effectLst>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85728"/>
            <a:ext cx="8229600" cy="2328866"/>
          </a:xfrm>
        </p:spPr>
        <p:txBody>
          <a:bodyPr/>
          <a:lstStyle/>
          <a:p>
            <a:pPr>
              <a:buNone/>
            </a:pPr>
            <a:r>
              <a:rPr lang="ru-RU" sz="2400" dirty="0" smtClean="0">
                <a:effectLst>
                  <a:outerShdw blurRad="38100" dist="38100" dir="2700000" algn="tl">
                    <a:srgbClr val="000000">
                      <a:alpha val="43137"/>
                    </a:srgbClr>
                  </a:outerShdw>
                </a:effectLst>
              </a:rPr>
              <a:t>   Основные </a:t>
            </a:r>
            <a:r>
              <a:rPr lang="ru-RU" sz="2400" dirty="0" smtClean="0">
                <a:effectLst>
                  <a:outerShdw blurRad="38100" dist="38100" dir="2700000" algn="tl">
                    <a:srgbClr val="000000">
                      <a:alpha val="43137"/>
                    </a:srgbClr>
                  </a:outerShdw>
                </a:effectLst>
              </a:rPr>
              <a:t>темы творчества Р. Гамзатова – история родной земли, образ матери, любовь к женщине – тянутся к  проблемам вечным и непреходящим:  добро, справедливость, человечность, чуткость.</a:t>
            </a:r>
            <a:endParaRPr lang="ru-RU" sz="2400" dirty="0"/>
          </a:p>
        </p:txBody>
      </p:sp>
      <p:pic>
        <p:nvPicPr>
          <p:cNvPr id="4" name="Рисунок 3" descr="Rasul_Gamzatov__Rasul_Gamzatov_Stihotvoreniya_i_poemy.jpg"/>
          <p:cNvPicPr>
            <a:picLocks noChangeAspect="1"/>
          </p:cNvPicPr>
          <p:nvPr/>
        </p:nvPicPr>
        <p:blipFill>
          <a:blip r:embed="rId2" cstate="print"/>
          <a:stretch>
            <a:fillRect/>
          </a:stretch>
        </p:blipFill>
        <p:spPr>
          <a:xfrm>
            <a:off x="1142976" y="2428868"/>
            <a:ext cx="1714512" cy="26746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1998405_S_zhenshchinoj_naedine.jpg"/>
          <p:cNvPicPr>
            <a:picLocks noChangeAspect="1"/>
          </p:cNvPicPr>
          <p:nvPr/>
        </p:nvPicPr>
        <p:blipFill>
          <a:blip r:embed="rId3" cstate="print"/>
          <a:srcRect l="10000"/>
          <a:stretch>
            <a:fillRect/>
          </a:stretch>
        </p:blipFill>
        <p:spPr>
          <a:xfrm>
            <a:off x="3786182" y="3571876"/>
            <a:ext cx="1658113" cy="2500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53397.jpg"/>
          <p:cNvPicPr>
            <a:picLocks noChangeAspect="1"/>
          </p:cNvPicPr>
          <p:nvPr/>
        </p:nvPicPr>
        <p:blipFill>
          <a:blip r:embed="rId4" cstate="print"/>
          <a:stretch>
            <a:fillRect/>
          </a:stretch>
        </p:blipFill>
        <p:spPr>
          <a:xfrm>
            <a:off x="6215074" y="2643182"/>
            <a:ext cx="1647539" cy="2571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ppt_w*0.7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0.7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57166"/>
            <a:ext cx="5400684" cy="2400304"/>
          </a:xfrm>
        </p:spPr>
        <p:txBody>
          <a:bodyPr/>
          <a:lstStyle/>
          <a:p>
            <a:r>
              <a:rPr lang="ru-RU" sz="2000" dirty="0" smtClean="0">
                <a:effectLst>
                  <a:outerShdw blurRad="38100" dist="38100" dir="2700000" algn="tl">
                    <a:srgbClr val="000000">
                      <a:alpha val="43137"/>
                    </a:srgbClr>
                  </a:outerShdw>
                </a:effectLst>
              </a:rPr>
              <a:t>В центре поэтического восприятия Гамзатова – Дагестан. «Поэзия без родной земли, без родной почвы – это птица без гнезда», - говорил Расул Гамзатов. Теме истории родной земли посвящены такие произведения:</a:t>
            </a:r>
            <a:endParaRPr lang="ru-RU" sz="2000" dirty="0"/>
          </a:p>
        </p:txBody>
      </p:sp>
      <p:pic>
        <p:nvPicPr>
          <p:cNvPr id="5" name="Picture 5" descr="D:\Гамз.Мой Даг.2.jpeg"/>
          <p:cNvPicPr>
            <a:picLocks noChangeAspect="1" noChangeArrowheads="1"/>
          </p:cNvPicPr>
          <p:nvPr/>
        </p:nvPicPr>
        <p:blipFill>
          <a:blip r:embed="rId2"/>
          <a:srcRect/>
          <a:stretch>
            <a:fillRect/>
          </a:stretch>
        </p:blipFill>
        <p:spPr bwMode="auto">
          <a:xfrm>
            <a:off x="1785918" y="2500306"/>
            <a:ext cx="2786082" cy="3698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786282" y="3995678"/>
            <a:ext cx="4357718" cy="2862322"/>
          </a:xfrm>
          <a:prstGeom prst="rect">
            <a:avLst/>
          </a:prstGeom>
          <a:noFill/>
        </p:spPr>
        <p:txBody>
          <a:bodyPr wrap="square" rtlCol="0">
            <a:spAutoFit/>
          </a:bodyPr>
          <a:lstStyle/>
          <a:p>
            <a:pPr lvl="0"/>
            <a:r>
              <a:rPr lang="ru-RU" dirty="0" smtClean="0">
                <a:effectLst>
                  <a:outerShdw blurRad="38100" dist="38100" dir="2700000" algn="tl">
                    <a:srgbClr val="000000">
                      <a:alpha val="43137"/>
                    </a:srgbClr>
                  </a:outerShdw>
                </a:effectLst>
              </a:rPr>
              <a:t>поэмы «В горах моё сердце», «Весточка из аула», «Звезда Дагестана»; сборники «Горские страдания», «Песни гор» и др.; а также множество стихотворений: «Мой Дагестан», «На горной вершине стою в Дагестане», «Старые горцы», «Два аула», «Мне ль тебя, Дагестан мой былинный…» и др.</a:t>
            </a:r>
          </a:p>
          <a:p>
            <a:endParaRPr lang="ru-RU" dirty="0"/>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МАТЬ-</a:t>
            </a:r>
            <a:endParaRPr lang="ru-RU" dirty="0"/>
          </a:p>
        </p:txBody>
      </p:sp>
      <p:sp>
        <p:nvSpPr>
          <p:cNvPr id="3" name="Содержимое 2"/>
          <p:cNvSpPr>
            <a:spLocks noGrp="1"/>
          </p:cNvSpPr>
          <p:nvPr>
            <p:ph idx="1"/>
          </p:nvPr>
        </p:nvSpPr>
        <p:spPr>
          <a:xfrm>
            <a:off x="457200" y="1600200"/>
            <a:ext cx="3757610" cy="4525963"/>
          </a:xfrm>
        </p:spPr>
        <p:txBody>
          <a:bodyPr/>
          <a:lstStyle/>
          <a:p>
            <a:pPr lvl="0">
              <a:buNone/>
            </a:pPr>
            <a:r>
              <a:rPr lang="ru-RU" sz="2000" dirty="0" smtClean="0">
                <a:effectLst>
                  <a:outerShdw blurRad="38100" dist="38100" dir="2700000" algn="tl">
                    <a:srgbClr val="000000">
                      <a:alpha val="43137"/>
                    </a:srgbClr>
                  </a:outerShdw>
                </a:effectLst>
              </a:rPr>
              <a:t>      вечная </a:t>
            </a:r>
            <a:r>
              <a:rPr lang="ru-RU" sz="2000" dirty="0" smtClean="0">
                <a:effectLst>
                  <a:outerShdw blurRad="38100" dist="38100" dir="2700000" algn="tl">
                    <a:srgbClr val="000000">
                      <a:alpha val="43137"/>
                    </a:srgbClr>
                  </a:outerShdw>
                </a:effectLst>
              </a:rPr>
              <a:t>тема поэзии. Но </a:t>
            </a:r>
          </a:p>
          <a:p>
            <a:pPr lvl="0">
              <a:buNone/>
            </a:pPr>
            <a:r>
              <a:rPr lang="ru-RU" sz="2000" dirty="0" smtClean="0">
                <a:effectLst>
                  <a:outerShdw blurRad="38100" dist="38100" dir="2700000" algn="tl">
                    <a:srgbClr val="000000">
                      <a:alpha val="43137"/>
                    </a:srgbClr>
                  </a:outerShdw>
                </a:effectLst>
              </a:rPr>
              <a:t>   Р. Гамзатов нашёл новые, необыкновенные слова. Он славит мать как первородный источник и начало всего сущего, как надежду и веру в бессмертие всего человечества. Об этом поэма «Берегите матерей», большое количество стихотворений: «Матери», «Мама», «Мать люльку качает в ауле…», «Не надо мне лекарство докторов…».</a:t>
            </a:r>
          </a:p>
          <a:p>
            <a:endParaRPr lang="ru-RU" dirty="0"/>
          </a:p>
        </p:txBody>
      </p:sp>
      <p:pic>
        <p:nvPicPr>
          <p:cNvPr id="4" name="Picture 2" descr="D:\Гамз.Бер.матер..jpeg"/>
          <p:cNvPicPr>
            <a:picLocks noChangeAspect="1" noChangeArrowheads="1"/>
          </p:cNvPicPr>
          <p:nvPr/>
        </p:nvPicPr>
        <p:blipFill>
          <a:blip r:embed="rId2"/>
          <a:srcRect/>
          <a:stretch>
            <a:fillRect/>
          </a:stretch>
        </p:blipFill>
        <p:spPr bwMode="auto">
          <a:xfrm>
            <a:off x="5000628" y="1500173"/>
            <a:ext cx="2571768" cy="3818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143504" y="214291"/>
            <a:ext cx="3829048" cy="2357454"/>
          </a:xfrm>
        </p:spPr>
        <p:txBody>
          <a:bodyPr/>
          <a:lstStyle/>
          <a:p>
            <a:pPr>
              <a:buNone/>
            </a:pPr>
            <a:r>
              <a:rPr lang="ru-RU" sz="2000" dirty="0" smtClean="0">
                <a:effectLst>
                  <a:outerShdw blurRad="38100" dist="38100" dir="2700000" algn="tl">
                    <a:srgbClr val="000000">
                      <a:alpha val="43137"/>
                    </a:srgbClr>
                  </a:outerShdw>
                </a:effectLst>
              </a:rPr>
              <a:t>   Вся </a:t>
            </a:r>
            <a:r>
              <a:rPr lang="ru-RU" sz="2000" dirty="0" smtClean="0">
                <a:effectLst>
                  <a:outerShdw blurRad="38100" dist="38100" dir="2700000" algn="tl">
                    <a:srgbClr val="000000">
                      <a:alpha val="43137"/>
                    </a:srgbClr>
                  </a:outerShdw>
                </a:effectLst>
              </a:rPr>
              <a:t>поэзия Расула Гамзатова проникнута любовной тематикой. Он создавал стихи о любви, превознося это чувство выше остальных.</a:t>
            </a:r>
            <a:endParaRPr lang="ru-RU" sz="2000" dirty="0"/>
          </a:p>
        </p:txBody>
      </p:sp>
      <p:pic>
        <p:nvPicPr>
          <p:cNvPr id="4" name="Рисунок 3" descr="206562.jpg"/>
          <p:cNvPicPr>
            <a:picLocks noChangeAspect="1"/>
          </p:cNvPicPr>
          <p:nvPr/>
        </p:nvPicPr>
        <p:blipFill>
          <a:blip r:embed="rId2" cstate="print"/>
          <a:stretch>
            <a:fillRect/>
          </a:stretch>
        </p:blipFill>
        <p:spPr>
          <a:xfrm>
            <a:off x="1500166" y="214290"/>
            <a:ext cx="2214578" cy="3327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571472" y="4143380"/>
            <a:ext cx="2928958" cy="1431161"/>
          </a:xfrm>
          <a:prstGeom prst="rect">
            <a:avLst/>
          </a:prstGeom>
        </p:spPr>
        <p:txBody>
          <a:bodyPr wrap="square">
            <a:spAutoFit/>
          </a:bodyPr>
          <a:lstStyle/>
          <a:p>
            <a:pPr marL="274320" lvl="0" indent="-274320" fontAlgn="auto">
              <a:spcBef>
                <a:spcPts val="600"/>
              </a:spcBef>
              <a:spcAft>
                <a:spcPts val="0"/>
              </a:spcAft>
              <a:buClr>
                <a:schemeClr val="accent2"/>
              </a:buClr>
              <a:buSzPct val="85000"/>
              <a:defRPr/>
            </a:pPr>
            <a:r>
              <a:rPr lang="ru-RU" dirty="0" smtClean="0">
                <a:effectLst>
                  <a:outerShdw blurRad="38100" dist="38100" dir="2700000" algn="tl">
                    <a:srgbClr val="000000">
                      <a:alpha val="43137"/>
                    </a:srgbClr>
                  </a:outerShdw>
                </a:effectLst>
                <a:latin typeface="Pompadur" pitchFamily="34" charset="-52"/>
              </a:rPr>
              <a:t>«Любовь, тебя узнав, </a:t>
            </a:r>
            <a:endParaRPr lang="ru-RU" dirty="0" smtClean="0">
              <a:effectLst>
                <a:outerShdw blurRad="38100" dist="38100" dir="2700000" algn="tl">
                  <a:srgbClr val="000000">
                    <a:alpha val="43137"/>
                  </a:srgbClr>
                </a:outerShdw>
              </a:effectLst>
              <a:latin typeface="Pompadur" pitchFamily="34" charset="-52"/>
            </a:endParaRPr>
          </a:p>
          <a:p>
            <a:pPr marL="274320" lvl="0" indent="-274320" fontAlgn="auto">
              <a:spcBef>
                <a:spcPts val="600"/>
              </a:spcBef>
              <a:spcAft>
                <a:spcPts val="0"/>
              </a:spcAft>
              <a:buClr>
                <a:schemeClr val="accent2"/>
              </a:buClr>
              <a:buSzPct val="85000"/>
              <a:defRPr/>
            </a:pPr>
            <a:r>
              <a:rPr lang="ru-RU" dirty="0" smtClean="0">
                <a:effectLst>
                  <a:outerShdw blurRad="38100" dist="38100" dir="2700000" algn="tl">
                    <a:srgbClr val="000000">
                      <a:alpha val="43137"/>
                    </a:srgbClr>
                  </a:outerShdw>
                </a:effectLst>
                <a:latin typeface="Pompadur" pitchFamily="34" charset="-52"/>
              </a:rPr>
              <a:t>Я </a:t>
            </a:r>
            <a:r>
              <a:rPr lang="ru-RU" dirty="0" smtClean="0">
                <a:effectLst>
                  <a:outerShdw blurRad="38100" dist="38100" dir="2700000" algn="tl">
                    <a:srgbClr val="000000">
                      <a:alpha val="43137"/>
                    </a:srgbClr>
                  </a:outerShdw>
                </a:effectLst>
                <a:latin typeface="Pompadur" pitchFamily="34" charset="-52"/>
              </a:rPr>
              <a:t>суть вещей постиг…» </a:t>
            </a:r>
          </a:p>
          <a:p>
            <a:pPr marL="274320" lvl="0" indent="-274320" fontAlgn="auto">
              <a:spcBef>
                <a:spcPts val="600"/>
              </a:spcBef>
              <a:spcAft>
                <a:spcPts val="0"/>
              </a:spcAft>
              <a:buClr>
                <a:schemeClr val="accent2"/>
              </a:buClr>
              <a:buSzPct val="85000"/>
              <a:defRPr/>
            </a:pPr>
            <a:endParaRPr lang="ru-RU" dirty="0" smtClean="0">
              <a:effectLst>
                <a:outerShdw blurRad="38100" dist="38100" dir="2700000" algn="tl">
                  <a:srgbClr val="000000">
                    <a:alpha val="43137"/>
                  </a:srgbClr>
                </a:outerShdw>
              </a:effectLst>
              <a:latin typeface="Pompadur" pitchFamily="34" charset="-52"/>
            </a:endParaRPr>
          </a:p>
          <a:p>
            <a:pPr marL="274320" lvl="0" indent="-274320" algn="r" fontAlgn="auto">
              <a:spcBef>
                <a:spcPts val="600"/>
              </a:spcBef>
              <a:spcAft>
                <a:spcPts val="0"/>
              </a:spcAft>
              <a:buClr>
                <a:schemeClr val="accent2"/>
              </a:buClr>
              <a:buSzPct val="85000"/>
              <a:defRPr/>
            </a:pPr>
            <a:r>
              <a:rPr lang="ru-RU" dirty="0" smtClean="0">
                <a:effectLst>
                  <a:outerShdw blurRad="38100" dist="38100" dir="2700000" algn="tl">
                    <a:srgbClr val="000000">
                      <a:alpha val="43137"/>
                    </a:srgbClr>
                  </a:outerShdw>
                </a:effectLst>
              </a:rPr>
              <a:t>Расул Гамзатов</a:t>
            </a:r>
          </a:p>
        </p:txBody>
      </p:sp>
      <p:pic>
        <p:nvPicPr>
          <p:cNvPr id="6" name="Picture 3"/>
          <p:cNvPicPr>
            <a:picLocks noChangeAspect="1" noChangeArrowheads="1"/>
          </p:cNvPicPr>
          <p:nvPr/>
        </p:nvPicPr>
        <p:blipFill>
          <a:blip r:embed="rId3"/>
          <a:srcRect/>
          <a:stretch>
            <a:fillRect/>
          </a:stretch>
        </p:blipFill>
        <p:spPr bwMode="auto">
          <a:xfrm>
            <a:off x="4500562" y="2214554"/>
            <a:ext cx="4238628" cy="4238628"/>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500034" y="285728"/>
            <a:ext cx="8229600" cy="3571875"/>
          </a:xfrm>
        </p:spPr>
        <p:txBody>
          <a:bodyPr/>
          <a:lstStyle/>
          <a:p>
            <a:pPr algn="just"/>
            <a:r>
              <a:rPr lang="ru-RU" sz="2400" b="1" dirty="0" smtClean="0">
                <a:solidFill>
                  <a:srgbClr val="E35C06"/>
                </a:solidFill>
                <a:effectLst>
                  <a:outerShdw blurRad="38100" dist="38100" dir="2700000" algn="tl">
                    <a:srgbClr val="000000">
                      <a:alpha val="43137"/>
                    </a:srgbClr>
                  </a:outerShdw>
                </a:effectLst>
              </a:rPr>
              <a:t>Стихи и поэмы Расула Гамзатова переводили на русский язык такие мастера пера, как </a:t>
            </a:r>
            <a:r>
              <a:rPr lang="ru-RU" sz="2400" b="1" dirty="0" smtClean="0">
                <a:solidFill>
                  <a:srgbClr val="FF0000"/>
                </a:solidFill>
                <a:effectLst>
                  <a:outerShdw blurRad="38100" dist="38100" dir="2700000" algn="tl">
                    <a:srgbClr val="000000">
                      <a:alpha val="43137"/>
                    </a:srgbClr>
                  </a:outerShdw>
                </a:effectLst>
              </a:rPr>
              <a:t>Илья Сельвинский и Сергей Городецкий, Семен Липкин и Юлия Нейман</a:t>
            </a:r>
            <a:r>
              <a:rPr lang="ru-RU" sz="2400" b="1" dirty="0" smtClean="0">
                <a:solidFill>
                  <a:srgbClr val="E35C06"/>
                </a:solidFill>
                <a:effectLst>
                  <a:outerShdw blurRad="38100" dist="38100" dir="2700000" algn="tl">
                    <a:srgbClr val="000000">
                      <a:alpha val="43137"/>
                    </a:srgbClr>
                  </a:outerShdw>
                </a:effectLst>
              </a:rPr>
              <a:t>. </a:t>
            </a:r>
          </a:p>
          <a:p>
            <a:pPr algn="just"/>
            <a:r>
              <a:rPr lang="ru-RU" sz="2400" b="1" dirty="0" smtClean="0">
                <a:solidFill>
                  <a:srgbClr val="E35C06"/>
                </a:solidFill>
                <a:effectLst>
                  <a:outerShdw blurRad="38100" dist="38100" dir="2700000" algn="tl">
                    <a:srgbClr val="000000">
                      <a:alpha val="43137"/>
                    </a:srgbClr>
                  </a:outerShdw>
                </a:effectLst>
              </a:rPr>
              <a:t>Особенно плодотворно работали с ним его </a:t>
            </a:r>
            <a:r>
              <a:rPr lang="ru-RU" sz="2400" b="1" dirty="0" smtClean="0">
                <a:solidFill>
                  <a:srgbClr val="FF0000"/>
                </a:solidFill>
                <a:effectLst>
                  <a:outerShdw blurRad="38100" dist="38100" dir="2700000" algn="tl">
                    <a:srgbClr val="000000">
                      <a:alpha val="43137"/>
                    </a:srgbClr>
                  </a:outerShdw>
                </a:effectLst>
              </a:rPr>
              <a:t>друзья-поэты: Наум Гребнев, Яков Козловский, Яков </a:t>
            </a:r>
            <a:r>
              <a:rPr lang="ru-RU" sz="2400" b="1" dirty="0" err="1" smtClean="0">
                <a:solidFill>
                  <a:srgbClr val="FF0000"/>
                </a:solidFill>
                <a:effectLst>
                  <a:outerShdw blurRad="38100" dist="38100" dir="2700000" algn="tl">
                    <a:srgbClr val="000000">
                      <a:alpha val="43137"/>
                    </a:srgbClr>
                  </a:outerShdw>
                </a:effectLst>
              </a:rPr>
              <a:t>Хелемский</a:t>
            </a:r>
            <a:r>
              <a:rPr lang="ru-RU" sz="2400" b="1" dirty="0" smtClean="0">
                <a:solidFill>
                  <a:srgbClr val="FF0000"/>
                </a:solidFill>
                <a:effectLst>
                  <a:outerShdw blurRad="38100" dist="38100" dir="2700000" algn="tl">
                    <a:srgbClr val="000000">
                      <a:alpha val="43137"/>
                    </a:srgbClr>
                  </a:outerShdw>
                </a:effectLst>
              </a:rPr>
              <a:t>, Владимир Солоухин, Елена Николаевская, Роберт Рождественский, Андрей Вознесенский, Юнна </a:t>
            </a:r>
            <a:r>
              <a:rPr lang="ru-RU" sz="2400" b="1" dirty="0" err="1" smtClean="0">
                <a:solidFill>
                  <a:srgbClr val="FF0000"/>
                </a:solidFill>
                <a:effectLst>
                  <a:outerShdw blurRad="38100" dist="38100" dir="2700000" algn="tl">
                    <a:srgbClr val="000000">
                      <a:alpha val="43137"/>
                    </a:srgbClr>
                  </a:outerShdw>
                </a:effectLst>
              </a:rPr>
              <a:t>Мориц</a:t>
            </a:r>
            <a:r>
              <a:rPr lang="ru-RU" sz="2400" b="1" dirty="0" smtClean="0">
                <a:solidFill>
                  <a:srgbClr val="FF0000"/>
                </a:solidFill>
                <a:effectLst>
                  <a:outerShdw blurRad="38100" dist="38100" dir="2700000" algn="tl">
                    <a:srgbClr val="000000">
                      <a:alpha val="43137"/>
                    </a:srgbClr>
                  </a:outerShdw>
                </a:effectLst>
              </a:rPr>
              <a:t>, Марина Ахмедова и другие. </a:t>
            </a:r>
            <a:endParaRPr lang="fr-CA" sz="2400" b="1" dirty="0" smtClean="0">
              <a:solidFill>
                <a:srgbClr val="FF0000"/>
              </a:solidFill>
              <a:effectLst>
                <a:outerShdw blurRad="38100" dist="38100" dir="2700000" algn="tl">
                  <a:srgbClr val="000000">
                    <a:alpha val="43137"/>
                  </a:srgbClr>
                </a:outerShdw>
              </a:effectLst>
            </a:endParaRPr>
          </a:p>
        </p:txBody>
      </p:sp>
      <p:pic>
        <p:nvPicPr>
          <p:cNvPr id="5" name="Picture 2" descr="C:\Users\Asus\AppData\Local\Temp\Rar$DI03.391\0690452b65e23dcdc2edf678ae8.jpg"/>
          <p:cNvPicPr>
            <a:picLocks noChangeAspect="1" noChangeArrowheads="1"/>
          </p:cNvPicPr>
          <p:nvPr/>
        </p:nvPicPr>
        <p:blipFill>
          <a:blip r:embed="rId3"/>
          <a:srcRect/>
          <a:stretch>
            <a:fillRect/>
          </a:stretch>
        </p:blipFill>
        <p:spPr bwMode="auto">
          <a:xfrm>
            <a:off x="2357422" y="3500438"/>
            <a:ext cx="4500554" cy="310538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500174"/>
            <a:ext cx="3114668" cy="4525963"/>
          </a:xfrm>
        </p:spPr>
        <p:txBody>
          <a:bodyPr/>
          <a:lstStyle/>
          <a:p>
            <a:r>
              <a:rPr lang="ru-RU" sz="1800" dirty="0" smtClean="0"/>
              <a:t>Творчество Расула Гамзатова колоритно украсило мужественный образ Дагестана ореолом высокой духовности и культурной самобытности. Вместе с тем оно значительно расширило жанровую палитру национальной литературы. С Гамзатовым литература Дагестана прошла огромный путь и заняла достойное место в мировой культуре</a:t>
            </a:r>
            <a:endParaRPr lang="ru-RU" sz="1800" dirty="0"/>
          </a:p>
        </p:txBody>
      </p:sp>
      <p:pic>
        <p:nvPicPr>
          <p:cNvPr id="2050" name="Picture 2" descr="C:\Documents and Settings\Admin\Рабочий стол\x_9df47e95.jpg"/>
          <p:cNvPicPr>
            <a:picLocks noChangeAspect="1" noChangeArrowheads="1"/>
          </p:cNvPicPr>
          <p:nvPr/>
        </p:nvPicPr>
        <p:blipFill>
          <a:blip r:embed="rId2"/>
          <a:srcRect/>
          <a:stretch>
            <a:fillRect/>
          </a:stretch>
        </p:blipFill>
        <p:spPr bwMode="auto">
          <a:xfrm>
            <a:off x="4214810" y="1571612"/>
            <a:ext cx="4214842" cy="4214842"/>
          </a:xfrm>
          <a:prstGeom prst="rect">
            <a:avLst/>
          </a:prstGeom>
          <a:noFill/>
        </p:spPr>
      </p:pic>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147">
  <a:themeElements>
    <a:clrScheme name="Office">
      <a:dk1>
        <a:sysClr val="windowText" lastClr="000000"/>
      </a:dk1>
      <a:lt1>
        <a:sysClr val="window" lastClr="FFFE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202</TotalTime>
  <Words>783</Words>
  <Application>Microsoft Office PowerPoint</Application>
  <PresentationFormat>Экран (4:3)</PresentationFormat>
  <Paragraphs>33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147</vt:lpstr>
      <vt:lpstr>Расул  Гамзатович Гамзатов</vt:lpstr>
      <vt:lpstr>Биография:</vt:lpstr>
      <vt:lpstr>Слайд 3</vt:lpstr>
      <vt:lpstr>Слайд 4</vt:lpstr>
      <vt:lpstr>Слайд 5</vt:lpstr>
      <vt:lpstr>МАТЬ-</vt:lpstr>
      <vt:lpstr>Слайд 7</vt:lpstr>
      <vt:lpstr>Слайд 8</vt:lpstr>
      <vt:lpstr>Слайд 9</vt:lpstr>
      <vt:lpstr>Слайд 10</vt:lpstr>
      <vt:lpstr>Слайд 11</vt:lpstr>
      <vt:lpstr>Слайд 12</vt:lpstr>
      <vt:lpstr>Заключение: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Расул  Гамзатович Гамзатов</dc:title>
  <dc:creator>Залина</dc:creator>
  <cp:lastModifiedBy>Admin</cp:lastModifiedBy>
  <cp:revision>22</cp:revision>
  <dcterms:created xsi:type="dcterms:W3CDTF">2012-07-01T21:49:40Z</dcterms:created>
  <dcterms:modified xsi:type="dcterms:W3CDTF">2012-07-02T18:23:36Z</dcterms:modified>
</cp:coreProperties>
</file>