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78" r:id="rId5"/>
    <p:sldId id="279" r:id="rId6"/>
    <p:sldId id="269" r:id="rId7"/>
    <p:sldId id="282" r:id="rId8"/>
    <p:sldId id="270" r:id="rId9"/>
    <p:sldId id="283" r:id="rId10"/>
    <p:sldId id="258" r:id="rId11"/>
    <p:sldId id="271" r:id="rId12"/>
    <p:sldId id="286" r:id="rId13"/>
    <p:sldId id="272" r:id="rId14"/>
    <p:sldId id="273" r:id="rId15"/>
    <p:sldId id="266" r:id="rId16"/>
    <p:sldId id="27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5" autoAdjust="0"/>
    <p:restoredTop sz="94660"/>
  </p:normalViewPr>
  <p:slideViewPr>
    <p:cSldViewPr>
      <p:cViewPr varScale="1">
        <p:scale>
          <a:sx n="99" d="100"/>
          <a:sy n="99" d="100"/>
        </p:scale>
        <p:origin x="-2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24C92-6B8C-43EB-87A8-43B5F2B69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CD3C7-B942-4345-BFAA-8779765F0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27294-2219-4D14-A5F6-F1BF40FA5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3BB6D-432D-4252-A78E-AEBD2871E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3FEC-47DC-41BE-9BDC-411E73AE3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3A969-2464-4155-A6C9-3303660AB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DF350-1E50-4AEE-99B7-7197FC9EA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620E5-6763-408F-9B65-050DC233C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EA70E-87C5-49CD-BB69-69505BECF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FF786-0C70-4DF3-AEAF-FFA231BFF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802E8-9B19-4548-8D7A-CCA43C282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989890-A0D2-4320-81D8-B907C7626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6/%D0%90%D0%BB%D0%B5%D1%88%D0%B0_%D0%9F%D0%BE%D0%BF%D0%BE%D0%B2%D0%B8%D1%87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c/Zmei_Gorinich_(colour_fixed)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5/%D0%91%D0%BE%D0%B3%D0%B0%D1%82%D1%8B%D1%80%D1%8C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0/%D0%9C%D0%B8%D0%BA%D1%83%D0%BB%D0%B0_%D0%A1%D0%B5%D0%BB%D1%8F%D0%BD%D0%B8%D0%BD%D0%BE%D0%B2%D0%B8%D1%87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0/%D0%92%D0%BE%D0%BB%D0%B3%D0%B0_%D0%92%D1%81%D0%B5%D1%81%D0%BB%D0%B0%D0%B2%D1%8C%D0%B5%D0%B2%D0%B8%D1%87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8424863" cy="3095625"/>
          </a:xfrm>
          <a:prstGeom prst="rect">
            <a:avLst/>
          </a:prstGeom>
          <a:noFill/>
        </p:spPr>
        <p:txBody>
          <a:bodyPr wrap="none" fromWordArt="1">
            <a:prstTxWarp prst="textDeflateInflate">
              <a:avLst>
                <a:gd name="adj" fmla="val 28028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Богатыри земли русской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71625" y="1285875"/>
            <a:ext cx="564356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  <a:t>Слава русской стороне!</a:t>
            </a:r>
            <a:b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  <a:t>Слава русской старине!</a:t>
            </a:r>
            <a:b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  <a:t>И про эту старину</a:t>
            </a:r>
            <a:b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  <a:t>Я рассказывать начну,</a:t>
            </a:r>
            <a:b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  <a:t>Чтобы дети знать могли</a:t>
            </a:r>
            <a:b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  <a:t>О делах родной земли.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5888"/>
            <a:ext cx="9036050" cy="1884362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Самые известные былинные богатыри: 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Илья Муромец, Алеша Попович, 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Добрыня Никитич.</a:t>
            </a:r>
          </a:p>
        </p:txBody>
      </p:sp>
      <p:sp>
        <p:nvSpPr>
          <p:cNvPr id="14339" name="Прямоугольник 6"/>
          <p:cNvSpPr>
            <a:spLocks noChangeArrowheads="1"/>
          </p:cNvSpPr>
          <p:nvPr/>
        </p:nvSpPr>
        <p:spPr bwMode="auto">
          <a:xfrm>
            <a:off x="3143250" y="6488113"/>
            <a:ext cx="3046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mbria" pitchFamily="18" charset="0"/>
              </a:rPr>
              <a:t>В.М.Васнецова «Богатыри».</a:t>
            </a:r>
          </a:p>
        </p:txBody>
      </p:sp>
      <p:pic>
        <p:nvPicPr>
          <p:cNvPr id="11268" name="Picture 5" descr="380px-die_drei_bogaty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928812"/>
            <a:ext cx="6929461" cy="4594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ChangeArrowheads="1"/>
          </p:cNvSpPr>
          <p:nvPr/>
        </p:nvSpPr>
        <p:spPr bwMode="auto">
          <a:xfrm>
            <a:off x="285750" y="928688"/>
            <a:ext cx="4714875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latin typeface="Cambria" pitchFamily="18" charset="0"/>
              </a:rPr>
              <a:t>- представитель всех русских богатырей и в глазах народа является представителем крестьянского сословия.</a:t>
            </a:r>
          </a:p>
          <a:p>
            <a:r>
              <a:rPr lang="ru-RU" sz="2000">
                <a:latin typeface="Cambria" pitchFamily="18" charset="0"/>
              </a:rPr>
              <a:t> Илья отличается огромной силой, которой не обладают другие младшие богатыри, но сила эта не количественна, а качественна, причём силу физическую сопровождает нравственная: спокойствие, стойкость, простота, отеческая заботливость, сдержанность, благодушие, скромность, независимость характера.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38" y="214313"/>
            <a:ext cx="42862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ИЛЬЯ МУРОМЕЦ</a:t>
            </a:r>
          </a:p>
        </p:txBody>
      </p:sp>
      <p:pic>
        <p:nvPicPr>
          <p:cNvPr id="6" name="Рисунок 5" descr="img3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929190" y="214290"/>
            <a:ext cx="4006113" cy="550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4143375" y="5715000"/>
            <a:ext cx="5000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Н.Каразин</a:t>
            </a:r>
          </a:p>
          <a:p>
            <a:pPr algn="ctr"/>
            <a:r>
              <a:rPr lang="ru-RU">
                <a:latin typeface="Cambria" pitchFamily="18" charset="0"/>
              </a:rPr>
              <a:t> Иллюстрация к былине «Илья Муромец»</a:t>
            </a:r>
          </a:p>
          <a:p>
            <a:pPr algn="ctr"/>
            <a:r>
              <a:rPr lang="ru-RU">
                <a:latin typeface="Cambria" pitchFamily="18" charset="0"/>
              </a:rPr>
              <a:t>Илья просит благословение у родителей на службу князю Владимирую.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7" descr="Muromet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214313"/>
            <a:ext cx="4324350" cy="586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1928813" y="6286500"/>
            <a:ext cx="5040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Cambria" pitchFamily="18" charset="0"/>
              </a:rPr>
              <a:t>Памятник Илье Муромцу в Муроме.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Файл:Алеша Попович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14313"/>
            <a:ext cx="43053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5357813" y="6000750"/>
            <a:ext cx="2901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Cambria" pitchFamily="18" charset="0"/>
              </a:rPr>
              <a:t>Андрей Рябушкин </a:t>
            </a:r>
          </a:p>
          <a:p>
            <a:r>
              <a:rPr lang="ru-RU">
                <a:latin typeface="Cambria" pitchFamily="18" charset="0"/>
              </a:rPr>
              <a:t>«Алёша Попович», 1895 г. </a:t>
            </a: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285750" y="1143000"/>
            <a:ext cx="428625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Cambria" pitchFamily="18" charset="0"/>
              </a:rPr>
              <a:t>Алёша Попович тесно связан с Ильёй Муромцем и с Добрыней Никитычем: он находится в постоянных отношениях с ними. Кроме того, между Алёшей и Добрыней существует поражающее сходство не в характерах, а в приключениях и некоторых других обстоятельствах их жизни; именно, былины о змееборстве Добрыни и Алёши почти совершенно сходны друг с другом. </a:t>
            </a: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4313" y="428625"/>
            <a:ext cx="4572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АЛЁША ПОПОВИЧ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Файл:Zmei Gorinich (colour fixed)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214313"/>
            <a:ext cx="4095750" cy="570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3598863" y="6000750"/>
            <a:ext cx="55451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Виктор Васнецов </a:t>
            </a:r>
          </a:p>
          <a:p>
            <a:pPr algn="ctr"/>
            <a:r>
              <a:rPr lang="ru-RU">
                <a:latin typeface="Cambria" pitchFamily="18" charset="0"/>
              </a:rPr>
              <a:t>« Бой Добрыни Никитича с семиглавым Змеем Горынычем» 1913—1918 г.</a:t>
            </a:r>
          </a:p>
        </p:txBody>
      </p:sp>
      <p:sp>
        <p:nvSpPr>
          <p:cNvPr id="23556" name="Text Box 9"/>
          <p:cNvSpPr txBox="1">
            <a:spLocks noChangeArrowheads="1"/>
          </p:cNvSpPr>
          <p:nvPr/>
        </p:nvSpPr>
        <p:spPr bwMode="auto">
          <a:xfrm>
            <a:off x="785813" y="1643063"/>
            <a:ext cx="3786187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Cambria" pitchFamily="18" charset="0"/>
              </a:rPr>
              <a:t>- он стрелец и боец отличный, на речах разумен, в жизни был тихий и спокойный.</a:t>
            </a:r>
          </a:p>
          <a:p>
            <a:pPr>
              <a:spcBef>
                <a:spcPct val="50000"/>
              </a:spcBef>
            </a:pPr>
            <a:r>
              <a:rPr lang="ru-RU" sz="2000">
                <a:latin typeface="Cambria" pitchFamily="18" charset="0"/>
              </a:rPr>
              <a:t>Добрыню Никитича уже давно многие сопоставляли с летописным Добрыней, дядей Владимира, и считали его представителем высшего русского общества, типом князя-дружинника. 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357313" y="285750"/>
            <a:ext cx="292893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ДОБРЫНЯ </a:t>
            </a:r>
          </a:p>
          <a:p>
            <a:pPr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НИКИТИЧ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Файл:Богатырь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928670"/>
            <a:ext cx="4641852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4572000" y="6021388"/>
            <a:ext cx="4100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mbria" pitchFamily="18" charset="0"/>
              </a:rPr>
              <a:t>Виктор Васнецов «Богатырь» 1878. </a:t>
            </a:r>
          </a:p>
        </p:txBody>
      </p:sp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214313" y="1285875"/>
            <a:ext cx="428625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>
                <a:latin typeface="Cambria" pitchFamily="18" charset="0"/>
                <a:ea typeface="Times New Roman" pitchFamily="18" charset="0"/>
                <a:cs typeface="Arial" charset="0"/>
              </a:rPr>
              <a:t>– Защищать свою Родину, беречь её.  -   </a:t>
            </a:r>
          </a:p>
          <a:p>
            <a:pPr eaLnBrk="0" hangingPunct="0"/>
            <a:r>
              <a:rPr lang="ru-RU" sz="2400">
                <a:latin typeface="Cambria" pitchFamily="18" charset="0"/>
                <a:ea typeface="Times New Roman" pitchFamily="18" charset="0"/>
                <a:cs typeface="Arial" charset="0"/>
              </a:rPr>
              <a:t>- Защищать слабых, бедных, стариков и детей.</a:t>
            </a:r>
          </a:p>
          <a:p>
            <a:pPr eaLnBrk="0" hangingPunct="0"/>
            <a:r>
              <a:rPr lang="ru-RU" sz="2400">
                <a:latin typeface="Cambria" pitchFamily="18" charset="0"/>
                <a:ea typeface="Times New Roman" pitchFamily="18" charset="0"/>
                <a:cs typeface="Arial" charset="0"/>
              </a:rPr>
              <a:t>- Быть сильными, храбрыми, мужественными, отважными. </a:t>
            </a:r>
          </a:p>
          <a:p>
            <a:pPr eaLnBrk="0" hangingPunct="0"/>
            <a:r>
              <a:rPr lang="ru-RU" sz="2400">
                <a:latin typeface="Cambria" pitchFamily="18" charset="0"/>
                <a:ea typeface="Times New Roman" pitchFamily="18" charset="0"/>
                <a:cs typeface="Arial" charset="0"/>
              </a:rPr>
              <a:t>- Любить свою родную землю, свой народ, свою страну и Родину.</a:t>
            </a:r>
          </a:p>
          <a:p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642938" y="285750"/>
            <a:ext cx="8143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Monotype Corsiva" pitchFamily="66" charset="0"/>
                <a:ea typeface="Times New Roman" pitchFamily="18" charset="0"/>
                <a:cs typeface="Arial" charset="0"/>
              </a:rPr>
              <a:t>Завет  богатырей к нам, своим потомкам:</a:t>
            </a:r>
          </a:p>
          <a:p>
            <a:endParaRPr lang="ru-RU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ChangeArrowheads="1"/>
          </p:cNvSpPr>
          <p:nvPr/>
        </p:nvSpPr>
        <p:spPr bwMode="auto">
          <a:xfrm>
            <a:off x="214313" y="214313"/>
            <a:ext cx="678656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  <a:t>А и сильные, могучие богатыри на славной Руси!</a:t>
            </a:r>
            <a:b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  <a:t>Не скакать врагам по нашей Земле!</a:t>
            </a:r>
            <a:b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  <a:t>Не топтать их коням Землю Русскую</a:t>
            </a:r>
            <a:b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  <a:t>Не затмить им солнце наше красное!</a:t>
            </a:r>
            <a:b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  <a:t>Век стоит Русь – не шатается!</a:t>
            </a:r>
            <a:b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  <a:t>И века простоит – не шелохнётся!</a:t>
            </a:r>
          </a:p>
          <a:p>
            <a:pPr eaLnBrk="0" hangingPunct="0"/>
            <a: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  <a:t>А преданья старины</a:t>
            </a:r>
            <a:b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  <a:t>Забывать мы не должны.</a:t>
            </a:r>
            <a:b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 b="1">
                <a:latin typeface="Monotype Corsiva" pitchFamily="66" charset="0"/>
                <a:ea typeface="Times New Roman" pitchFamily="18" charset="0"/>
                <a:cs typeface="Arial" charset="0"/>
              </a:rPr>
              <a:t>Слава русской старине!</a:t>
            </a:r>
            <a:br>
              <a:rPr lang="ru-RU" sz="2800" b="1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 b="1">
                <a:latin typeface="Monotype Corsiva" pitchFamily="66" charset="0"/>
                <a:ea typeface="Times New Roman" pitchFamily="18" charset="0"/>
                <a:cs typeface="Arial" charset="0"/>
              </a:rPr>
              <a:t>Слава русской стороне!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8625" y="0"/>
            <a:ext cx="8501063" cy="1000125"/>
          </a:xfrm>
          <a:prstGeom prst="rect">
            <a:avLst/>
          </a:prstGeom>
          <a:noFill/>
        </p:spPr>
        <p:txBody>
          <a:bodyPr/>
          <a:lstStyle/>
          <a:p>
            <a:pPr marL="342900" indent="-342900">
              <a:spcBef>
                <a:spcPts val="0"/>
              </a:spcBef>
              <a:defRPr/>
            </a:pPr>
            <a:r>
              <a:rPr lang="ru-RU" sz="2400" kern="0" dirty="0">
                <a:latin typeface="Monotype Corsiva" pitchFamily="66" charset="0"/>
              </a:rPr>
              <a:t>   Богатыри - это герои русских былин, совершавшие подвиги во имя Родины, человек безмерной силы, стойкости, отваги, наделенные необыкновенным умом и смекалкой. </a:t>
            </a:r>
          </a:p>
        </p:txBody>
      </p:sp>
      <p:pic>
        <p:nvPicPr>
          <p:cNvPr id="3075" name="Picture 3" descr="cdc013375f883460f58db5b83dbbda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214438"/>
            <a:ext cx="6929438" cy="519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071688" y="6488113"/>
            <a:ext cx="4916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>
                <a:latin typeface="Cambria" pitchFamily="18" charset="0"/>
                <a:cs typeface="Times New Roman" pitchFamily="18" charset="0"/>
              </a:rPr>
              <a:t>Виктор Васнецов «Богатыри на конях.» 1896.</a:t>
            </a:r>
            <a:endParaRPr lang="ru-RU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4968875" cy="53641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400" smtClean="0">
                <a:latin typeface="Cambria" pitchFamily="18" charset="0"/>
              </a:rPr>
              <a:t>За именем каждого из  былинных богатырей стоит конкретный человек живший когда-то давно на Руси, и совершивший свои подвиги только в былинах их характеры приукрашены народом.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sz="2400" smtClean="0">
              <a:latin typeface="Cambria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400" smtClean="0">
                <a:latin typeface="Cambria" pitchFamily="18" charset="0"/>
                <a:ea typeface="Times New Roman" pitchFamily="18" charset="0"/>
                <a:cs typeface="Arial" charset="0"/>
              </a:rPr>
              <a:t>Ходил сказитель из селения в селение и рассказывал нараспев (похоже на песню) о героях-богатырях, о их подвигах. Он рассказывал о том, как было. О делах и победах богатырей, о том, как они одолевали злых врагов, защищали свою землю, проявляли свою храбрость, мужество, смекалку, доброту.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sz="2400" smtClean="0">
              <a:latin typeface="Cambria" pitchFamily="18" charset="0"/>
            </a:endParaRPr>
          </a:p>
        </p:txBody>
      </p:sp>
      <p:pic>
        <p:nvPicPr>
          <p:cNvPr id="4100" name="Picture 4" descr="image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88913"/>
            <a:ext cx="3455988" cy="511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508625" y="5661025"/>
            <a:ext cx="2808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Константин Васильев</a:t>
            </a:r>
          </a:p>
          <a:p>
            <a:pPr algn="ctr"/>
            <a:r>
              <a:rPr lang="ru-RU">
                <a:latin typeface="Cambria" pitchFamily="18" charset="0"/>
              </a:rPr>
              <a:t>«Русский витязь»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28625" y="1214438"/>
            <a:ext cx="828675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 sz="1200" b="1">
              <a:latin typeface="Monotype Corsiva" pitchFamily="66" charset="0"/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 sz="3600" b="1">
                <a:latin typeface="Monotype Corsiva" pitchFamily="66" charset="0"/>
                <a:ea typeface="Times New Roman" pitchFamily="18" charset="0"/>
                <a:cs typeface="Arial" charset="0"/>
              </a:rPr>
              <a:t>Сказитель так и говорил:</a:t>
            </a:r>
          </a:p>
          <a:p>
            <a:pPr algn="ctr" eaLnBrk="0" hangingPunct="0"/>
            <a:endParaRPr lang="ru-RU" sz="1200" b="1">
              <a:latin typeface="Monotype Corsiva" pitchFamily="66" charset="0"/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 sz="3600">
                <a:latin typeface="Monotype Corsiva" pitchFamily="66" charset="0"/>
                <a:ea typeface="Times New Roman" pitchFamily="18" charset="0"/>
                <a:cs typeface="Arial" charset="0"/>
              </a:rPr>
              <a:t>Расскажу я вам про дела старые,</a:t>
            </a:r>
            <a:br>
              <a:rPr lang="ru-RU" sz="360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3600">
                <a:latin typeface="Monotype Corsiva" pitchFamily="66" charset="0"/>
                <a:ea typeface="Times New Roman" pitchFamily="18" charset="0"/>
                <a:cs typeface="Arial" charset="0"/>
              </a:rPr>
              <a:t>Да про старые, про бывалые,</a:t>
            </a:r>
            <a:br>
              <a:rPr lang="ru-RU" sz="360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3600">
                <a:latin typeface="Monotype Corsiva" pitchFamily="66" charset="0"/>
                <a:ea typeface="Times New Roman" pitchFamily="18" charset="0"/>
                <a:cs typeface="Arial" charset="0"/>
              </a:rPr>
              <a:t>Да про битвы, да про сражения,</a:t>
            </a:r>
            <a:br>
              <a:rPr lang="ru-RU" sz="360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3600">
                <a:latin typeface="Monotype Corsiva" pitchFamily="66" charset="0"/>
                <a:ea typeface="Times New Roman" pitchFamily="18" charset="0"/>
                <a:cs typeface="Arial" charset="0"/>
              </a:rPr>
              <a:t>Да про подвиги богатырские</a:t>
            </a:r>
            <a:r>
              <a:rPr lang="ru-RU" sz="3200">
                <a:latin typeface="Monotype Corsiva" pitchFamily="66" charset="0"/>
                <a:ea typeface="Times New Roman" pitchFamily="18" charset="0"/>
                <a:cs typeface="Arial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857250" y="785813"/>
            <a:ext cx="7858125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457200" algn="just">
              <a:defRPr/>
            </a:pPr>
            <a:r>
              <a:rPr lang="ru-RU" sz="2400" dirty="0">
                <a:latin typeface="Cambria" pitchFamily="18" charset="0"/>
              </a:rPr>
              <a:t>Вот так слагалась былина. В русском народе много столетий из уст в уста, от деда к внуку переходили былины о могучих богатырях. </a:t>
            </a:r>
          </a:p>
          <a:p>
            <a:pPr indent="-457200" algn="just">
              <a:defRPr/>
            </a:pPr>
            <a:endParaRPr lang="ru-RU" sz="2400" dirty="0">
              <a:latin typeface="Cambria" pitchFamily="18" charset="0"/>
            </a:endParaRPr>
          </a:p>
          <a:p>
            <a:pPr indent="-457200" algn="just">
              <a:defRPr/>
            </a:pPr>
            <a:r>
              <a:rPr lang="ru-RU" sz="2400" dirty="0">
                <a:latin typeface="Cambria" pitchFamily="18" charset="0"/>
              </a:rPr>
              <a:t>В былинах отражалась жизнь русского народа, которая была очень нелёгкой на Руси. Почти в каждой из былин упоминается Киев, Русь, Русская земля, Родина, Россия – какие красивые и загадочные слова. </a:t>
            </a:r>
          </a:p>
          <a:p>
            <a:pPr indent="-457200" algn="just">
              <a:defRPr/>
            </a:pPr>
            <a:endParaRPr lang="ru-RU" sz="2400" dirty="0">
              <a:latin typeface="Cambria" pitchFamily="18" charset="0"/>
            </a:endParaRPr>
          </a:p>
          <a:p>
            <a:pPr indent="-457200" algn="just">
              <a:defRPr/>
            </a:pPr>
            <a:r>
              <a:rPr lang="ru-RU" sz="2400" dirty="0">
                <a:latin typeface="Cambria" pitchFamily="18" charset="0"/>
              </a:rPr>
              <a:t>Русь. Совсем короткое слово. Оно пришло к нам из седой древности и навеки осталось с нами.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Файл:Микула Селянинович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214313"/>
            <a:ext cx="4257675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5357813" y="6000750"/>
            <a:ext cx="3560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Cambria" pitchFamily="18" charset="0"/>
              </a:rPr>
              <a:t>Андрей Рябушкин </a:t>
            </a:r>
          </a:p>
          <a:p>
            <a:r>
              <a:rPr lang="ru-RU">
                <a:latin typeface="Cambria" pitchFamily="18" charset="0"/>
              </a:rPr>
              <a:t>«Микула Селянинович», 1895г. 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214313" y="0"/>
            <a:ext cx="4500562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МИКУЛА СЕЛЯНИНОВИЧ</a:t>
            </a:r>
            <a:r>
              <a:rPr lang="ru-RU" sz="4000">
                <a:latin typeface="Cambria" pitchFamily="18" charset="0"/>
              </a:rPr>
              <a:t> </a:t>
            </a:r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>
                <a:latin typeface="Cambria" pitchFamily="18" charset="0"/>
              </a:rPr>
              <a:t>Он представитель земледельческого быта, обладающий не количественной, как Святогор, а качественной силой, которую можно назвать выносливостью. </a:t>
            </a:r>
          </a:p>
          <a:p>
            <a:pPr algn="ctr">
              <a:defRPr/>
            </a:pPr>
            <a:endParaRPr lang="ru-RU" i="1">
              <a:latin typeface="Cambria" pitchFamily="18" charset="0"/>
              <a:ea typeface="Times New Roman" pitchFamily="18" charset="0"/>
              <a:cs typeface="Arial" charset="0"/>
            </a:endParaRPr>
          </a:p>
          <a:p>
            <a:pPr algn="ctr">
              <a:defRPr/>
            </a:pPr>
            <a:r>
              <a:rPr lang="ru-RU" i="1">
                <a:latin typeface="Cambria" pitchFamily="18" charset="0"/>
                <a:ea typeface="Times New Roman" pitchFamily="18" charset="0"/>
                <a:cs typeface="Arial" charset="0"/>
              </a:rPr>
              <a:t>Былина о нём так говорит:</a:t>
            </a:r>
            <a:endParaRPr lang="ru-RU" i="1">
              <a:latin typeface="Cambria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>
                <a:latin typeface="Cambria" pitchFamily="18" charset="0"/>
                <a:cs typeface="Times New Roman" pitchFamily="18" charset="0"/>
              </a:rPr>
              <a:t>Он одной рукой камень вывернет,</a:t>
            </a:r>
            <a:br>
              <a:rPr lang="ru-RU">
                <a:latin typeface="Cambria" pitchFamily="18" charset="0"/>
                <a:cs typeface="Times New Roman" pitchFamily="18" charset="0"/>
              </a:rPr>
            </a:br>
            <a:r>
              <a:rPr lang="ru-RU">
                <a:latin typeface="Cambria" pitchFamily="18" charset="0"/>
                <a:cs typeface="Times New Roman" pitchFamily="18" charset="0"/>
              </a:rPr>
              <a:t>А двумя – то руками быка свалит,</a:t>
            </a:r>
            <a:br>
              <a:rPr lang="ru-RU">
                <a:latin typeface="Cambria" pitchFamily="18" charset="0"/>
                <a:cs typeface="Times New Roman" pitchFamily="18" charset="0"/>
              </a:rPr>
            </a:br>
            <a:r>
              <a:rPr lang="ru-RU">
                <a:latin typeface="Cambria" pitchFamily="18" charset="0"/>
                <a:cs typeface="Times New Roman" pitchFamily="18" charset="0"/>
              </a:rPr>
              <a:t>Зовут его Микула Селянинович.</a:t>
            </a:r>
          </a:p>
          <a:p>
            <a:pPr>
              <a:defRPr/>
            </a:pPr>
            <a:endParaRPr lang="ru-RU">
              <a:latin typeface="Cambria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>
                <a:latin typeface="Cambria" pitchFamily="18" charset="0"/>
                <a:cs typeface="Times New Roman" pitchFamily="18" charset="0"/>
              </a:rPr>
              <a:t>Микула Селянинович помогал защищать свою землю от врагов, но труд свой земледельческий не бросал. Он говорил: «Кто ж тогда Русь кормить будет?»</a:t>
            </a:r>
          </a:p>
          <a:p>
            <a:pPr algn="ctr">
              <a:defRPr/>
            </a:pPr>
            <a:endParaRPr lang="ru-RU"/>
          </a:p>
          <a:p>
            <a:pPr lvl="1" algn="ctr">
              <a:defRPr/>
            </a:pPr>
            <a:r>
              <a:rPr lang="ru-RU">
                <a:latin typeface="Cambria" pitchFamily="18" charset="0"/>
              </a:rPr>
              <a:t>Встречается в 2-х былинах: о Святогоре и о Вольге Святославиче. </a:t>
            </a:r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b7778b1627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4429125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214313" y="6108700"/>
            <a:ext cx="3960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Георгий Юдин </a:t>
            </a:r>
          </a:p>
          <a:p>
            <a:pPr algn="ctr"/>
            <a:r>
              <a:rPr lang="ru-RU">
                <a:latin typeface="Cambria" pitchFamily="18" charset="0"/>
              </a:rPr>
              <a:t>Микула Селянинович и Святогор. </a:t>
            </a:r>
          </a:p>
        </p:txBody>
      </p:sp>
      <p:pic>
        <p:nvPicPr>
          <p:cNvPr id="30728" name="Picture 8" descr="0_e57a_79642570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188913"/>
            <a:ext cx="4105275" cy="5903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4357688" y="6092825"/>
            <a:ext cx="4786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Константин Васильев</a:t>
            </a:r>
          </a:p>
          <a:p>
            <a:pPr algn="ctr"/>
            <a:r>
              <a:rPr lang="ru-RU">
                <a:latin typeface="Cambria" pitchFamily="18" charset="0"/>
              </a:rPr>
              <a:t>«Встреча Вольги и Микулы Селяниновича»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Файл:Волга Всеславьевич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14313"/>
            <a:ext cx="4276725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4360863" y="5934075"/>
            <a:ext cx="47831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Андрей Рябушкин </a:t>
            </a:r>
          </a:p>
          <a:p>
            <a:pPr algn="ctr"/>
            <a:r>
              <a:rPr lang="ru-RU">
                <a:latin typeface="Cambria" pitchFamily="18" charset="0"/>
              </a:rPr>
              <a:t>«Волга Всеславьевич или Волх Всеславич », </a:t>
            </a:r>
          </a:p>
          <a:p>
            <a:pPr algn="ctr"/>
            <a:r>
              <a:rPr lang="ru-RU">
                <a:latin typeface="Cambria" pitchFamily="18" charset="0"/>
              </a:rPr>
              <a:t>1895 г. </a:t>
            </a: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357188" y="1857375"/>
            <a:ext cx="40354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ambria" pitchFamily="18" charset="0"/>
              </a:rPr>
              <a:t>Основные былины о Вольге рассказывают о его чудесном рождении от змея, походе в Индию и противоборстве с Микулой Селяниновичем. </a:t>
            </a:r>
          </a:p>
          <a:p>
            <a:r>
              <a:rPr lang="ru-RU">
                <a:latin typeface="Cambria" pitchFamily="18" charset="0"/>
              </a:rPr>
              <a:t>Вольга Святославович, оборотень и охотник, относится к числу самых древнейших богатырей.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50" y="285750"/>
            <a:ext cx="435768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ВОЛГА ВСЕСЛАВЬЕВИЧ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500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85728"/>
            <a:ext cx="8106972" cy="4810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2143125" y="5429250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Cambria" pitchFamily="18" charset="0"/>
              </a:rPr>
              <a:t>Константин Васильев «Вольга Святославович»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643</Words>
  <Application>Microsoft Office PowerPoint</Application>
  <PresentationFormat>Экран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Borisova</dc:creator>
  <cp:lastModifiedBy>123</cp:lastModifiedBy>
  <cp:revision>39</cp:revision>
  <dcterms:created xsi:type="dcterms:W3CDTF">2009-01-21T12:54:33Z</dcterms:created>
  <dcterms:modified xsi:type="dcterms:W3CDTF">2012-02-24T17:56:41Z</dcterms:modified>
</cp:coreProperties>
</file>