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71" r:id="rId7"/>
    <p:sldId id="265" r:id="rId8"/>
    <p:sldId id="267" r:id="rId9"/>
    <p:sldId id="260" r:id="rId10"/>
    <p:sldId id="269" r:id="rId11"/>
    <p:sldId id="266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класс 36 человек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плаванье</c:v>
                </c:pt>
                <c:pt idx="1">
                  <c:v>борьба</c:v>
                </c:pt>
                <c:pt idx="2">
                  <c:v>ничем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16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спорт</c:v>
                </c:pt>
                <c:pt idx="1">
                  <c:v>музыка</c:v>
                </c:pt>
                <c:pt idx="2">
                  <c:v>чтение</c:v>
                </c:pt>
                <c:pt idx="3">
                  <c:v>театр</c:v>
                </c:pt>
                <c:pt idx="4">
                  <c:v>танцы</c:v>
                </c:pt>
                <c:pt idx="5">
                  <c:v>рисование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5</c:v>
                </c:pt>
                <c:pt idx="2">
                  <c:v>25</c:v>
                </c:pt>
                <c:pt idx="3">
                  <c:v>15</c:v>
                </c:pt>
                <c:pt idx="4">
                  <c:v>5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спорт</c:v>
                </c:pt>
                <c:pt idx="1">
                  <c:v>музыка</c:v>
                </c:pt>
                <c:pt idx="2">
                  <c:v>чтение</c:v>
                </c:pt>
                <c:pt idx="3">
                  <c:v>театр</c:v>
                </c:pt>
                <c:pt idx="4">
                  <c:v>танцы</c:v>
                </c:pt>
                <c:pt idx="5">
                  <c:v>рисование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25</c:v>
                </c:pt>
                <c:pt idx="4">
                  <c:v>20</c:v>
                </c:pt>
                <c:pt idx="5">
                  <c:v>0</c:v>
                </c:pt>
              </c:numCache>
            </c:numRef>
          </c:val>
        </c:ser>
        <c:axId val="93727360"/>
        <c:axId val="93753728"/>
      </c:barChart>
      <c:catAx>
        <c:axId val="93727360"/>
        <c:scaling>
          <c:orientation val="minMax"/>
        </c:scaling>
        <c:axPos val="b"/>
        <c:tickLblPos val="nextTo"/>
        <c:crossAx val="93753728"/>
        <c:crosses val="autoZero"/>
        <c:auto val="1"/>
        <c:lblAlgn val="ctr"/>
        <c:lblOffset val="100"/>
      </c:catAx>
      <c:valAx>
        <c:axId val="93753728"/>
        <c:scaling>
          <c:orientation val="minMax"/>
        </c:scaling>
        <c:axPos val="l"/>
        <c:majorGridlines/>
        <c:numFmt formatCode="General" sourceLinked="1"/>
        <c:tickLblPos val="nextTo"/>
        <c:crossAx val="937273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5CA0-BD23-478D-9E38-763B56A24375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30DB-742B-464E-AE5E-A1646A7E2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2008-3EB3-462F-A49B-B6A02EB52B72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12B7-1BC2-4619-A4FF-53AA8749E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47A0-3B34-4C79-9A8E-198E1E8C408B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4F196-A335-4B8A-BC66-F65F74E9B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915C-0CEA-4B98-82BD-96368DFB2537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4534-3024-4B8E-839D-9B4C7162D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17DF6-DB2C-49FB-ACA3-5F1A7F230043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C222-5DE4-4FC5-9A13-A28EFEEE9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EDC7-5DE3-4ED2-A8E2-75C0D100DE33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4813F-B614-44AF-9705-6BDBB4322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7E9C7-A491-4A5A-AC90-E7ADB783BA43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1F03-61CB-48F7-92D4-912AB09C4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0FC57-4D2E-426B-BB65-A7FF5C1140DB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B5A0-506D-4513-8A19-731CB2D50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806E-463E-461C-9DB3-F5B68C0A76CE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531E7-6A2A-4A83-9068-29F4CB6C1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BDCC-C959-48C1-AD74-EE2BD5886E5B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41AB-9062-4E2D-820D-50271B38F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DBF1-37CB-4A59-9A8C-308D09FAA617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5F56-F094-4DA9-B611-447EB0029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910730-B1B1-4CFF-A014-C45D9985A603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BC08F5-17DA-4009-8B2F-D501075F5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r>
              <a:rPr lang="ru-RU" sz="6000" dirty="0" smtClean="0"/>
              <a:t>Урок математики по теме: «Диаграммы»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txBody>
          <a:bodyPr/>
          <a:lstStyle/>
          <a:p>
            <a:r>
              <a:rPr lang="ru-RU" dirty="0" err="1" smtClean="0"/>
              <a:t>Хорунжая</a:t>
            </a:r>
            <a:r>
              <a:rPr lang="ru-RU" dirty="0" smtClean="0"/>
              <a:t> Марина Ивановна</a:t>
            </a:r>
          </a:p>
          <a:p>
            <a:r>
              <a:rPr lang="ru-RU" dirty="0" smtClean="0"/>
              <a:t>Учитель начальных классов МБОУ «Лицей № 36» (г.Осинники)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роста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903720" cy="443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720"/>
                <a:gridCol w="432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400040"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Рост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(СМ)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1   2    3    4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5    6   7    8    9  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Возраст (лет)        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6200000" flipV="1">
            <a:off x="-499304" y="3429794"/>
            <a:ext cx="3786214" cy="698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28728" y="5357826"/>
            <a:ext cx="39290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1607323" y="4036223"/>
            <a:ext cx="714380" cy="35719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143108" y="3500438"/>
            <a:ext cx="357190" cy="35719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500298" y="3143248"/>
            <a:ext cx="357190" cy="35719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643174" y="2571744"/>
            <a:ext cx="785818" cy="35719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3214678" y="2000240"/>
            <a:ext cx="357190" cy="35719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571868" y="2000240"/>
            <a:ext cx="1071570" cy="1588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Столбчатые диаграммы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1112" y="1820069"/>
            <a:ext cx="658177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Увлечение учеников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 несколько учеников, все они учатся в одном классе. Зовут их: Таня, Саша, Оля, Игорь и Миша. Они разное время тратят на дорогу до школы.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/>
          </a:p>
          <a:p>
            <a:r>
              <a:rPr lang="ru-RU" sz="3600" dirty="0" smtClean="0"/>
              <a:t>Таня – 10 минут</a:t>
            </a:r>
          </a:p>
          <a:p>
            <a:r>
              <a:rPr lang="ru-RU" sz="3600" dirty="0" smtClean="0"/>
              <a:t>Саша – 25 минут</a:t>
            </a:r>
          </a:p>
          <a:p>
            <a:r>
              <a:rPr lang="ru-RU" sz="3600" dirty="0" smtClean="0"/>
              <a:t>Оля – 15 минут</a:t>
            </a:r>
          </a:p>
          <a:p>
            <a:r>
              <a:rPr lang="ru-RU" sz="3600" dirty="0" smtClean="0"/>
              <a:t>Игорь – 30 минут</a:t>
            </a:r>
          </a:p>
          <a:p>
            <a:r>
              <a:rPr lang="ru-RU" sz="3600" dirty="0" smtClean="0"/>
              <a:t>Миша – 15 минут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795338" y="1438275"/>
            <a:ext cx="77866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cs typeface="Arial" charset="0"/>
              </a:rPr>
              <a:t>ПОВТОРЕНИЕ</a:t>
            </a:r>
            <a:endParaRPr lang="ru-RU" sz="5400" b="1" dirty="0">
              <a:cs typeface="Arial" charset="0"/>
            </a:endParaRPr>
          </a:p>
        </p:txBody>
      </p:sp>
      <p:pic>
        <p:nvPicPr>
          <p:cNvPr id="2051" name="Picture 2" descr="C:\Documents and Settings\Администратор.COMP\Local Settings\Temporary Internet Files\Content.IE5\S5QVW9MZ\MC90030539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214813"/>
            <a:ext cx="25685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71500" y="357188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cs typeface="Arial" charset="0"/>
              </a:rPr>
              <a:t>Устный счёт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714625" y="1500188"/>
            <a:ext cx="2286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336 : 3 =</a:t>
            </a:r>
          </a:p>
          <a:p>
            <a:r>
              <a:rPr lang="ru-RU" sz="4400">
                <a:latin typeface="Calibri" pitchFamily="34" charset="0"/>
              </a:rPr>
              <a:t>459 : 9 =</a:t>
            </a:r>
          </a:p>
          <a:p>
            <a:r>
              <a:rPr lang="ru-RU" sz="4400">
                <a:latin typeface="Calibri" pitchFamily="34" charset="0"/>
              </a:rPr>
              <a:t>525 : 5 =</a:t>
            </a:r>
          </a:p>
          <a:p>
            <a:r>
              <a:rPr lang="ru-RU" sz="4400">
                <a:latin typeface="Calibri" pitchFamily="34" charset="0"/>
              </a:rPr>
              <a:t>618 : 6 =</a:t>
            </a:r>
          </a:p>
          <a:p>
            <a:r>
              <a:rPr lang="ru-RU" sz="4400">
                <a:latin typeface="Calibri" pitchFamily="34" charset="0"/>
              </a:rPr>
              <a:t>408 : 8 =</a:t>
            </a:r>
          </a:p>
          <a:p>
            <a:r>
              <a:rPr lang="ru-RU" sz="4400">
                <a:latin typeface="Calibri" pitchFamily="34" charset="0"/>
              </a:rPr>
              <a:t>124 : 4 =</a:t>
            </a:r>
          </a:p>
          <a:p>
            <a:r>
              <a:rPr lang="ru-RU" sz="4400">
                <a:latin typeface="Calibri" pitchFamily="34" charset="0"/>
              </a:rPr>
              <a:t>248 : 2 =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14938" y="1500188"/>
            <a:ext cx="207168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112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51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105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103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51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31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124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714625" y="428625"/>
            <a:ext cx="2357438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cs typeface="Arial" charset="0"/>
              </a:rPr>
              <a:t>63 :7=</a:t>
            </a:r>
          </a:p>
          <a:p>
            <a:r>
              <a:rPr lang="ru-RU" sz="4400">
                <a:cs typeface="Arial" charset="0"/>
              </a:rPr>
              <a:t>48 : 8 =</a:t>
            </a:r>
          </a:p>
          <a:p>
            <a:r>
              <a:rPr lang="ru-RU" sz="4400">
                <a:cs typeface="Arial" charset="0"/>
              </a:rPr>
              <a:t>32 : 8 =</a:t>
            </a:r>
          </a:p>
          <a:p>
            <a:r>
              <a:rPr lang="ru-RU" sz="4400">
                <a:cs typeface="Arial" charset="0"/>
              </a:rPr>
              <a:t>56 : 8 =</a:t>
            </a:r>
          </a:p>
          <a:p>
            <a:r>
              <a:rPr lang="ru-RU" sz="4400">
                <a:cs typeface="Arial" charset="0"/>
              </a:rPr>
              <a:t>27 : 3 =</a:t>
            </a:r>
          </a:p>
          <a:p>
            <a:r>
              <a:rPr lang="ru-RU" sz="4400">
                <a:cs typeface="Arial" charset="0"/>
              </a:rPr>
              <a:t>6 : 2 =</a:t>
            </a:r>
          </a:p>
          <a:p>
            <a:r>
              <a:rPr lang="ru-RU" sz="4400">
                <a:cs typeface="Arial" charset="0"/>
              </a:rPr>
              <a:t>12 : 4 =</a:t>
            </a:r>
          </a:p>
          <a:p>
            <a:r>
              <a:rPr lang="ru-RU" sz="4400">
                <a:cs typeface="Arial" charset="0"/>
              </a:rPr>
              <a:t>40 : 8 =</a:t>
            </a:r>
          </a:p>
          <a:p>
            <a:r>
              <a:rPr lang="ru-RU" sz="4400">
                <a:cs typeface="Arial" charset="0"/>
              </a:rPr>
              <a:t>49 : 7 =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14938" y="357188"/>
            <a:ext cx="1214437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9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6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4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7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9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3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3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5</a:t>
            </a:r>
          </a:p>
          <a:p>
            <a:r>
              <a:rPr lang="ru-RU" sz="4400">
                <a:solidFill>
                  <a:srgbClr val="FF0000"/>
                </a:solidFill>
                <a:cs typeface="Arial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5" y="500063"/>
            <a:ext cx="26431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10.856  59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035175" y="963613"/>
            <a:ext cx="7858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428875" y="1143000"/>
            <a:ext cx="1214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28875" y="1143000"/>
            <a:ext cx="17859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.    .    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57438" y="1143000"/>
            <a:ext cx="642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1563" y="1071563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59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" y="8572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___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85813" y="1714500"/>
            <a:ext cx="100012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71563" y="1714500"/>
            <a:ext cx="785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92D050"/>
                </a:solidFill>
                <a:latin typeface="Calibri" pitchFamily="34" charset="0"/>
              </a:rPr>
              <a:t>49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43063" y="1714500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92D05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57750" y="500063"/>
            <a:ext cx="1714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  59</a:t>
            </a:r>
          </a:p>
          <a:p>
            <a:r>
              <a:rPr lang="ru-RU" sz="4400">
                <a:latin typeface="Calibri" pitchFamily="34" charset="0"/>
              </a:rPr>
              <a:t>       5</a:t>
            </a:r>
          </a:p>
          <a:p>
            <a:r>
              <a:rPr lang="ru-RU" sz="4400">
                <a:latin typeface="Calibri" pitchFamily="34" charset="0"/>
              </a:rPr>
              <a:t>   295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214938" y="2000250"/>
            <a:ext cx="1143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929438" y="500063"/>
            <a:ext cx="19288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59</a:t>
            </a:r>
          </a:p>
          <a:p>
            <a:r>
              <a:rPr lang="ru-RU" sz="4400">
                <a:latin typeface="Calibri" pitchFamily="34" charset="0"/>
              </a:rPr>
              <a:t>     8 </a:t>
            </a:r>
          </a:p>
          <a:p>
            <a:r>
              <a:rPr lang="ru-RU" sz="4400">
                <a:latin typeface="Calibri" pitchFamily="34" charset="0"/>
              </a:rPr>
              <a:t> 472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000875" y="1928813"/>
            <a:ext cx="107156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43500" y="3071813"/>
            <a:ext cx="1428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59 </a:t>
            </a:r>
          </a:p>
          <a:p>
            <a:r>
              <a:rPr lang="ru-RU" sz="4400">
                <a:latin typeface="Calibri" pitchFamily="34" charset="0"/>
              </a:rPr>
              <a:t>     9</a:t>
            </a:r>
          </a:p>
          <a:p>
            <a:r>
              <a:rPr lang="ru-RU" sz="4400">
                <a:latin typeface="Calibri" pitchFamily="34" charset="0"/>
              </a:rPr>
              <a:t>  531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57813" y="4500563"/>
            <a:ext cx="100012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00375" y="1143000"/>
            <a:ext cx="500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FF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71563" y="2286000"/>
            <a:ext cx="1143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FF00"/>
                </a:solidFill>
                <a:latin typeface="+mj-lt"/>
                <a:cs typeface="Arial" pitchFamily="34" charset="0"/>
              </a:rPr>
              <a:t>472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00063" y="2214563"/>
            <a:ext cx="42862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000125" y="2928938"/>
            <a:ext cx="1143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357313" y="2857500"/>
            <a:ext cx="785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00B0F0"/>
                </a:solidFill>
                <a:latin typeface="Calibri" pitchFamily="34" charset="0"/>
              </a:rPr>
              <a:t>23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28813" y="2857500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00B0F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072313" y="3071813"/>
            <a:ext cx="12144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59</a:t>
            </a:r>
          </a:p>
          <a:p>
            <a:r>
              <a:rPr lang="ru-RU" sz="4400">
                <a:latin typeface="Calibri" pitchFamily="34" charset="0"/>
              </a:rPr>
              <a:t>     4</a:t>
            </a:r>
          </a:p>
          <a:p>
            <a:r>
              <a:rPr lang="ru-RU" sz="4400">
                <a:latin typeface="Calibri" pitchFamily="34" charset="0"/>
              </a:rPr>
              <a:t> 236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7215188" y="4357688"/>
            <a:ext cx="928687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14750" y="1143000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00B0F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428750" y="3357563"/>
            <a:ext cx="12144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00B0F0"/>
                </a:solidFill>
                <a:latin typeface="Calibri" pitchFamily="34" charset="0"/>
              </a:rPr>
              <a:t>236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00125" y="3500438"/>
            <a:ext cx="42862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285875" y="4000500"/>
            <a:ext cx="128587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785938" y="4000500"/>
            <a:ext cx="500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  <p:bldP spid="16" grpId="0"/>
      <p:bldP spid="21" grpId="0"/>
      <p:bldP spid="25" grpId="0"/>
      <p:bldP spid="29" grpId="0"/>
      <p:bldP spid="37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ИМЕНА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Петя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Вася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Оля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2286000" y="2012950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214422"/>
            <a:ext cx="67151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Диагра́мма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(греч.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Διάγραμμα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diagramma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— изображение, рисунок, чертёж) — графическое представление данных, позволяющее быстро оценить соотношение нескольких величин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43852" cy="1000131"/>
          </a:xfrm>
        </p:spPr>
        <p:txBody>
          <a:bodyPr/>
          <a:lstStyle/>
          <a:p>
            <a:r>
              <a:rPr lang="ru-RU" dirty="0" smtClean="0"/>
              <a:t>Круговые диаграммы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643866" cy="392909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Линейные диаграммы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8510" y="1600200"/>
            <a:ext cx="51469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vuznachnoe-chislo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dvuznachnoe-chislo</Template>
  <TotalTime>128</TotalTime>
  <Words>282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dvuznachnoe-chislo</vt:lpstr>
      <vt:lpstr>Урок математики по теме: «Диаграммы»</vt:lpstr>
      <vt:lpstr>Слайд 2</vt:lpstr>
      <vt:lpstr>Слайд 3</vt:lpstr>
      <vt:lpstr>Слайд 4</vt:lpstr>
      <vt:lpstr>Слайд 5</vt:lpstr>
      <vt:lpstr>Слайд 6</vt:lpstr>
      <vt:lpstr>Слайд 7</vt:lpstr>
      <vt:lpstr>Круговые диаграммы</vt:lpstr>
      <vt:lpstr>Линейные диаграммы</vt:lpstr>
      <vt:lpstr>График роста</vt:lpstr>
      <vt:lpstr>Столбчатые диаграммы</vt:lpstr>
      <vt:lpstr>Увлечение учеников</vt:lpstr>
      <vt:lpstr>Есть  несколько учеников, все они учатся в одном классе. Зовут их: Таня, Саша, Оля, Игорь и Миша. Они разное время тратят на дорогу до школы.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17</cp:revision>
  <dcterms:created xsi:type="dcterms:W3CDTF">2012-11-12T13:42:02Z</dcterms:created>
  <dcterms:modified xsi:type="dcterms:W3CDTF">2013-01-20T12:31:29Z</dcterms:modified>
</cp:coreProperties>
</file>