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7" r:id="rId3"/>
    <p:sldId id="263" r:id="rId4"/>
    <p:sldId id="264" r:id="rId5"/>
    <p:sldId id="259" r:id="rId6"/>
    <p:sldId id="265" r:id="rId7"/>
    <p:sldId id="266" r:id="rId8"/>
    <p:sldId id="262" r:id="rId9"/>
    <p:sldId id="267" r:id="rId10"/>
    <p:sldId id="268" r:id="rId11"/>
    <p:sldId id="270" r:id="rId12"/>
    <p:sldId id="271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70C886-DACF-4ED8-A90D-1EAEC6536DB5}" type="datetimeFigureOut">
              <a:rPr lang="ru-RU" smtClean="0"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31B8D9-0D63-4145-8046-5314972969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017.radikal.ru/i432/1111/97/0af7f7f206ea.gi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17232"/>
            <a:ext cx="7776863" cy="882119"/>
          </a:xfrm>
        </p:spPr>
        <p:txBody>
          <a:bodyPr>
            <a:noAutofit/>
          </a:bodyPr>
          <a:lstStyle/>
          <a:p>
            <a:r>
              <a:rPr lang="ru-RU" sz="1800" dirty="0" smtClean="0"/>
              <a:t>                                                        </a:t>
            </a:r>
            <a:r>
              <a:rPr lang="ru-RU" sz="1800" dirty="0" smtClean="0">
                <a:solidFill>
                  <a:srgbClr val="FFC000"/>
                </a:solidFill>
              </a:rPr>
              <a:t>Учитель истории </a:t>
            </a:r>
            <a:r>
              <a:rPr lang="ru-RU" sz="1800" dirty="0" err="1" smtClean="0">
                <a:solidFill>
                  <a:srgbClr val="FFC000"/>
                </a:solidFill>
              </a:rPr>
              <a:t>С.А.Маняхина</a:t>
            </a:r>
            <a:endParaRPr lang="ru-RU" sz="1800" dirty="0" smtClean="0">
              <a:solidFill>
                <a:srgbClr val="FFC000"/>
              </a:solidFill>
            </a:endParaRPr>
          </a:p>
          <a:p>
            <a:endParaRPr lang="ru-RU" sz="1800" dirty="0" smtClean="0">
              <a:solidFill>
                <a:srgbClr val="FFC000"/>
              </a:solidFill>
            </a:endParaRPr>
          </a:p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2012 год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12033"/>
            <a:ext cx="878497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МУСУЛЬМАНСКИЕ ПРАЗДНИКИ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27053"/>
            <a:ext cx="4536504" cy="90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sz="1400" b="1" dirty="0">
                <a:solidFill>
                  <a:srgbClr val="FFCC00"/>
                </a:solidFill>
              </a:rPr>
              <a:t>Презентация по курсу </a:t>
            </a:r>
            <a:r>
              <a:rPr lang="ru-RU" sz="1400" b="1" dirty="0" smtClean="0">
                <a:solidFill>
                  <a:srgbClr val="FFCC00"/>
                </a:solidFill>
              </a:rPr>
              <a:t>ОРКСЭ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srgbClr val="FFCC00"/>
                </a:solidFill>
              </a:rPr>
              <a:t>модуль </a:t>
            </a:r>
            <a:r>
              <a:rPr lang="ru-RU" sz="1400" b="1" dirty="0">
                <a:solidFill>
                  <a:srgbClr val="FFCC00"/>
                </a:solidFill>
              </a:rPr>
              <a:t>«Основы </a:t>
            </a:r>
            <a:r>
              <a:rPr lang="ru-RU" sz="1400" b="1" dirty="0" smtClean="0">
                <a:solidFill>
                  <a:srgbClr val="FFCC00"/>
                </a:solidFill>
              </a:rPr>
              <a:t>исламской </a:t>
            </a:r>
            <a:r>
              <a:rPr lang="ru-RU" sz="1400" b="1" dirty="0">
                <a:solidFill>
                  <a:srgbClr val="FFCC00"/>
                </a:solidFill>
              </a:rPr>
              <a:t>культуры</a:t>
            </a:r>
            <a:r>
              <a:rPr lang="ru-RU" sz="1400" b="1" dirty="0" smtClean="0">
                <a:solidFill>
                  <a:srgbClr val="FFCC00"/>
                </a:solidFill>
              </a:rPr>
              <a:t>»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srgbClr val="FFCC00"/>
                </a:solidFill>
              </a:rPr>
              <a:t>Урок </a:t>
            </a:r>
            <a:r>
              <a:rPr lang="ru-RU" sz="1400" b="1" smtClean="0">
                <a:solidFill>
                  <a:srgbClr val="FFCC00"/>
                </a:solidFill>
              </a:rPr>
              <a:t>№</a:t>
            </a:r>
            <a:r>
              <a:rPr lang="ru-RU" sz="1400" b="1" smtClean="0">
                <a:solidFill>
                  <a:srgbClr val="FFCC00"/>
                </a:solidFill>
              </a:rPr>
              <a:t>29</a:t>
            </a:r>
            <a:endParaRPr lang="ru-RU" sz="1400" b="1" dirty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2656"/>
            <a:ext cx="722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МКОУ «СОШ п. Целинный </a:t>
            </a:r>
            <a:r>
              <a:rPr lang="ru-RU" dirty="0" err="1"/>
              <a:t>П</a:t>
            </a:r>
            <a:r>
              <a:rPr lang="ru-RU" dirty="0" err="1" smtClean="0"/>
              <a:t>ерелюбского</a:t>
            </a:r>
            <a:r>
              <a:rPr lang="ru-RU" dirty="0" smtClean="0"/>
              <a:t> муниципального района </a:t>
            </a:r>
          </a:p>
          <a:p>
            <a:pPr algn="ctr"/>
            <a:r>
              <a:rPr lang="ru-RU" dirty="0" smtClean="0"/>
              <a:t>Саратовской области»</a:t>
            </a:r>
            <a:endParaRPr lang="ru-RU" dirty="0"/>
          </a:p>
        </p:txBody>
      </p:sp>
      <p:pic>
        <p:nvPicPr>
          <p:cNvPr id="1026" name="Picture 2" descr="C:\Users\user\Desktop\1827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81642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Сабантуй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– широко празднуют мусульмане Поволжья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самраб\imagenews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048671" cy="3877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Сабантуй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– широко празднуют мусульмане Поволжья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988840"/>
            <a:ext cx="4608512" cy="3877056"/>
          </a:xfrm>
        </p:spPr>
        <p:txBody>
          <a:bodyPr>
            <a:noAutofit/>
          </a:bodyPr>
          <a:lstStyle/>
          <a:p>
            <a:r>
              <a:rPr lang="ru-RU" sz="1600" dirty="0"/>
              <a:t>Раньше Сабантуй праздновали в честь начала весенних полевых работ (в конце апреля), теперь же — в честь их окончания (в июне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/>
              <a:t>Истоки празднования Сабантуя уходят в глубокую древность и связаны с аграрным культом. Первоначальная цель этого </a:t>
            </a:r>
            <a:r>
              <a:rPr lang="ru-RU" sz="1600" dirty="0" smtClean="0"/>
              <a:t>обряда заключалась </a:t>
            </a:r>
            <a:r>
              <a:rPr lang="ru-RU" sz="1600" dirty="0"/>
              <a:t>в задабривании духов плодородия с тем, чтобы благоприятствовать хорошему урожаю в новом году 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 smtClean="0"/>
              <a:t>Сейчас насыщена культурно-спортивная </a:t>
            </a:r>
            <a:r>
              <a:rPr lang="ru-RU" sz="1600" dirty="0"/>
              <a:t>программа </a:t>
            </a:r>
            <a:r>
              <a:rPr lang="ru-RU" sz="1600" b="1" dirty="0"/>
              <a:t>сабантуя</a:t>
            </a:r>
            <a:r>
              <a:rPr lang="ru-RU" sz="1600" dirty="0"/>
              <a:t>. Зрители с азартом </a:t>
            </a:r>
            <a:r>
              <a:rPr lang="ru-RU" sz="1600" dirty="0" smtClean="0"/>
              <a:t>следят </a:t>
            </a:r>
            <a:r>
              <a:rPr lang="ru-RU" sz="1600" dirty="0"/>
              <a:t>за конными скачками, национальной борьбой </a:t>
            </a:r>
            <a:r>
              <a:rPr lang="ru-RU" sz="1600" dirty="0" err="1"/>
              <a:t>куреш</a:t>
            </a:r>
            <a:r>
              <a:rPr lang="ru-RU" sz="1600" dirty="0"/>
              <a:t>. </a:t>
            </a:r>
            <a:r>
              <a:rPr lang="ru-RU" sz="1600" b="1" dirty="0"/>
              <a:t>И</a:t>
            </a:r>
            <a:r>
              <a:rPr lang="ru-RU" sz="1600" dirty="0"/>
              <a:t> </a:t>
            </a:r>
            <a:r>
              <a:rPr lang="ru-RU" sz="1600" b="1" dirty="0"/>
              <a:t>дети</a:t>
            </a:r>
            <a:r>
              <a:rPr lang="ru-RU" sz="1600" dirty="0"/>
              <a:t>, и взрослые активно </a:t>
            </a:r>
            <a:r>
              <a:rPr lang="ru-RU" sz="1600" dirty="0" smtClean="0"/>
              <a:t>участвуют </a:t>
            </a:r>
            <a:r>
              <a:rPr lang="ru-RU" sz="1600" dirty="0"/>
              <a:t>в различных играх и аттракционах. </a:t>
            </a:r>
          </a:p>
        </p:txBody>
      </p:sp>
      <p:pic>
        <p:nvPicPr>
          <p:cNvPr id="8194" name="Picture 2" descr="C:\Users\user\Desktop\самраб\baby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0"/>
          <a:stretch/>
        </p:blipFill>
        <p:spPr bwMode="auto">
          <a:xfrm>
            <a:off x="107504" y="1651248"/>
            <a:ext cx="266429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самраб\1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" y="3501008"/>
            <a:ext cx="2835399" cy="1935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самраб\18-08-kuresh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1" b="286"/>
          <a:stretch/>
        </p:blipFill>
        <p:spPr bwMode="auto">
          <a:xfrm>
            <a:off x="1763688" y="4941168"/>
            <a:ext cx="2623939" cy="1736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/>
              <a:t>Науруз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— </a:t>
            </a:r>
            <a:r>
              <a:rPr lang="ru-RU" sz="3200" dirty="0"/>
              <a:t>день весеннего равноденствия.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самраб\1315848866_31413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1"/>
          <a:stretch/>
        </p:blipFill>
        <p:spPr bwMode="auto">
          <a:xfrm>
            <a:off x="1733702" y="2348880"/>
            <a:ext cx="5715000" cy="381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/>
              <a:t>Науруз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— день весеннего равноденствия.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1" y="2924944"/>
            <a:ext cx="3803904" cy="3192392"/>
          </a:xfrm>
        </p:spPr>
        <p:txBody>
          <a:bodyPr/>
          <a:lstStyle/>
          <a:p>
            <a:r>
              <a:rPr lang="ru-RU" dirty="0"/>
              <a:t>Отмечается во многих мусульманских странах, хотя не имеет прямого </a:t>
            </a:r>
            <a:r>
              <a:rPr lang="ru-RU" dirty="0" smtClean="0"/>
              <a:t>отношения </a:t>
            </a:r>
            <a:r>
              <a:rPr lang="ru-RU" dirty="0"/>
              <a:t>к </a:t>
            </a:r>
            <a:r>
              <a:rPr lang="ru-RU" dirty="0" smtClean="0"/>
              <a:t>исламу.</a:t>
            </a:r>
            <a:endParaRPr lang="ru-RU" dirty="0"/>
          </a:p>
        </p:txBody>
      </p:sp>
      <p:pic>
        <p:nvPicPr>
          <p:cNvPr id="10242" name="Picture 2" descr="C:\Users\user\Desktop\самраб\5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721596" cy="3251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559398"/>
            <a:ext cx="3744415" cy="556676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Мы открыли для себя целый мир религиозных праздников ислама. Узнали, как проводятся эти праздники. Все они учат добру, терпению, памяти и уважению к делам и страданиям </a:t>
            </a:r>
            <a:r>
              <a:rPr lang="ru-RU" dirty="0" smtClean="0">
                <a:solidFill>
                  <a:schemeClr val="tx2"/>
                </a:solidFill>
              </a:rPr>
              <a:t>предков.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самраб\68_621_0cf11231dbac774d25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95" y="1412776"/>
            <a:ext cx="4286250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56263" cy="10542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 каждой религии есть свои праздники.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2708920"/>
            <a:ext cx="3803904" cy="362444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2"/>
                </a:solidFill>
              </a:rPr>
              <a:t>Какие отмечаются праздники в вашей семье?</a:t>
            </a:r>
          </a:p>
        </p:txBody>
      </p:sp>
      <p:pic>
        <p:nvPicPr>
          <p:cNvPr id="9218" name="Picture 2" descr="C:\Users\user\Desktop\самраб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81000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9545" y="548680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Праздники являются важнейшей составной частью жизни каждого мусульманина.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Их </a:t>
            </a:r>
            <a:r>
              <a:rPr lang="ru-RU" sz="2400" dirty="0">
                <a:solidFill>
                  <a:schemeClr val="tx2"/>
                </a:solidFill>
              </a:rPr>
              <a:t>содержание направлено на то, чтобы провозглашать и укреплять основные положения учения ислама: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веру </a:t>
            </a:r>
            <a:r>
              <a:rPr lang="ru-RU" sz="2400" dirty="0">
                <a:solidFill>
                  <a:schemeClr val="tx2"/>
                </a:solidFill>
              </a:rPr>
              <a:t>в единство и единственность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Аллаха </a:t>
            </a:r>
            <a:r>
              <a:rPr lang="ru-RU" sz="2400" dirty="0">
                <a:solidFill>
                  <a:schemeClr val="tx2"/>
                </a:solidFill>
              </a:rPr>
              <a:t>- Его вечность, </a:t>
            </a:r>
            <a:r>
              <a:rPr lang="ru-RU" sz="2400" dirty="0" smtClean="0">
                <a:solidFill>
                  <a:schemeClr val="tx2"/>
                </a:solidFill>
              </a:rPr>
              <a:t>справедливость                                    </a:t>
            </a:r>
            <a:r>
              <a:rPr lang="ru-RU" sz="2400" dirty="0">
                <a:solidFill>
                  <a:schemeClr val="tx2"/>
                </a:solidFill>
              </a:rPr>
              <a:t>и всемогущество;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веру </a:t>
            </a:r>
            <a:r>
              <a:rPr lang="ru-RU" sz="2400" dirty="0">
                <a:solidFill>
                  <a:schemeClr val="tx2"/>
                </a:solidFill>
              </a:rPr>
              <a:t>в предопределение;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признание </a:t>
            </a:r>
            <a:r>
              <a:rPr lang="ru-RU" sz="2400" dirty="0">
                <a:solidFill>
                  <a:schemeClr val="tx2"/>
                </a:solidFill>
              </a:rPr>
              <a:t>пророческой миссии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Пророка </a:t>
            </a:r>
            <a:r>
              <a:rPr lang="ru-RU" sz="2400" dirty="0">
                <a:solidFill>
                  <a:schemeClr val="tx2"/>
                </a:solidFill>
              </a:rPr>
              <a:t>Мухаммеда;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веру </a:t>
            </a:r>
            <a:r>
              <a:rPr lang="ru-RU" sz="2400" dirty="0">
                <a:solidFill>
                  <a:schemeClr val="tx2"/>
                </a:solidFill>
              </a:rPr>
              <a:t>в священность Корана;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</a:rPr>
              <a:t>веру </a:t>
            </a:r>
            <a:r>
              <a:rPr lang="ru-RU" sz="2400" dirty="0">
                <a:solidFill>
                  <a:schemeClr val="tx2"/>
                </a:solidFill>
              </a:rPr>
              <a:t>в воскресение мертвых в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    Судный </a:t>
            </a:r>
            <a:r>
              <a:rPr lang="ru-RU" sz="2400" dirty="0">
                <a:solidFill>
                  <a:schemeClr val="tx2"/>
                </a:solidFill>
              </a:rPr>
              <a:t>день.</a:t>
            </a:r>
          </a:p>
        </p:txBody>
      </p:sp>
      <p:pic>
        <p:nvPicPr>
          <p:cNvPr id="2050" name="Picture 2" descr="C:\Users\user\Desktop\самраб\0014-012-Vy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82989"/>
            <a:ext cx="2713484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206961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 общепринятым во всем мусульманском мире относятся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праздники: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Курбан-байрам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(Ид-аль-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адха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), или большой байрам (праздник жертвоприношения),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Ураза-байрам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(Ид-аль-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фитр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) – праздник разговения,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Мавлид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(день рождения пророка Мухаммеда),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Лейлят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-аль-кадр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(ночь предопределения)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Мирадж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(ночь чудесного вознесения пророка на небеса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Сабантуй.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Праздники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исламе отмечаются по мусульманскому календарю.</a:t>
            </a:r>
          </a:p>
        </p:txBody>
      </p:sp>
    </p:spTree>
    <p:extLst>
      <p:ext uri="{BB962C8B-B14F-4D97-AF65-F5344CB8AC3E}">
        <p14:creationId xmlns:p14="http://schemas.microsoft.com/office/powerpoint/2010/main" val="12278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Курбан-байрам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(Ид-аль-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адха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), или большой байрам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праздник жертвоприношения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cs typeface="Vani" pitchFamily="34" charset="0"/>
            </a:endParaRPr>
          </a:p>
        </p:txBody>
      </p:sp>
      <p:pic>
        <p:nvPicPr>
          <p:cNvPr id="1026" name="Picture 2" descr="C:\Users\user\Desktop\самраб\1320526090_kurban-bay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9"/>
          <a:stretch/>
        </p:blipFill>
        <p:spPr bwMode="auto">
          <a:xfrm>
            <a:off x="1714500" y="2204864"/>
            <a:ext cx="5715000" cy="4373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Курбан-байрам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(Ид-аль-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адха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), или большой байрам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праздник жертвоприношения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cs typeface="Van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779912" y="2060848"/>
            <a:ext cx="5256584" cy="4056488"/>
          </a:xfrm>
        </p:spPr>
        <p:txBody>
          <a:bodyPr>
            <a:noAutofit/>
          </a:bodyPr>
          <a:lstStyle/>
          <a:p>
            <a:r>
              <a:rPr lang="ru-RU" sz="1600" dirty="0"/>
              <a:t>Согласно Корану, Архангел </a:t>
            </a:r>
            <a:r>
              <a:rPr lang="ru-RU" sz="1600" dirty="0" err="1"/>
              <a:t>Джабраил</a:t>
            </a:r>
            <a:r>
              <a:rPr lang="ru-RU" sz="1600" dirty="0"/>
              <a:t> явился к пророку </a:t>
            </a:r>
            <a:r>
              <a:rPr lang="ru-RU" sz="1600" dirty="0" err="1"/>
              <a:t>Ибрахиму</a:t>
            </a:r>
            <a:r>
              <a:rPr lang="ru-RU" sz="1600" dirty="0"/>
              <a:t> во сне и передал ему повеление от Аллаха принести в жертву единственного сына Исмаила. </a:t>
            </a:r>
            <a:r>
              <a:rPr lang="ru-RU" sz="1600" dirty="0" err="1"/>
              <a:t>Ибрахим</a:t>
            </a:r>
            <a:r>
              <a:rPr lang="ru-RU" sz="1600" dirty="0"/>
              <a:t> отправился в долину </a:t>
            </a:r>
            <a:r>
              <a:rPr lang="ru-RU" sz="1600" dirty="0" err="1"/>
              <a:t>Минак</a:t>
            </a:r>
            <a:r>
              <a:rPr lang="ru-RU" sz="1600" dirty="0"/>
              <a:t> </a:t>
            </a:r>
            <a:r>
              <a:rPr lang="ru-RU" sz="1600" dirty="0" smtClean="0"/>
              <a:t>и начал </a:t>
            </a:r>
            <a:r>
              <a:rPr lang="ru-RU" sz="1600" dirty="0"/>
              <a:t>приготовления. Его сын, знавший об этом, не сопротивлялся, так как был послушен отцу и Аллаху. Однако это оказалось испытанием от Аллаха, и, когда жертва была почти принесена, Аллах сделал так, чтобы нож не смог резать, и тогда ангел </a:t>
            </a:r>
            <a:r>
              <a:rPr lang="ru-RU" sz="1600" dirty="0" err="1"/>
              <a:t>Джабраил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/>
              <a:t>дал пророку </a:t>
            </a:r>
            <a:r>
              <a:rPr lang="ru-RU" sz="1600" dirty="0" err="1"/>
              <a:t>Ибрахиму</a:t>
            </a:r>
            <a:r>
              <a:rPr lang="ru-RU" sz="1600" dirty="0"/>
              <a:t> в качестве замены барана. После чего пророк </a:t>
            </a:r>
            <a:r>
              <a:rPr lang="ru-RU" sz="1600" dirty="0" err="1"/>
              <a:t>Ибрахим</a:t>
            </a:r>
            <a:r>
              <a:rPr lang="ru-RU" sz="1600" dirty="0"/>
              <a:t> получил степень «Друг Аллаха». </a:t>
            </a:r>
            <a:endParaRPr lang="ru-RU" sz="1600" dirty="0" smtClean="0"/>
          </a:p>
          <a:p>
            <a:r>
              <a:rPr lang="ru-RU" sz="1600" dirty="0" smtClean="0"/>
              <a:t>Праздник </a:t>
            </a:r>
            <a:r>
              <a:rPr lang="ru-RU" sz="1600" dirty="0"/>
              <a:t>показывает милосердие, величие Аллаха и то, что люди должны исполнять повеление Аллаха, каким бы трудным оно не было. </a:t>
            </a:r>
          </a:p>
        </p:txBody>
      </p:sp>
      <p:pic>
        <p:nvPicPr>
          <p:cNvPr id="3076" name="Picture 4" descr="Картинка 20 из 6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86" y="2204864"/>
            <a:ext cx="261937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627784" y="2240280"/>
            <a:ext cx="1861920" cy="3877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6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Курбан-байрам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(Ид-аль-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адха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), или большой байрам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праздник жертвоприношения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cs typeface="Van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868144" y="2060848"/>
            <a:ext cx="3168352" cy="40564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Главное событие проходит с утра в мечети, где верующие собираются на  </a:t>
            </a:r>
            <a:r>
              <a:rPr lang="ru-RU" sz="2800" dirty="0">
                <a:solidFill>
                  <a:schemeClr val="accent1"/>
                </a:solidFill>
              </a:rPr>
              <a:t>п</a:t>
            </a:r>
            <a:r>
              <a:rPr lang="ru-RU" sz="2800" dirty="0" smtClean="0">
                <a:solidFill>
                  <a:schemeClr val="accent1"/>
                </a:solidFill>
              </a:rPr>
              <a:t>раздничный намаз.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627784" y="2240280"/>
            <a:ext cx="1861920" cy="3877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самраб\06_medi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"/>
          <a:stretch/>
        </p:blipFill>
        <p:spPr bwMode="auto">
          <a:xfrm>
            <a:off x="395536" y="2132856"/>
            <a:ext cx="316835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амраб\90-85-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07093"/>
            <a:ext cx="3096344" cy="2530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Ураза-байрам (Ид-аль-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фитр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–                         праздник разговения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user\Desktop\самраб\cf54a14049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89" y="2420888"/>
            <a:ext cx="6408712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Ураза-байрам (Ид-аль-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фитр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–                         праздник разговения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283968" y="2132856"/>
            <a:ext cx="4680520" cy="435707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err="1" smtClean="0"/>
              <a:t>Отмечаетсяв</a:t>
            </a:r>
            <a:r>
              <a:rPr lang="ru-RU" sz="6400" dirty="0" smtClean="0"/>
              <a:t> </a:t>
            </a:r>
            <a:r>
              <a:rPr lang="ru-RU" sz="6400" dirty="0"/>
              <a:t>честь окончания поста в месяц Рамадан. Начал отмечаться в 624 году</a:t>
            </a:r>
            <a:r>
              <a:rPr lang="ru-RU" sz="6400" dirty="0" smtClean="0"/>
              <a:t>.</a:t>
            </a:r>
          </a:p>
          <a:p>
            <a:pPr marL="0" indent="0">
              <a:buNone/>
            </a:pPr>
            <a:endParaRPr lang="ru-RU" sz="6400" dirty="0"/>
          </a:p>
          <a:p>
            <a:r>
              <a:rPr lang="ru-RU" sz="6400" dirty="0"/>
              <a:t>Верующие поздравляют друг друга словами: «Ид </a:t>
            </a:r>
            <a:r>
              <a:rPr lang="ru-RU" sz="6400" dirty="0" err="1"/>
              <a:t>мубарак</a:t>
            </a:r>
            <a:r>
              <a:rPr lang="ru-RU" sz="6400" dirty="0"/>
              <a:t>!» (счастливого праздника!). </a:t>
            </a:r>
            <a:endParaRPr lang="ru-RU" sz="6400" dirty="0" smtClean="0"/>
          </a:p>
          <a:p>
            <a:pPr marL="0" indent="0">
              <a:buNone/>
            </a:pPr>
            <a:endParaRPr lang="ru-RU" sz="6400" dirty="0" smtClean="0"/>
          </a:p>
          <a:p>
            <a:r>
              <a:rPr lang="ru-RU" sz="6400" dirty="0" smtClean="0"/>
              <a:t>Накануне </a:t>
            </a:r>
            <a:r>
              <a:rPr lang="ru-RU" sz="6400" dirty="0"/>
              <a:t>праздника собирается </a:t>
            </a:r>
            <a:r>
              <a:rPr lang="ru-RU" sz="6400" dirty="0" err="1" smtClean="0"/>
              <a:t>закят</a:t>
            </a:r>
            <a:r>
              <a:rPr lang="ru-RU" sz="6400" dirty="0" smtClean="0"/>
              <a:t> (плата) на </a:t>
            </a:r>
            <a:r>
              <a:rPr lang="ru-RU" sz="6400" dirty="0"/>
              <a:t>содержание мечети, помощь путникам и малоимущим), кроме этого малоимущим членам общины раздаётся </a:t>
            </a:r>
            <a:r>
              <a:rPr lang="ru-RU" sz="6400" dirty="0" err="1"/>
              <a:t>закят</a:t>
            </a:r>
            <a:r>
              <a:rPr lang="ru-RU" sz="6400" dirty="0"/>
              <a:t> </a:t>
            </a:r>
            <a:r>
              <a:rPr lang="ru-RU" sz="6400" dirty="0" err="1"/>
              <a:t>уль-фитр</a:t>
            </a:r>
            <a:r>
              <a:rPr lang="ru-RU" sz="6400" dirty="0"/>
              <a:t>, обычно это сухие продукты питания долговременного хранения, но возможна помощь и в виде денег. </a:t>
            </a:r>
            <a:endParaRPr lang="ru-RU" sz="6400" dirty="0" smtClean="0"/>
          </a:p>
          <a:p>
            <a:pPr marL="0" indent="0">
              <a:buNone/>
            </a:pPr>
            <a:endParaRPr lang="ru-RU" sz="6400" dirty="0" smtClean="0"/>
          </a:p>
          <a:p>
            <a:r>
              <a:rPr lang="ru-RU" sz="6400" dirty="0" smtClean="0"/>
              <a:t>Праздник </a:t>
            </a:r>
            <a:r>
              <a:rPr lang="ru-RU" sz="6400" dirty="0"/>
              <a:t>длится три дня, в которые мусульмане надевают лучшую одежду, готовят традиционные блюда и накрывают праздничные столы, приглашают в гости соседей, родственников и друзей, совершают ответные гостевые визиты с подарками, радуются и веселятся.</a:t>
            </a:r>
          </a:p>
          <a:p>
            <a:endParaRPr lang="ru-RU" dirty="0"/>
          </a:p>
        </p:txBody>
      </p:sp>
      <p:pic>
        <p:nvPicPr>
          <p:cNvPr id="6146" name="Picture 2" descr="C:\Users\user\Desktop\самраб\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57500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самраб\uraza_bayram_2011_ijevsk_balalar_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49262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114</TotalTime>
  <Words>588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МУСУЛЬМАНСКИЕ ПРАЗДНИКИ</vt:lpstr>
      <vt:lpstr>В каждой религии есть свои праздники. </vt:lpstr>
      <vt:lpstr>Презентация PowerPoint</vt:lpstr>
      <vt:lpstr>Презентация PowerPoint</vt:lpstr>
      <vt:lpstr>Курбан-байрам (Ид-аль-адха), или большой байрам  (праздник жертвоприношения)  </vt:lpstr>
      <vt:lpstr>Курбан-байрам (Ид-аль-адха), или большой байрам  (праздник жертвоприношения)  </vt:lpstr>
      <vt:lpstr>Курбан-байрам (Ид-аль-адха), или большой байрам  (праздник жертвоприношения)  </vt:lpstr>
      <vt:lpstr>Ураза-байрам (Ид-аль-фитр) –                         праздник разговения</vt:lpstr>
      <vt:lpstr>Ураза-байрам (Ид-аль-фитр) –                         праздник разговения</vt:lpstr>
      <vt:lpstr>Сабантуй  – широко празднуют мусульмане Поволжья</vt:lpstr>
      <vt:lpstr>Сабантуй  – широко празднуют мусульмане Поволжья</vt:lpstr>
      <vt:lpstr>Науруз  — день весеннего равноденствия. </vt:lpstr>
      <vt:lpstr>Науруз  — день весеннего равноденствия.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19</cp:revision>
  <dcterms:created xsi:type="dcterms:W3CDTF">2012-06-02T19:40:52Z</dcterms:created>
  <dcterms:modified xsi:type="dcterms:W3CDTF">2012-06-04T18:40:39Z</dcterms:modified>
</cp:coreProperties>
</file>