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jpeg"/><Relationship Id="rId2" Type="http://schemas.openxmlformats.org/officeDocument/2006/relationships/hyperlink" Target="http://www.ozon.ru/context/detail/id/499556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hyperlink" Target="http://www.ozon.ru/context/detail/id/4232446/" TargetMode="Externa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10" Type="http://schemas.openxmlformats.org/officeDocument/2006/relationships/image" Target="../media/image23.gif"/><Relationship Id="rId4" Type="http://schemas.openxmlformats.org/officeDocument/2006/relationships/image" Target="../media/image17.png"/><Relationship Id="rId9" Type="http://schemas.openxmlformats.org/officeDocument/2006/relationships/image" Target="../media/image2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Литературное чтение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4 класс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3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3786209" cy="525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29132"/>
            <a:ext cx="3786182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Туричин Илья </a:t>
            </a:r>
            <a:r>
              <a:rPr lang="ru-RU" b="1" dirty="0" err="1" smtClean="0">
                <a:solidFill>
                  <a:srgbClr val="FF0000"/>
                </a:solidFill>
              </a:rPr>
              <a:t>Афроимович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(1921-2001) - писатель.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071546"/>
            <a:ext cx="2357450" cy="23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429132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08" y="4071942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1142984"/>
            <a:ext cx="214311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071934" y="500042"/>
            <a:ext cx="5072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Творчество писателя</a:t>
            </a:r>
            <a:endParaRPr lang="ru-RU" sz="4000" dirty="0"/>
          </a:p>
        </p:txBody>
      </p:sp>
      <p:pic>
        <p:nvPicPr>
          <p:cNvPr id="10" name="Picture 3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12700" y="0"/>
            <a:ext cx="9156700" cy="687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6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6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6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6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Работа над пословицами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5643578"/>
          </a:xfrm>
        </p:spPr>
        <p:txBody>
          <a:bodyPr>
            <a:normAutofit lnSpcReduction="10000"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Нет друга – ищи, а нашёл – береги.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 мил и свет. Когда друга нет.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Добро творить – себя веселить.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 имей сто рублей, а имей сто друзей.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Сам погибай, а товарища выручай.</a:t>
            </a:r>
          </a:p>
          <a:p>
            <a:endParaRPr lang="ru-RU" sz="4400" b="1" i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687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4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34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9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90"/>
                            </p:stCondLst>
                            <p:childTnLst>
                              <p:par>
                                <p:cTn id="4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Георгий Скребицкий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86050" cy="3770455"/>
          </a:xfrm>
          <a:prstGeom prst="rect">
            <a:avLst/>
          </a:prstGeom>
          <a:noFill/>
        </p:spPr>
      </p:pic>
      <p:pic>
        <p:nvPicPr>
          <p:cNvPr id="5" name="Picture 13" descr="Георгий Скребицки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214422"/>
            <a:ext cx="2519363" cy="3157538"/>
          </a:xfrm>
          <a:prstGeom prst="rect">
            <a:avLst/>
          </a:prstGeom>
          <a:noFill/>
        </p:spPr>
      </p:pic>
      <p:pic>
        <p:nvPicPr>
          <p:cNvPr id="6" name="Picture 7" descr="Георгий Скребицки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14290"/>
            <a:ext cx="3057525" cy="38893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0" y="4572008"/>
            <a:ext cx="45720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chemeClr val="bg1"/>
                </a:solidFill>
                <a:latin typeface="Comic Sans MS" pitchFamily="66" charset="0"/>
              </a:rPr>
              <a:t>Георгий Алексеевич </a:t>
            </a:r>
          </a:p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chemeClr val="bg1"/>
                </a:solidFill>
                <a:latin typeface="Comic Sans MS" pitchFamily="66" charset="0"/>
              </a:rPr>
              <a:t>Скребицкий</a:t>
            </a:r>
          </a:p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chemeClr val="bg1"/>
                </a:solidFill>
                <a:latin typeface="Comic Sans MS" pitchFamily="66" charset="0"/>
              </a:rPr>
              <a:t>1903 - 1964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357693"/>
            <a:ext cx="7715304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i="1" dirty="0" smtClean="0">
                <a:solidFill>
                  <a:srgbClr val="FF0000"/>
                </a:solidFill>
                <a:latin typeface="Comic Sans MS" pitchFamily="66" charset="0"/>
              </a:rPr>
              <a:t>Георгий Алексеевич </a:t>
            </a:r>
          </a:p>
          <a:p>
            <a:pPr algn="ctr">
              <a:lnSpc>
                <a:spcPct val="90000"/>
              </a:lnSpc>
            </a:pPr>
            <a:r>
              <a:rPr lang="ru-RU" sz="4400" b="1" i="1" dirty="0" smtClean="0">
                <a:solidFill>
                  <a:srgbClr val="FF0000"/>
                </a:solidFill>
                <a:latin typeface="Comic Sans MS" pitchFamily="66" charset="0"/>
              </a:rPr>
              <a:t>Скребицкий</a:t>
            </a:r>
          </a:p>
          <a:p>
            <a:pPr algn="ctr">
              <a:lnSpc>
                <a:spcPct val="90000"/>
              </a:lnSpc>
            </a:pPr>
            <a:r>
              <a:rPr lang="ru-RU" sz="4400" b="1" i="1" dirty="0" smtClean="0">
                <a:solidFill>
                  <a:srgbClr val="FF0000"/>
                </a:solidFill>
                <a:latin typeface="Comic Sans MS" pitchFamily="66" charset="0"/>
              </a:rPr>
              <a:t>1903 - 1964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9" name="Picture 3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2700" y="0"/>
            <a:ext cx="9156700" cy="687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6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ru-RU" b="1" i="1" dirty="0" smtClean="0">
                <a:solidFill>
                  <a:srgbClr val="CC0000"/>
                </a:solidFill>
                <a:latin typeface="Comic Sans MS" pitchFamily="66" charset="0"/>
              </a:rPr>
              <a:t>Творчество писателя</a:t>
            </a:r>
            <a:endParaRPr lang="ru-RU" dirty="0"/>
          </a:p>
        </p:txBody>
      </p:sp>
      <p:pic>
        <p:nvPicPr>
          <p:cNvPr id="4" name="Picture 15" descr="Лесной голосок">
            <a:hlinkClick r:id="rId2" tooltip="Лесной голосок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538177">
            <a:off x="728049" y="788006"/>
            <a:ext cx="2203386" cy="2783209"/>
          </a:xfrm>
          <a:prstGeom prst="rect">
            <a:avLst/>
          </a:prstGeom>
          <a:noFill/>
        </p:spPr>
      </p:pic>
      <p:pic>
        <p:nvPicPr>
          <p:cNvPr id="5" name="Picture 13" descr="Друзья детства">
            <a:hlinkClick r:id="rId4" tooltip="Друзья детства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05869">
            <a:off x="6698433" y="3802282"/>
            <a:ext cx="1867572" cy="2861889"/>
          </a:xfrm>
          <a:prstGeom prst="rect">
            <a:avLst/>
          </a:prstGeom>
          <a:noFill/>
        </p:spPr>
      </p:pic>
      <p:pic>
        <p:nvPicPr>
          <p:cNvPr id="6" name="Picture 5" descr="RasskaO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786190"/>
            <a:ext cx="2094032" cy="3071810"/>
          </a:xfrm>
          <a:prstGeom prst="rect">
            <a:avLst/>
          </a:prstGeom>
          <a:noFill/>
        </p:spPr>
      </p:pic>
      <p:pic>
        <p:nvPicPr>
          <p:cNvPr id="7" name="Picture 11" descr="HitptiO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5103" y="3816096"/>
            <a:ext cx="2285591" cy="2940392"/>
          </a:xfrm>
          <a:prstGeom prst="rect">
            <a:avLst/>
          </a:prstGeom>
          <a:noFill/>
        </p:spPr>
      </p:pic>
      <p:pic>
        <p:nvPicPr>
          <p:cNvPr id="8" name="Picture 7" descr="LespraO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80141" y="571480"/>
            <a:ext cx="2592124" cy="2992229"/>
          </a:xfrm>
          <a:prstGeom prst="rect">
            <a:avLst/>
          </a:prstGeom>
          <a:noFill/>
        </p:spPr>
      </p:pic>
      <p:pic>
        <p:nvPicPr>
          <p:cNvPr id="9" name="Picture 3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56700" cy="687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848600" cy="1800225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kern="10" dirty="0" smtClean="0">
                <a:ln w="6350">
                  <a:solidFill>
                    <a:srgbClr val="3399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66FF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Тропинка дружбы</a:t>
            </a:r>
            <a:endParaRPr lang="ru-RU" sz="3600" kern="10" dirty="0">
              <a:ln w="6350">
                <a:solidFill>
                  <a:srgbClr val="339966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66FF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6" name="Picture 8" descr="лист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45465">
            <a:off x="1055688" y="153988"/>
            <a:ext cx="366712" cy="431800"/>
          </a:xfrm>
          <a:prstGeom prst="rect">
            <a:avLst/>
          </a:prstGeom>
          <a:noFill/>
        </p:spPr>
      </p:pic>
      <p:pic>
        <p:nvPicPr>
          <p:cNvPr id="2058" name="Picture 10" descr="лист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97700" y="333375"/>
            <a:ext cx="446088" cy="503238"/>
          </a:xfrm>
          <a:prstGeom prst="rect">
            <a:avLst/>
          </a:prstGeom>
          <a:noFill/>
        </p:spPr>
      </p:pic>
      <p:pic>
        <p:nvPicPr>
          <p:cNvPr id="2060" name="Picture 12" descr="лист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464122">
            <a:off x="4413250" y="42863"/>
            <a:ext cx="660400" cy="806450"/>
          </a:xfrm>
          <a:prstGeom prst="rect">
            <a:avLst/>
          </a:prstGeom>
          <a:noFill/>
        </p:spPr>
      </p:pic>
      <p:pic>
        <p:nvPicPr>
          <p:cNvPr id="2070" name="Picture 22" descr="ani-bird_blu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757238" y="4652963"/>
            <a:ext cx="1238251" cy="990600"/>
          </a:xfrm>
          <a:prstGeom prst="rect">
            <a:avLst/>
          </a:prstGeom>
          <a:noFill/>
        </p:spPr>
      </p:pic>
      <p:pic>
        <p:nvPicPr>
          <p:cNvPr id="2072" name="Picture 24" descr="031a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015738">
            <a:off x="6905625" y="3903663"/>
            <a:ext cx="847725" cy="762000"/>
          </a:xfrm>
          <a:prstGeom prst="rect">
            <a:avLst/>
          </a:prstGeom>
          <a:noFill/>
        </p:spPr>
      </p:pic>
      <p:pic>
        <p:nvPicPr>
          <p:cNvPr id="2078" name="Picture 30" descr="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608854">
            <a:off x="5071269" y="1777206"/>
            <a:ext cx="2552700" cy="38258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90617" cy="694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1357290" y="3244334"/>
            <a:ext cx="6929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kern="10" dirty="0" smtClean="0">
                <a:ln w="635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Тропинка дружбы</a:t>
            </a:r>
            <a:endParaRPr lang="ru-RU" sz="8000" kern="10" dirty="0">
              <a:ln w="6350">
                <a:solidFill>
                  <a:srgbClr val="339966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" name="Picture 12" descr="лист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464122">
            <a:off x="4861837" y="-191102"/>
            <a:ext cx="660400" cy="806450"/>
          </a:xfrm>
          <a:prstGeom prst="rect">
            <a:avLst/>
          </a:prstGeom>
          <a:noFill/>
        </p:spPr>
      </p:pic>
      <p:pic>
        <p:nvPicPr>
          <p:cNvPr id="13" name="Picture 10" descr="лист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0"/>
            <a:ext cx="446088" cy="503238"/>
          </a:xfrm>
          <a:prstGeom prst="rect">
            <a:avLst/>
          </a:prstGeom>
          <a:noFill/>
        </p:spPr>
      </p:pic>
      <p:pic>
        <p:nvPicPr>
          <p:cNvPr id="14" name="Picture 22" descr="ani-bird_blu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604838" y="4805363"/>
            <a:ext cx="1238251" cy="990600"/>
          </a:xfrm>
          <a:prstGeom prst="rect">
            <a:avLst/>
          </a:prstGeom>
          <a:noFill/>
        </p:spPr>
      </p:pic>
      <p:pic>
        <p:nvPicPr>
          <p:cNvPr id="15" name="Picture 30" descr="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608854">
            <a:off x="5223669" y="1929606"/>
            <a:ext cx="2552700" cy="382588"/>
          </a:xfrm>
          <a:prstGeom prst="rect">
            <a:avLst/>
          </a:prstGeom>
          <a:noFill/>
        </p:spPr>
      </p:pic>
      <p:pic>
        <p:nvPicPr>
          <p:cNvPr id="16" name="Picture 24" descr="031a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584262">
            <a:off x="7058025" y="4056063"/>
            <a:ext cx="847725" cy="762000"/>
          </a:xfrm>
          <a:prstGeom prst="rect">
            <a:avLst/>
          </a:prstGeom>
          <a:noFill/>
        </p:spPr>
      </p:pic>
      <p:pic>
        <p:nvPicPr>
          <p:cNvPr id="17" name="Picture 8" descr="лист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054535">
            <a:off x="1454932" y="-215901"/>
            <a:ext cx="366712" cy="431800"/>
          </a:xfrm>
          <a:prstGeom prst="rect">
            <a:avLst/>
          </a:prstGeom>
          <a:noFill/>
        </p:spPr>
      </p:pic>
      <p:pic>
        <p:nvPicPr>
          <p:cNvPr id="18" name="Picture 12" descr="50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285720" y="5610225"/>
            <a:ext cx="1079500" cy="1247775"/>
          </a:xfrm>
          <a:prstGeom prst="rect">
            <a:avLst/>
          </a:prstGeom>
          <a:noFill/>
        </p:spPr>
      </p:pic>
      <p:pic>
        <p:nvPicPr>
          <p:cNvPr id="19" name="Picture 9" descr="44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86744" y="5817734"/>
            <a:ext cx="857256" cy="10402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0042E-6 C -0.00382 0.03493 -0.00747 0.06986 -0.01771 0.09577 C -0.02796 0.12167 -0.04809 0.13879 -0.06129 0.15522 C -0.07448 0.17164 -0.06927 0.17835 -0.09653 0.19454 C -0.12379 0.21073 -0.18959 0.2408 -0.22483 0.25237 C -0.26007 0.26394 -0.29445 0.26162 -0.30834 0.26347 " pathEditMode="relative" ptsTypes="aaaaaA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833 0.26347 C -0.28038 0.30326 -0.25225 0.34328 -0.2177 0.36849 C -0.18316 0.39371 -0.1401 0.40227 -0.10121 0.41545 C -0.06232 0.42864 -0.00434 0.44275 0.01528 0.4483 " pathEditMode="relative" rAng="0" ptsTypes="aaaA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9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0.44829 C 0.00139 0.49849 -0.0125 0.54869 -0.04705 0.57691 C -0.0816 0.60513 -0.16476 0.61091 -0.19167 0.61762 C -0.21858 0.62433 -0.20538 0.61762 -0.20816 0.61762 " pathEditMode="relative" ptsTypes="aaaA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816 0.61762 C -0.20764 0.64816 -0.20694 0.67869 -0.18941 0.71154 C -0.17187 0.74439 -0.12882 0.79111 -0.10243 0.81517 C -0.07604 0.83923 -0.05295 0.84571 -0.03055 0.85588 C -0.00816 0.86606 0.00695 0.86976 0.03177 0.87624 C 0.0566 0.88272 0.09566 0.89105 0.11875 0.89498 C 0.14184 0.89891 0.14896 0.89775 0.17066 0.89984 C 0.19236 0.90192 0.23125 0.90585 0.24948 0.90747 C 0.26771 0.90909 0.26945 0.90793 0.28004 0.90909 C 0.29063 0.91024 0.30278 0.91256 0.31302 0.91395 C 0.32326 0.91533 0.33281 0.91626 0.34115 0.91695 C 0.34948 0.91765 0.35642 0.91811 0.36354 0.91857 " pathEditMode="relative" ptsTypes="aaaaaaaaaaaA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51445E-7 C -0.00052 0.0178 -0.00104 0.03561 0.00104 0.04855 C 0.00313 0.0615 0.00938 0.07006 0.01285 0.07838 C 0.01632 0.0867 0.01632 0.09133 0.02222 0.09873 C 0.02813 0.10613 0.03993 0.11676 0.04809 0.12231 C 0.05625 0.12786 0.06059 0.12879 0.0717 0.13156 C 0.08281 0.13433 0.09896 0.13688 0.11528 0.13942 " pathEditMode="relative" rAng="0" ptsTypes="aaaaaaA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7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27 0.13948 C 0.10572 0.16562 0.09618 0.19176 0.08229 0.20841 C 0.0684 0.22507 0.05399 0.22738 0.03177 0.23964 C 0.00954 0.2519 -0.029 0.27503 -0.0507 0.28197 C -0.0724 0.28891 -0.08646 0.28197 -0.09879 0.28197 C -0.11112 0.28197 -0.12032 0.28197 -0.12466 0.28197 " pathEditMode="relative" ptsTypes="aaaaaA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66 0.28197 C -0.12414 0.31644 -0.12344 0.35091 -0.11285 0.3745 C -0.10226 0.3981 -0.07952 0.41105 -0.06111 0.42308 C -0.04271 0.43511 -0.02014 0.44066 -0.00226 0.44667 C 0.01562 0.45269 0.02986 0.45662 0.04583 0.45916 C 0.0618 0.46171 0.08177 0.46171 0.09409 0.4624 C 0.10642 0.4631 0.11562 0.46402 0.11996 0.46402 " pathEditMode="relative" ptsTypes="aaaaaaA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97 0.46403 C 0.11719 0.49456 0.11459 0.52533 0.10816 0.55193 C 0.10174 0.57853 0.09306 0.59634 0.08108 0.62387 C 0.0691 0.6514 0.05226 0.69026 0.03646 0.7164 C 0.02066 0.74254 0.00313 0.76382 -0.01406 0.78071 C -0.03125 0.79759 -0.04149 0.80176 -0.06701 0.81841 C -0.09253 0.83507 -0.13333 0.86792 -0.16701 0.8811 C -0.20069 0.89429 -0.2467 0.89452 -0.26944 0.89822 C -0.29219 0.90192 -0.29774 0.90238 -0.30347 0.90308 " pathEditMode="relative" ptsTypes="aaaaaaaaA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"/>
                            </p:stCondLst>
                            <p:childTnLst>
                              <p:par>
                                <p:cTn id="40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28337E-6 C 0.01562 -0.00045 0.03142 -0.00069 0.04704 -0.00161 C 0.05503 -0.00207 0.06388 -0.00647 0.07187 -0.00786 C 0.07968 -0.00924 0.08749 -0.01202 0.09531 -0.0141 C 0.09878 -0.01503 0.1059 -0.01711 0.1059 -0.01711 C 0.11631 -0.02405 0.12187 -0.02659 0.13298 -0.02983 C 0.13784 -0.03122 0.14201 -0.03585 0.14704 -0.03747 C 0.1585 -0.04094 0.16475 -0.04117 0.17656 -0.04232 C 0.1769 -0.04255 0.18385 -0.04464 0.18471 -0.04533 C 0.18836 -0.04764 0.18784 -0.04949 0.19183 -0.05019 C 0.19583 -0.05088 0.19965 -0.05111 0.20364 -0.05158 C 0.21058 -0.05481 0.21787 -0.05805 0.22482 -0.06106 C 0.23541 -0.06569 0.24617 -0.06638 0.25659 -0.07216 C 0.27187 -0.08072 0.28697 -0.08998 0.30242 -0.09715 C 0.30833 -0.09992 0.31267 -0.10571 0.31892 -0.10802 C 0.32881 -0.11611 0.33697 -0.12144 0.34826 -0.12537 C 0.36076 -0.13717 0.37812 -0.14017 0.39183 -0.14896 C 0.39808 -0.15289 0.40971 -0.16284 0.41527 -0.16446 C 0.4177 -0.16515 0.42239 -0.16608 0.42482 -0.1677 C 0.43333 -0.17325 0.44027 -0.18019 0.44947 -0.18343 C 0.45781 -0.1906 0.4684 -0.198 0.47777 -0.20217 C 0.48489 -0.20887 0.47708 -0.2024 0.48593 -0.20679 C 0.49374 -0.21073 0.49999 -0.21836 0.50833 -0.2209 C 0.51145 -0.22761 0.51527 -0.22854 0.52013 -0.23201 C 0.5368 -0.2438 0.52638 -0.23895 0.53541 -0.24288 C 0.54374 -0.25028 0.53958 -0.2482 0.54704 -0.25074 C 0.5552 -0.25884 0.56406 -0.26647 0.57412 -0.26948 C 0.57829 -0.27503 0.58037 -0.27711 0.58593 -0.27896 C 0.59652 -0.2903 0.60937 -0.29655 0.62013 -0.30719 C 0.63732 -0.32453 0.65468 -0.34119 0.67169 -0.359 C 0.67812 -0.36548 0.68437 -0.37519 0.69062 -0.38237 C 0.69583 -0.38838 0.70294 -0.39231 0.70711 -0.39971 C 0.71336 -0.41105 0.72239 -0.42308 0.73176 -0.42955 C 0.73697 -0.4395 0.74478 -0.44899 0.75294 -0.45454 C 0.75607 -0.45986 0.75989 -0.46564 0.76353 -0.47027 C 0.77152 -0.48068 0.76232 -0.46356 0.77187 -0.47813 C 0.77968 -0.48993 0.77291 -0.48577 0.78003 -0.489 C 0.78524 -0.50242 0.77933 -0.48947 0.78593 -0.49849 C 0.79096 -0.5052 0.79444 -0.51352 0.79895 -0.52046 C 0.80485 -0.52972 0.81232 -0.53573 0.8177 -0.54545 C 0.82031 -0.5503 0.8236 -0.55748 0.82586 -0.5628 C 0.82725 -0.5665 0.82742 -0.57089 0.82951 -0.57367 C 0.83037 -0.57482 0.83176 -0.57482 0.83298 -0.57529 C 0.83662 -0.58685 0.846 -0.60027 0.85537 -0.60351 C 0.86162 -0.61623 0.85329 -0.60119 0.86128 -0.60975 C 0.86232 -0.61091 0.86249 -0.61299 0.86353 -0.61438 C 0.86458 -0.61577 0.86596 -0.61646 0.86718 -0.61762 C 0.87135 -0.63474 0.86822 -0.6308 0.87881 -0.63797 C 0.88471 -0.64792 0.89305 -0.65463 0.89895 -0.66458 C 0.90537 -0.67545 0.9019 -0.67013 0.90954 -0.68031 C 0.91215 -0.68933 0.91596 -0.69488 0.92013 -0.70228 C 0.92152 -0.70483 0.92204 -0.70783 0.9236 -0.71015 C 0.92447 -0.71153 0.92603 -0.712 0.92708 -0.71315 C 0.92846 -0.71454 0.92968 -0.71616 0.93072 -0.71778 C 0.93541 -0.72518 0.93975 -0.73328 0.94704 -0.73675 C 0.9486 -0.74276 0.95017 -0.74554 0.95416 -0.74924 C 0.95676 -0.75433 0.95659 -0.75202 0.95659 -0.75549 " pathEditMode="relative" ptsTypes="ffffffffffffffffffffffffffffffffffffffffffffffffffffffff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00"/>
                            </p:stCondLst>
                            <p:childTnLst>
                              <p:par>
                                <p:cTn id="5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7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C -0.00208 -0.00301 -0.0033 -0.0044 -0.00486 -0.00833 C -0.00555 -0.00995 -0.00538 -0.01203 -0.00625 -0.01342 C -0.00712 -0.01504 -0.00868 -0.01551 -0.0099 -0.01666 C -0.01302 -0.0199 -0.01476 -0.02477 -0.01736 -0.02847 C -0.01944 -0.03588 -0.02274 -0.04652 -0.02743 -0.05162 C -0.02969 -0.05393 -0.03264 -0.05463 -0.0349 -0.05671 C -0.04149 -0.05555 -0.04826 -0.05532 -0.05486 -0.05347 C -0.06111 -0.05162 -0.06719 -0.04722 -0.07361 -0.04514 C -0.07951 -0.04097 -0.08333 -0.03541 -0.08993 -0.03333 C -0.0974 -0.02615 -0.1 -0.025 -0.10746 -0.02014 C -0.11337 -0.0206 -0.11927 -0.02014 -0.125 -0.02176 C -0.13038 -0.02315 -0.13437 -0.02986 -0.1401 -0.03171 C -0.15017 -0.04051 -0.15312 -0.0544 -0.1599 -0.06666 C -0.16858 -0.08217 -0.17726 -0.09768 -0.19236 -0.10162 C -0.19722 -0.10139 -0.23785 -0.09815 -0.25 -0.10162 C -0.25486 -0.10301 -0.25885 -0.10787 -0.26371 -0.10995 C -0.26667 -0.1162 -0.26979 -0.11759 -0.27517 -0.12014 C -0.28055 -0.12569 -0.28437 -0.12708 -0.29115 -0.13009 C -0.29236 -0.13055 -0.29496 -0.13171 -0.29496 -0.13171 C -0.31128 -0.13125 -0.3276 -0.13171 -0.34375 -0.13009 C -0.34462 -0.13009 -0.3493 -0.12453 -0.35 -0.12338 C -0.35521 -0.11412 -0.35764 -0.1081 -0.36371 -0.1 C -0.36632 -0.09652 -0.37014 -0.09514 -0.37361 -0.09328 C -0.37604 -0.0919 -0.38125 -0.09004 -0.38125 -0.09004 C -0.40278 -0.09051 -0.44531 -0.08078 -0.47361 -0.09514 C -0.48819 -0.09398 -0.50295 -0.09375 -0.51736 -0.09004 C -0.52135 -0.08495 -0.52708 -0.0824 -0.53246 -0.08009 C -0.53906 -0.0706 -0.5493 -0.06805 -0.55746 -0.0618 C -0.55868 -0.06088 -0.55972 -0.05926 -0.56111 -0.05833 C -0.56354 -0.05694 -0.56875 -0.05509 -0.56875 -0.05509 C -0.5783 -0.05555 -0.58785 -0.05578 -0.5974 -0.05671 C -0.60295 -0.05717 -0.60694 -0.06203 -0.6125 -0.06342 C -0.62587 -0.07523 -0.6526 -0.07453 -0.66615 -0.05995 C -0.6743 -0.05115 -0.67552 -0.04745 -0.68125 -0.0368 C -0.68351 -0.0324 -0.68715 -0.03055 -0.68993 -0.02662 C -0.69132 -0.02083 -0.69375 -0.01319 -0.69375 -0.00671 " pathEditMode="relative" rAng="0" ptsTypes="ffffffffffffffffffffffffffffffffffffA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2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C 0.01841 0.06104 0.03716 0.12254 0.05417 0.15653 C 0.07118 0.19029 0.07014 0.17827 0.10209 0.20393 C 0.13386 0.2296 0.2217 0.29318 0.24566 0.31121 " pathEditMode="relative" rAng="0" ptsTypes="aaaA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2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0.23664 C 0.20278 0.2947 0.18229 0.35276 0.15521 0.3826 C 0.12813 0.41244 0.08698 0.40735 0.06094 0.41545 C 0.0349 0.42355 0.01684 0.42864 -0.00139 0.43118 C -0.01962 0.43373 -0.04062 0.43118 -0.04844 0.43118 " pathEditMode="relative" ptsTypes="aaaaA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2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3 0.43118 C -0.04652 0.44922 -0.04444 0.46727 -0.03784 0.48438 C -0.03124 0.5015 -0.02031 0.52093 -0.0085 0.53458 C 0.00331 0.54823 0.00938 0.55008 0.03282 0.56581 C 0.05626 0.58154 0.0981 0.61254 0.1316 0.6285 C 0.16494 0.64446 0.20886 0.65186 0.23386 0.66158 C 0.25886 0.67129 0.27414 0.6824 0.28213 0.68656 " pathEditMode="relative" rAng="0" ptsTypes="aaaaaaA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200"/>
                            </p:stCondLst>
                            <p:childTnLst>
                              <p:par>
                                <p:cTn id="8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212 0.68647 C 0.27205 0.73364 0.26198 0.78127 0.2408 0.81202 C 0.21962 0.84277 0.18663 0.85688 0.15504 0.87167 C 0.12327 0.88647 0.07934 0.89364 0.05035 0.90127 C 0.02136 0.9089 -0.0026 0.91306 -0.0191 0.91699 C -0.03559 0.92092 -0.04219 0.92277 -0.04861 0.92485 " pathEditMode="relative" rAng="0" ptsTypes="aaaaaA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200"/>
                            </p:stCondLst>
                            <p:childTnLst>
                              <p:par>
                                <p:cTn id="8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b="1" i="1" dirty="0" smtClean="0">
              <a:solidFill>
                <a:srgbClr val="CC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050" name="Picture 2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pic>
        <p:nvPicPr>
          <p:cNvPr id="2051" name="Picture 3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pic>
        <p:nvPicPr>
          <p:cNvPr id="6" name="Picture 3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6870700"/>
          </a:xfrm>
          <a:prstGeom prst="rect">
            <a:avLst/>
          </a:prstGeom>
          <a:noFill/>
        </p:spPr>
      </p:pic>
      <p:pic>
        <p:nvPicPr>
          <p:cNvPr id="10" name="Picture 5" descr="сыроежка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5572132" y="285728"/>
            <a:ext cx="3214710" cy="2503885"/>
          </a:xfrm>
          <a:prstGeom prst="rect">
            <a:avLst/>
          </a:prstGeom>
          <a:noFill/>
        </p:spPr>
      </p:pic>
      <p:pic>
        <p:nvPicPr>
          <p:cNvPr id="12" name="Picture 5" descr="лисички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214282" y="357166"/>
            <a:ext cx="3379792" cy="2552773"/>
          </a:xfrm>
          <a:prstGeom prst="rect">
            <a:avLst/>
          </a:prstGeom>
          <a:noFill/>
        </p:spPr>
      </p:pic>
      <p:pic>
        <p:nvPicPr>
          <p:cNvPr id="14" name="Picture 5" descr="800px-Amanita_muscaria_3_vliegenzwammen_op_rij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2714612" y="1857364"/>
            <a:ext cx="3816350" cy="2781300"/>
          </a:xfrm>
          <a:prstGeom prst="rect">
            <a:avLst/>
          </a:prstGeom>
          <a:noFill/>
        </p:spPr>
      </p:pic>
      <p:pic>
        <p:nvPicPr>
          <p:cNvPr id="13" name="Picture 9" descr="4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3173750"/>
            <a:ext cx="1214446" cy="1473709"/>
          </a:xfrm>
          <a:prstGeom prst="rect">
            <a:avLst/>
          </a:prstGeom>
          <a:noFill/>
        </p:spPr>
      </p:pic>
      <p:pic>
        <p:nvPicPr>
          <p:cNvPr id="8" name="Picture 9" descr="подосинов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3286124"/>
            <a:ext cx="2714644" cy="3280766"/>
          </a:xfrm>
          <a:prstGeom prst="rect">
            <a:avLst/>
          </a:prstGeom>
          <a:noFill/>
        </p:spPr>
      </p:pic>
      <p:pic>
        <p:nvPicPr>
          <p:cNvPr id="7" name="Picture 5" descr="гриб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3383912"/>
            <a:ext cx="3214710" cy="3474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Домашнее задание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Стр. 97 – 105  </a:t>
            </a:r>
            <a:r>
              <a:rPr lang="ru-RU" sz="6000" b="1" i="1" dirty="0" smtClean="0">
                <a:solidFill>
                  <a:srgbClr val="002060"/>
                </a:solidFill>
              </a:rPr>
              <a:t>прочитать, </a:t>
            </a:r>
            <a:r>
              <a:rPr lang="ru-RU" sz="6000" b="1" i="1" dirty="0" smtClean="0">
                <a:solidFill>
                  <a:srgbClr val="FF0000"/>
                </a:solidFill>
              </a:rPr>
              <a:t>ответить на вопросы</a:t>
            </a:r>
            <a:r>
              <a:rPr lang="ru-RU" sz="6000" b="1" i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6000" b="1" i="1" dirty="0" smtClean="0">
                <a:solidFill>
                  <a:srgbClr val="002060"/>
                </a:solidFill>
              </a:rPr>
              <a:t>«Встреча мальчика и автора»  - </a:t>
            </a:r>
            <a:r>
              <a:rPr lang="ru-RU" sz="6000" b="1" i="1" dirty="0" smtClean="0">
                <a:solidFill>
                  <a:srgbClr val="FF0000"/>
                </a:solidFill>
              </a:rPr>
              <a:t>чтение по ролям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K:\ПРЕЗЕНТАЦИИ  К УРОКАМ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687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9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55189"/>
            <a:ext cx="9144000" cy="691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642910" y="285728"/>
            <a:ext cx="814393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</a:rPr>
              <a:t>Спасибо за внимание </a:t>
            </a:r>
          </a:p>
          <a:p>
            <a:endParaRPr lang="ru-RU" sz="6000" b="1" i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endParaRPr lang="ru-RU" sz="6000" b="1" i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endParaRPr lang="ru-RU" sz="6000" b="1" i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endParaRPr lang="ru-RU" sz="6000" b="1" i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endParaRPr lang="ru-RU" sz="6000" b="1" i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</a:rPr>
              <a:t> Полянцева Наталия Аркадьевна</a:t>
            </a:r>
          </a:p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</a:rPr>
              <a:t>2011г. 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104</Words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Литературное чтение</vt:lpstr>
      <vt:lpstr>Туричин Илья Афроимович  (1921-2001) - писатель.</vt:lpstr>
      <vt:lpstr>Работа над пословицами</vt:lpstr>
      <vt:lpstr>Слайд 4</vt:lpstr>
      <vt:lpstr>Творчество писателя</vt:lpstr>
      <vt:lpstr>Слайд 6</vt:lpstr>
      <vt:lpstr>Слайд 7</vt:lpstr>
      <vt:lpstr>Домашнее задание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Туричин Илья Афроимович  (1921-2001) - писатель.</dc:title>
  <cp:lastModifiedBy>Admin</cp:lastModifiedBy>
  <cp:revision>13</cp:revision>
  <dcterms:modified xsi:type="dcterms:W3CDTF">2011-10-24T09:28:17Z</dcterms:modified>
</cp:coreProperties>
</file>