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76" r:id="rId6"/>
    <p:sldId id="258" r:id="rId7"/>
    <p:sldId id="261" r:id="rId8"/>
    <p:sldId id="270" r:id="rId9"/>
    <p:sldId id="271" r:id="rId10"/>
    <p:sldId id="289" r:id="rId11"/>
    <p:sldId id="280" r:id="rId12"/>
    <p:sldId id="282" r:id="rId13"/>
    <p:sldId id="284" r:id="rId14"/>
    <p:sldId id="286" r:id="rId15"/>
    <p:sldId id="287" r:id="rId16"/>
    <p:sldId id="279" r:id="rId17"/>
    <p:sldId id="262" r:id="rId18"/>
    <p:sldId id="277" r:id="rId19"/>
    <p:sldId id="272" r:id="rId20"/>
    <p:sldId id="263" r:id="rId21"/>
    <p:sldId id="273" r:id="rId22"/>
    <p:sldId id="264" r:id="rId23"/>
    <p:sldId id="265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8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839F-A1D7-433E-BE89-E8C07AB28494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2AED-C3D6-4910-A605-BA218ED82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839F-A1D7-433E-BE89-E8C07AB28494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2AED-C3D6-4910-A605-BA218ED82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839F-A1D7-433E-BE89-E8C07AB28494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2AED-C3D6-4910-A605-BA218ED82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839F-A1D7-433E-BE89-E8C07AB28494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2AED-C3D6-4910-A605-BA218ED82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839F-A1D7-433E-BE89-E8C07AB28494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2AED-C3D6-4910-A605-BA218ED82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839F-A1D7-433E-BE89-E8C07AB28494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2AED-C3D6-4910-A605-BA218ED82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839F-A1D7-433E-BE89-E8C07AB28494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2AED-C3D6-4910-A605-BA218ED82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839F-A1D7-433E-BE89-E8C07AB28494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2AED-C3D6-4910-A605-BA218ED82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839F-A1D7-433E-BE89-E8C07AB28494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2AED-C3D6-4910-A605-BA218ED82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839F-A1D7-433E-BE89-E8C07AB28494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2AED-C3D6-4910-A605-BA218ED82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839F-A1D7-433E-BE89-E8C07AB28494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2AED-C3D6-4910-A605-BA218ED82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D839F-A1D7-433E-BE89-E8C07AB28494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22AED-C3D6-4910-A605-BA218ED82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МАТЕМАТИКА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Мавзолей в </a:t>
            </a:r>
            <a:r>
              <a:rPr lang="ru-RU" sz="4800" dirty="0" err="1" smtClean="0"/>
              <a:t>Галикарнасе</a:t>
            </a:r>
            <a:r>
              <a:rPr lang="ru-RU" sz="4800" dirty="0" smtClean="0"/>
              <a:t>.</a:t>
            </a:r>
            <a:endParaRPr lang="ru-RU" sz="4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357298"/>
            <a:ext cx="5214974" cy="521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8543956" cy="61261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357166"/>
            <a:ext cx="471490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Если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chemeClr val="tx1"/>
                </a:solidFill>
              </a:rPr>
              <a:t> = </a:t>
            </a:r>
            <a:r>
              <a:rPr lang="ru-RU" sz="4000" b="1" dirty="0" smtClean="0">
                <a:solidFill>
                  <a:srgbClr val="FF0000"/>
                </a:solidFill>
              </a:rPr>
              <a:t>2</a:t>
            </a:r>
            <a:r>
              <a:rPr lang="ru-RU" sz="4000" b="1" dirty="0" smtClean="0">
                <a:solidFill>
                  <a:schemeClr val="tx1"/>
                </a:solidFill>
              </a:rPr>
              <a:t>, то 2      а 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428604"/>
            <a:ext cx="35719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=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85786" y="1071546"/>
            <a:ext cx="2786082" cy="450059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14942" y="1071546"/>
            <a:ext cx="2786082" cy="450059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28794" y="2000240"/>
            <a:ext cx="571504" cy="5715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857356" y="3786190"/>
            <a:ext cx="571504" cy="5715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286512" y="3643314"/>
            <a:ext cx="571504" cy="5715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286512" y="2071678"/>
            <a:ext cx="571504" cy="5715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43042" y="5786454"/>
            <a:ext cx="1143008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а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72198" y="5786454"/>
            <a:ext cx="1143008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</a:rPr>
              <a:t>2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57620" y="5786454"/>
            <a:ext cx="1143008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=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5" name="Дуга 14"/>
          <p:cNvSpPr/>
          <p:nvPr/>
        </p:nvSpPr>
        <p:spPr>
          <a:xfrm>
            <a:off x="2285984" y="1928802"/>
            <a:ext cx="4286280" cy="285752"/>
          </a:xfrm>
          <a:prstGeom prst="arc">
            <a:avLst>
              <a:gd name="adj1" fmla="val 10774692"/>
              <a:gd name="adj2" fmla="val 0"/>
            </a:avLst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>
            <a:off x="2214546" y="3643314"/>
            <a:ext cx="4357718" cy="285752"/>
          </a:xfrm>
          <a:prstGeom prst="arc">
            <a:avLst>
              <a:gd name="adj1" fmla="val 10721934"/>
              <a:gd name="adj2" fmla="val 0"/>
            </a:avLst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8543956" cy="61261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357166"/>
            <a:ext cx="471490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Если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&gt; </a:t>
            </a:r>
            <a:r>
              <a:rPr lang="ru-RU" sz="4000" b="1" dirty="0" smtClean="0">
                <a:solidFill>
                  <a:srgbClr val="FF0000"/>
                </a:solidFill>
              </a:rPr>
              <a:t>2</a:t>
            </a:r>
            <a:r>
              <a:rPr lang="ru-RU" sz="4000" b="1" dirty="0" smtClean="0">
                <a:solidFill>
                  <a:schemeClr val="tx1"/>
                </a:solidFill>
              </a:rPr>
              <a:t>, то 2      а 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428604"/>
            <a:ext cx="35719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&lt;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85786" y="1071546"/>
            <a:ext cx="2786082" cy="450059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14942" y="1071546"/>
            <a:ext cx="2786082" cy="450059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28794" y="2000240"/>
            <a:ext cx="571504" cy="5715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857356" y="3786190"/>
            <a:ext cx="571504" cy="5715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286512" y="3643314"/>
            <a:ext cx="571504" cy="5715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286512" y="2071678"/>
            <a:ext cx="571504" cy="5715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43042" y="5786454"/>
            <a:ext cx="1143008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а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72198" y="5786454"/>
            <a:ext cx="1143008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</a:rPr>
              <a:t>2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57620" y="5786454"/>
            <a:ext cx="1143008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&gt;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5" name="Дуга 14"/>
          <p:cNvSpPr/>
          <p:nvPr/>
        </p:nvSpPr>
        <p:spPr>
          <a:xfrm>
            <a:off x="2285984" y="1928802"/>
            <a:ext cx="4286280" cy="285752"/>
          </a:xfrm>
          <a:prstGeom prst="arc">
            <a:avLst>
              <a:gd name="adj1" fmla="val 10774692"/>
              <a:gd name="adj2" fmla="val 0"/>
            </a:avLst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>
            <a:off x="2214546" y="3643314"/>
            <a:ext cx="4357718" cy="285752"/>
          </a:xfrm>
          <a:prstGeom prst="arc">
            <a:avLst>
              <a:gd name="adj1" fmla="val 10721934"/>
              <a:gd name="adj2" fmla="val 0"/>
            </a:avLst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142976" y="2714620"/>
            <a:ext cx="571504" cy="5715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500298" y="2857496"/>
            <a:ext cx="571504" cy="5715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857356" y="4572008"/>
            <a:ext cx="571504" cy="5715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8543956" cy="61261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357166"/>
            <a:ext cx="75724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Если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=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б</a:t>
            </a:r>
            <a:r>
              <a:rPr lang="ru-RU" sz="4000" b="1" dirty="0" smtClean="0">
                <a:solidFill>
                  <a:schemeClr val="tx1"/>
                </a:solidFill>
              </a:rPr>
              <a:t>,  а  </a:t>
            </a:r>
            <a:r>
              <a:rPr lang="ru-RU" sz="4000" b="1" dirty="0" smtClean="0">
                <a:solidFill>
                  <a:srgbClr val="FF0000"/>
                </a:solidFill>
              </a:rPr>
              <a:t>б</a:t>
            </a:r>
            <a:r>
              <a:rPr lang="ru-RU" sz="4000" b="1" dirty="0" smtClean="0">
                <a:solidFill>
                  <a:schemeClr val="tx1"/>
                </a:solidFill>
              </a:rPr>
              <a:t> = </a:t>
            </a:r>
            <a:r>
              <a:rPr lang="ru-RU" sz="4000" b="1" dirty="0" smtClean="0">
                <a:solidFill>
                  <a:srgbClr val="FF0000"/>
                </a:solidFill>
              </a:rPr>
              <a:t>2 </a:t>
            </a:r>
            <a:r>
              <a:rPr lang="ru-RU" sz="4000" b="1" dirty="0" smtClean="0">
                <a:solidFill>
                  <a:schemeClr val="tx1"/>
                </a:solidFill>
              </a:rPr>
              <a:t>, то  а      2 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00892" y="428604"/>
            <a:ext cx="428628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=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2844" y="1071546"/>
            <a:ext cx="2500330" cy="4071966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428992" y="1071546"/>
            <a:ext cx="2357454" cy="4000528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71538" y="1714488"/>
            <a:ext cx="571504" cy="5715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86248" y="3357562"/>
            <a:ext cx="571504" cy="5715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5500702"/>
            <a:ext cx="1143008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а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15206" y="5500702"/>
            <a:ext cx="1143008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</a:rPr>
              <a:t>2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8860" y="5500702"/>
            <a:ext cx="1143008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=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5" name="Дуга 14"/>
          <p:cNvSpPr/>
          <p:nvPr/>
        </p:nvSpPr>
        <p:spPr>
          <a:xfrm>
            <a:off x="1357290" y="1428736"/>
            <a:ext cx="3143272" cy="571504"/>
          </a:xfrm>
          <a:prstGeom prst="arc">
            <a:avLst>
              <a:gd name="adj1" fmla="val 10835359"/>
              <a:gd name="adj2" fmla="val 55028"/>
            </a:avLst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>
            <a:off x="1357290" y="3286124"/>
            <a:ext cx="3571900" cy="785818"/>
          </a:xfrm>
          <a:prstGeom prst="arc">
            <a:avLst>
              <a:gd name="adj1" fmla="val 11214648"/>
              <a:gd name="adj2" fmla="val 20972987"/>
            </a:avLst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142976" y="3429000"/>
            <a:ext cx="571504" cy="5715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500826" y="1142984"/>
            <a:ext cx="2357454" cy="4000528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358082" y="1714488"/>
            <a:ext cx="571504" cy="5715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358082" y="3286124"/>
            <a:ext cx="571504" cy="5715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286248" y="1714488"/>
            <a:ext cx="571504" cy="5715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43372" y="5500702"/>
            <a:ext cx="1143008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б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86446" y="5500702"/>
            <a:ext cx="1143008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=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26" name="Дуга 25"/>
          <p:cNvSpPr/>
          <p:nvPr/>
        </p:nvSpPr>
        <p:spPr>
          <a:xfrm>
            <a:off x="4714876" y="1428736"/>
            <a:ext cx="2857520" cy="642942"/>
          </a:xfrm>
          <a:prstGeom prst="arc">
            <a:avLst>
              <a:gd name="adj1" fmla="val 10789476"/>
              <a:gd name="adj2" fmla="val 0"/>
            </a:avLst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>
            <a:off x="4572000" y="3286124"/>
            <a:ext cx="3143272" cy="428628"/>
          </a:xfrm>
          <a:prstGeom prst="arc">
            <a:avLst>
              <a:gd name="adj1" fmla="val 10886716"/>
              <a:gd name="adj2" fmla="val 0"/>
            </a:avLst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8" grpId="0" animBg="1"/>
      <p:bldP spid="26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8543956" cy="61261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357166"/>
            <a:ext cx="75724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Если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&gt;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б</a:t>
            </a:r>
            <a:r>
              <a:rPr lang="ru-RU" sz="4000" b="1" dirty="0" smtClean="0">
                <a:solidFill>
                  <a:schemeClr val="tx1"/>
                </a:solidFill>
              </a:rPr>
              <a:t>,  а  </a:t>
            </a:r>
            <a:r>
              <a:rPr lang="ru-RU" sz="4000" b="1" dirty="0" smtClean="0">
                <a:solidFill>
                  <a:srgbClr val="FF0000"/>
                </a:solidFill>
              </a:rPr>
              <a:t>б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&gt;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2 </a:t>
            </a:r>
            <a:r>
              <a:rPr lang="ru-RU" sz="4000" b="1" dirty="0" smtClean="0">
                <a:solidFill>
                  <a:schemeClr val="tx1"/>
                </a:solidFill>
              </a:rPr>
              <a:t>, то  а      2 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00892" y="428604"/>
            <a:ext cx="428628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&gt;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2844" y="1071546"/>
            <a:ext cx="2500330" cy="4071966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428992" y="1071546"/>
            <a:ext cx="2357454" cy="4000528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71538" y="1714488"/>
            <a:ext cx="571504" cy="5715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357686" y="3857628"/>
            <a:ext cx="571504" cy="5715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5500702"/>
            <a:ext cx="1285884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а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15206" y="5500702"/>
            <a:ext cx="1143008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</a:rPr>
              <a:t>2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57422" y="5500702"/>
            <a:ext cx="1214446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&gt;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5" name="Дуга 14"/>
          <p:cNvSpPr/>
          <p:nvPr/>
        </p:nvSpPr>
        <p:spPr>
          <a:xfrm>
            <a:off x="1357290" y="1428736"/>
            <a:ext cx="3143272" cy="571504"/>
          </a:xfrm>
          <a:prstGeom prst="arc">
            <a:avLst>
              <a:gd name="adj1" fmla="val 10835359"/>
              <a:gd name="adj2" fmla="val 55028"/>
            </a:avLst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>
            <a:off x="1357290" y="3786190"/>
            <a:ext cx="3571900" cy="785818"/>
          </a:xfrm>
          <a:prstGeom prst="arc">
            <a:avLst>
              <a:gd name="adj1" fmla="val 11214648"/>
              <a:gd name="adj2" fmla="val 20972987"/>
            </a:avLst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142976" y="3929066"/>
            <a:ext cx="571504" cy="5715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500826" y="1142984"/>
            <a:ext cx="2357454" cy="4000528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358082" y="1714488"/>
            <a:ext cx="571504" cy="5715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358082" y="3786190"/>
            <a:ext cx="571504" cy="5715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286248" y="1714488"/>
            <a:ext cx="571504" cy="5715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43372" y="5500702"/>
            <a:ext cx="1143008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б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86446" y="5500702"/>
            <a:ext cx="1143008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&gt;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26" name="Дуга 25"/>
          <p:cNvSpPr/>
          <p:nvPr/>
        </p:nvSpPr>
        <p:spPr>
          <a:xfrm>
            <a:off x="4714876" y="1428736"/>
            <a:ext cx="2857520" cy="642942"/>
          </a:xfrm>
          <a:prstGeom prst="arc">
            <a:avLst>
              <a:gd name="adj1" fmla="val 10789476"/>
              <a:gd name="adj2" fmla="val 0"/>
            </a:avLst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>
            <a:off x="4572000" y="3714752"/>
            <a:ext cx="3143272" cy="428628"/>
          </a:xfrm>
          <a:prstGeom prst="arc">
            <a:avLst>
              <a:gd name="adj1" fmla="val 10886716"/>
              <a:gd name="adj2" fmla="val 0"/>
            </a:avLst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57158" y="3214686"/>
            <a:ext cx="571504" cy="5715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57158" y="2000240"/>
            <a:ext cx="571504" cy="5715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142976" y="2857496"/>
            <a:ext cx="571504" cy="5715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286248" y="2786058"/>
            <a:ext cx="571504" cy="5715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>
            <a:off x="1500166" y="2643182"/>
            <a:ext cx="3000396" cy="428628"/>
          </a:xfrm>
          <a:prstGeom prst="arc">
            <a:avLst>
              <a:gd name="adj1" fmla="val 10803426"/>
              <a:gd name="adj2" fmla="val 0"/>
            </a:avLst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8" grpId="0" animBg="1"/>
      <p:bldP spid="26" grpId="0" animBg="1"/>
      <p:bldP spid="30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357166"/>
            <a:ext cx="8651631" cy="5768997"/>
          </a:xfrm>
        </p:spPr>
        <p:txBody>
          <a:bodyPr/>
          <a:lstStyle/>
          <a:p>
            <a:pPr>
              <a:buNone/>
            </a:pPr>
            <a:endParaRPr lang="ru-RU" sz="5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500042"/>
            <a:ext cx="5857916" cy="85725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chemeClr val="tx1"/>
                </a:solidFill>
              </a:rPr>
              <a:t>Если</a:t>
            </a:r>
            <a:r>
              <a:rPr lang="ru-RU" sz="5400" dirty="0" smtClean="0">
                <a:solidFill>
                  <a:schemeClr val="tx1"/>
                </a:solidFill>
              </a:rPr>
              <a:t> </a:t>
            </a:r>
            <a:r>
              <a:rPr lang="ru-RU" sz="5400" b="1" dirty="0" smtClean="0">
                <a:solidFill>
                  <a:schemeClr val="tx1"/>
                </a:solidFill>
              </a:rPr>
              <a:t> а = б, то б </a:t>
            </a:r>
            <a:r>
              <a:rPr lang="ru-RU" sz="5400" b="1" dirty="0" smtClean="0">
                <a:solidFill>
                  <a:srgbClr val="FF0000"/>
                </a:solidFill>
              </a:rPr>
              <a:t>=</a:t>
            </a:r>
            <a:r>
              <a:rPr lang="ru-RU" sz="5400" b="1" dirty="0" smtClean="0">
                <a:solidFill>
                  <a:schemeClr val="tx1"/>
                </a:solidFill>
              </a:rPr>
              <a:t> а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2071678"/>
            <a:ext cx="5857916" cy="85725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chemeClr val="tx1"/>
                </a:solidFill>
              </a:rPr>
              <a:t>Если</a:t>
            </a:r>
            <a:r>
              <a:rPr lang="ru-RU" sz="5400" dirty="0" smtClean="0">
                <a:solidFill>
                  <a:schemeClr val="tx1"/>
                </a:solidFill>
              </a:rPr>
              <a:t> </a:t>
            </a:r>
            <a:r>
              <a:rPr lang="ru-RU" sz="5400" b="1" dirty="0" smtClean="0">
                <a:solidFill>
                  <a:schemeClr val="tx1"/>
                </a:solidFill>
              </a:rPr>
              <a:t> а </a:t>
            </a:r>
            <a:r>
              <a:rPr lang="en-US" sz="5400" b="1" dirty="0" smtClean="0">
                <a:solidFill>
                  <a:schemeClr val="tx1"/>
                </a:solidFill>
              </a:rPr>
              <a:t>&gt; </a:t>
            </a:r>
            <a:r>
              <a:rPr lang="ru-RU" sz="5400" b="1" dirty="0" smtClean="0">
                <a:solidFill>
                  <a:schemeClr val="tx1"/>
                </a:solidFill>
              </a:rPr>
              <a:t>б, то б </a:t>
            </a:r>
            <a:r>
              <a:rPr lang="en-US" sz="5400" b="1" dirty="0" smtClean="0">
                <a:solidFill>
                  <a:srgbClr val="FF0000"/>
                </a:solidFill>
              </a:rPr>
              <a:t>&lt;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r>
              <a:rPr lang="ru-RU" sz="5400" b="1" dirty="0" smtClean="0">
                <a:solidFill>
                  <a:schemeClr val="tx1"/>
                </a:solidFill>
              </a:rPr>
              <a:t>а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3500438"/>
            <a:ext cx="8001056" cy="85725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chemeClr val="tx1"/>
                </a:solidFill>
              </a:rPr>
              <a:t>Если</a:t>
            </a:r>
            <a:r>
              <a:rPr lang="ru-RU" sz="5400" b="1" dirty="0" smtClean="0">
                <a:solidFill>
                  <a:schemeClr val="tx1"/>
                </a:solidFill>
              </a:rPr>
              <a:t>  а = б, а б = с, то а </a:t>
            </a:r>
            <a:r>
              <a:rPr lang="ru-RU" sz="5400" b="1" dirty="0" smtClean="0">
                <a:solidFill>
                  <a:srgbClr val="FF0000"/>
                </a:solidFill>
              </a:rPr>
              <a:t>=</a:t>
            </a:r>
            <a:r>
              <a:rPr lang="ru-RU" sz="5400" b="1" dirty="0" smtClean="0">
                <a:solidFill>
                  <a:schemeClr val="tx1"/>
                </a:solidFill>
              </a:rPr>
              <a:t> с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5143512"/>
            <a:ext cx="8001056" cy="85725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chemeClr val="tx1"/>
                </a:solidFill>
              </a:rPr>
              <a:t>Если</a:t>
            </a:r>
            <a:r>
              <a:rPr lang="ru-RU" sz="5400" dirty="0" smtClean="0">
                <a:solidFill>
                  <a:schemeClr val="tx1"/>
                </a:solidFill>
              </a:rPr>
              <a:t> </a:t>
            </a:r>
            <a:r>
              <a:rPr lang="ru-RU" sz="5400" b="1" dirty="0" smtClean="0">
                <a:solidFill>
                  <a:schemeClr val="tx1"/>
                </a:solidFill>
              </a:rPr>
              <a:t> а </a:t>
            </a:r>
            <a:r>
              <a:rPr lang="en-US" sz="5400" b="1" dirty="0" smtClean="0">
                <a:solidFill>
                  <a:schemeClr val="tx1"/>
                </a:solidFill>
              </a:rPr>
              <a:t>&gt;</a:t>
            </a:r>
            <a:r>
              <a:rPr lang="ru-RU" sz="5400" b="1" dirty="0" smtClean="0">
                <a:solidFill>
                  <a:schemeClr val="tx1"/>
                </a:solidFill>
              </a:rPr>
              <a:t> б, а б </a:t>
            </a:r>
            <a:r>
              <a:rPr lang="en-US" sz="5400" b="1" dirty="0" smtClean="0">
                <a:solidFill>
                  <a:schemeClr val="tx1"/>
                </a:solidFill>
              </a:rPr>
              <a:t>&gt; </a:t>
            </a:r>
            <a:r>
              <a:rPr lang="ru-RU" sz="5400" b="1" dirty="0" smtClean="0">
                <a:solidFill>
                  <a:schemeClr val="tx1"/>
                </a:solidFill>
              </a:rPr>
              <a:t>с, то  а </a:t>
            </a:r>
            <a:r>
              <a:rPr lang="en-US" sz="5400" b="1" dirty="0" smtClean="0">
                <a:solidFill>
                  <a:srgbClr val="FF0000"/>
                </a:solidFill>
              </a:rPr>
              <a:t>&gt;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r>
              <a:rPr lang="ru-RU" sz="5400" b="1" dirty="0" smtClean="0">
                <a:solidFill>
                  <a:schemeClr val="tx1"/>
                </a:solidFill>
              </a:rPr>
              <a:t>с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Мор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471_boat_30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93175" y="2636838"/>
            <a:ext cx="36496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008_small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44800" y="2060575"/>
            <a:ext cx="22320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KA42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916113"/>
            <a:ext cx="11874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008_small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97100" y="5013325"/>
            <a:ext cx="20161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 descr="471_boat_30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4005263"/>
            <a:ext cx="260667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5" descr="OBL-3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333375"/>
            <a:ext cx="1616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6" descr="OBL-3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40481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8" descr="OBL-3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319072">
            <a:off x="3132138" y="1916113"/>
            <a:ext cx="1616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айки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0.06898 C 0.02725 0.11968 0.05364 0.19051 0.15191 0.18935 C 0.29305 0.18935 0.30434 -0.04745 0.47396 -0.04815 C 0.62656 -0.04815 0.54496 0.1588 0.69184 0.15787 C 0.84444 0.15787 0.76284 0.00787 0.92673 0.00787 C 1.07361 0.00787 0.99201 0.10926 1.12291 0.10926 C 1.24896 0.10926 1.18368 0.03171 1.29826 0.03171 C 1.36354 0.03171 1.36823 0.05278 1.37413 0.06898 " pathEditMode="relative" rAng="0" ptsTypes="ffffffff">
                                      <p:cBhvr>
                                        <p:cTn id="9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25 0.03449 C -0.09496 0.10509 -0.12448 0.20393 -0.23698 0.20255 C -0.39809 0.20255 -0.41024 -0.12824 -0.60295 -0.1294 C -0.77604 -0.1294 -0.68385 0.15972 -0.85017 0.15856 C -1.02465 0.15856 -0.9309 -0.05093 -1.11701 -0.05093 C -1.28385 -0.05093 -1.19167 0.09051 -1.33976 0.09051 C -1.48333 0.09051 -1.40851 -0.01759 -1.53924 -0.01759 C -1.61337 -0.01759 -1.61875 0.0118 -1.62483 0.03449 " pathEditMode="relative" rAng="0" ptsTypes="ffffffff">
                                      <p:cBhvr>
                                        <p:cTn id="12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" y="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0" fill="hold"/>
                                        <p:tgtEl>
                                          <p:spTgt spid="102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46 C -0.01805 0.0662 -0.0375 0.16343 0.00955 0.19236 C 0.07691 0.23565 0.18941 -0.05949 0.27014 -0.00903 C 0.34254 0.03727 0.2099 0.27292 0.27969 0.31667 C 0.35243 0.36319 0.38142 0.14954 0.4592 0.19907 C 0.52882 0.24375 0.4441 0.34676 0.50573 0.38634 C 0.56563 0.42477 0.56997 0.30741 0.62413 0.34213 C 0.65538 0.36204 0.64774 0.38982 0.64323 0.41227 " pathEditMode="relative" rAng="1544826" ptsTypes="ffffffff">
                                      <p:cBhvr>
                                        <p:cTn id="35" dur="5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20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3000" fill="hold"/>
                                        <p:tgtEl>
                                          <p:spTgt spid="102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0"/>
                            </p:stCondLst>
                            <p:childTnLst>
                              <p:par>
                                <p:cTn id="39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52 -0.00324 C -0.03056 0.04004 0.0144 0.09537 0.12083 0.05 C 0.27291 -0.01389 0.23211 -0.24468 0.41579 -0.32176 C 0.58142 -0.39098 0.53854 -0.15625 0.69791 -0.22361 C 0.86319 -0.29283 0.74114 -0.39885 0.91822 -0.47292 C 1.0776 -0.53936 1.01232 -0.40602 1.15312 -0.46505 C 1.28993 -0.52176 1.20173 -0.56621 1.32638 -0.61829 C 1.3967 -0.64769 1.40677 -0.62963 1.41701 -0.61736 " pathEditMode="relative" rAng="-1040845" ptsTypes="ffffffff">
                                      <p:cBhvr>
                                        <p:cTn id="40" dur="5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" y="-30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2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000"/>
                            </p:stCondLst>
                            <p:childTnLst>
                              <p:par>
                                <p:cTn id="44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C -0.01233 0.01319 -0.03559 0.03125 -0.11163 0.00787 C -0.21892 -0.025 -0.21371 -0.10602 -0.34305 -0.14561 C -0.4592 -0.18195 -0.4092 -0.09422 -0.52031 -0.12848 C -0.63733 -0.16389 -0.56597 -0.19537 -0.69097 -0.23311 C -0.80208 -0.26713 -0.74653 -0.21436 -0.84514 -0.24491 C -0.94149 -0.27408 -0.88733 -0.28473 -0.97483 -0.31135 C -1.02448 -0.32732 -1.02899 -0.32061 -1.0342 -0.31644 " pathEditMode="relative" rAng="779908" ptsTypes="ffffffff">
                                      <p:cBhvr>
                                        <p:cTn id="45" dur="5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" y="-15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0" fill="hold"/>
                                        <p:tgtEl>
                                          <p:spTgt spid="102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000"/>
                            </p:stCondLst>
                            <p:childTnLst>
                              <p:par>
                                <p:cTn id="5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8000"/>
                            </p:stCondLst>
                            <p:childTnLst>
                              <p:par>
                                <p:cTn id="5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9000"/>
                            </p:stCondLst>
                            <p:childTnLst>
                              <p:par>
                                <p:cTn id="6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6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4000"/>
                            </p:stCondLst>
                            <p:childTnLst>
                              <p:par>
                                <p:cTn id="7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Колосс Родосский</a:t>
            </a:r>
            <a:endParaRPr lang="ru-RU" sz="6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14422"/>
            <a:ext cx="528641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Допиши предложения: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5400" b="1" dirty="0" smtClean="0"/>
              <a:t>длиннее </a:t>
            </a:r>
            <a:r>
              <a:rPr lang="ru-RU" sz="5400" dirty="0" smtClean="0"/>
              <a:t>– 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короче</a:t>
            </a:r>
          </a:p>
          <a:p>
            <a:r>
              <a:rPr lang="ru-RU" sz="5400" b="1" dirty="0" smtClean="0"/>
              <a:t>легче – 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тяжелее</a:t>
            </a:r>
          </a:p>
          <a:p>
            <a:r>
              <a:rPr lang="ru-RU" sz="5400" b="1" dirty="0" smtClean="0"/>
              <a:t>выше – 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ниже</a:t>
            </a:r>
          </a:p>
          <a:p>
            <a:r>
              <a:rPr lang="ru-RU" sz="5400" b="1" dirty="0" smtClean="0"/>
              <a:t>шире – 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уже</a:t>
            </a:r>
          </a:p>
          <a:p>
            <a:r>
              <a:rPr lang="ru-RU" sz="5400" b="1" dirty="0" smtClean="0"/>
              <a:t>то  </a:t>
            </a:r>
            <a:r>
              <a:rPr lang="en-US" sz="5400" b="1" dirty="0" smtClean="0">
                <a:solidFill>
                  <a:srgbClr val="FF0000"/>
                </a:solidFill>
              </a:rPr>
              <a:t>&gt;  =  &lt;</a:t>
            </a:r>
            <a:endParaRPr lang="ru-RU" sz="54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u="sng" dirty="0" smtClean="0"/>
              <a:t>Допиши предложения: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401080" cy="5357850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Если карандаш длиннее ручки, то ручка </a:t>
            </a:r>
          </a:p>
          <a:p>
            <a:pPr>
              <a:buNone/>
            </a:pPr>
            <a:r>
              <a:rPr lang="ru-RU" sz="3600" dirty="0" smtClean="0"/>
              <a:t>                      карандаша.  </a:t>
            </a:r>
          </a:p>
          <a:p>
            <a:r>
              <a:rPr lang="ru-RU" sz="3600" dirty="0" smtClean="0"/>
              <a:t>Если арбуз легче дыни, то дыня                 арбуза.  </a:t>
            </a:r>
          </a:p>
          <a:p>
            <a:r>
              <a:rPr lang="ru-RU" sz="3600" dirty="0" smtClean="0"/>
              <a:t>Если дом выше дерева, то дерево               дома.</a:t>
            </a:r>
          </a:p>
          <a:p>
            <a:r>
              <a:rPr lang="ru-RU" sz="3600" dirty="0" smtClean="0"/>
              <a:t>Если стол шире скамейки, то скамейка             стола.     </a:t>
            </a:r>
          </a:p>
          <a:p>
            <a:r>
              <a:rPr lang="ru-RU" sz="3600" dirty="0" smtClean="0"/>
              <a:t>Если </a:t>
            </a:r>
            <a:r>
              <a:rPr lang="ru-RU" sz="3600" b="1" u="sng" dirty="0" smtClean="0"/>
              <a:t>а</a:t>
            </a:r>
            <a:r>
              <a:rPr lang="ru-RU" sz="3600" u="sng" dirty="0" smtClean="0"/>
              <a:t> </a:t>
            </a:r>
            <a:r>
              <a:rPr lang="ru-RU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&lt;</a:t>
            </a:r>
            <a:r>
              <a:rPr lang="en-US" sz="3600" dirty="0" smtClean="0"/>
              <a:t> </a:t>
            </a:r>
            <a:r>
              <a:rPr lang="ru-RU" sz="3600" dirty="0" smtClean="0"/>
              <a:t> </a:t>
            </a:r>
            <a:r>
              <a:rPr lang="ru-RU" sz="3600" b="1" u="sng" dirty="0" smtClean="0"/>
              <a:t>б</a:t>
            </a:r>
            <a:r>
              <a:rPr lang="ru-RU" sz="3600" dirty="0" smtClean="0"/>
              <a:t>, то  </a:t>
            </a:r>
            <a:r>
              <a:rPr lang="ru-RU" sz="3600" b="1" u="sng" dirty="0" smtClean="0"/>
              <a:t>б</a:t>
            </a:r>
            <a:r>
              <a:rPr lang="ru-RU" sz="3600" dirty="0" smtClean="0"/>
              <a:t>  </a:t>
            </a:r>
            <a:r>
              <a:rPr lang="en-US" sz="3600" b="1" dirty="0" smtClean="0">
                <a:solidFill>
                  <a:srgbClr val="FF0000"/>
                </a:solidFill>
              </a:rPr>
              <a:t>&gt;</a:t>
            </a:r>
            <a:r>
              <a:rPr lang="ru-RU" sz="3600" dirty="0" smtClean="0"/>
              <a:t> </a:t>
            </a:r>
            <a:r>
              <a:rPr lang="en-US" sz="3600" dirty="0" smtClean="0"/>
              <a:t> </a:t>
            </a:r>
            <a:r>
              <a:rPr lang="ru-RU" sz="3600" b="1" u="sng" dirty="0" smtClean="0"/>
              <a:t>а</a:t>
            </a:r>
            <a:r>
              <a:rPr lang="ru-RU" sz="3600" dirty="0" smtClean="0"/>
              <a:t>.               </a:t>
            </a:r>
          </a:p>
          <a:p>
            <a:pPr>
              <a:buNone/>
            </a:pPr>
            <a:r>
              <a:rPr lang="ru-RU" sz="3600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857364"/>
            <a:ext cx="185738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короче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16" y="2428868"/>
            <a:ext cx="207170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ТЯЖЕЛЕЕ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768" y="3429000"/>
            <a:ext cx="185738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НИЖЕ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86710" y="4429132"/>
            <a:ext cx="100013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УЖЕ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29058" y="5429264"/>
            <a:ext cx="35719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Найдите лишнее число.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1928802"/>
            <a:ext cx="8229600" cy="4000500"/>
          </a:xfrm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9600" b="1" dirty="0" smtClean="0"/>
              <a:t>0, 2, 4, 6,    , 8.</a:t>
            </a:r>
            <a:endParaRPr lang="ru-RU" sz="9600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572132" y="3000372"/>
            <a:ext cx="1143008" cy="107157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57884" y="2786058"/>
            <a:ext cx="428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7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Зевс</a:t>
            </a:r>
            <a:endParaRPr lang="ru-RU" sz="66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736"/>
            <a:ext cx="5072098" cy="530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7929618" cy="436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996" y="1509698"/>
            <a:ext cx="7929618" cy="436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Маяк на острове Форосе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214422"/>
            <a:ext cx="5072098" cy="552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Египетские пирамиды</a:t>
            </a:r>
            <a:endParaRPr lang="ru-RU" sz="6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71543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 !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«Семь чудес света»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6400816" cy="64294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Назови число, которое больше 7 на 3. </a:t>
            </a:r>
          </a:p>
          <a:p>
            <a:r>
              <a:rPr lang="ru-RU" dirty="0" smtClean="0"/>
              <a:t>Назови число меньше 7 на 4.</a:t>
            </a:r>
          </a:p>
          <a:p>
            <a:r>
              <a:rPr lang="ru-RU" dirty="0" smtClean="0"/>
              <a:t>Уменьшаемое 7, вычитаемое 5, чему равна разность?</a:t>
            </a:r>
          </a:p>
          <a:p>
            <a:r>
              <a:rPr lang="ru-RU" dirty="0" smtClean="0"/>
              <a:t>Увеличь 7 на 2, уменьши на 3.</a:t>
            </a:r>
          </a:p>
          <a:p>
            <a:r>
              <a:rPr lang="ru-RU" dirty="0" smtClean="0"/>
              <a:t>На сколько 1 меньше 7.</a:t>
            </a:r>
          </a:p>
          <a:p>
            <a:r>
              <a:rPr lang="ru-RU" dirty="0" smtClean="0"/>
              <a:t>На сколько 7 больше 0?</a:t>
            </a:r>
          </a:p>
          <a:p>
            <a:r>
              <a:rPr lang="ru-RU" dirty="0" smtClean="0"/>
              <a:t>Первое слагаемое 7, второе 1, чему равна сумма?</a:t>
            </a:r>
          </a:p>
          <a:p>
            <a:pPr algn="ctr">
              <a:buNone/>
            </a:pPr>
            <a:r>
              <a:rPr lang="ru-RU" sz="4800" b="1" dirty="0" smtClean="0"/>
              <a:t>Добро пожаловать в древний </a:t>
            </a:r>
            <a:r>
              <a:rPr lang="ru-RU" sz="4800" b="1" dirty="0" smtClean="0">
                <a:solidFill>
                  <a:srgbClr val="FF0000"/>
                </a:solidFill>
              </a:rPr>
              <a:t>Вавилон.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00892" y="142852"/>
            <a:ext cx="1928826" cy="65722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572396" y="214290"/>
            <a:ext cx="857256" cy="7858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В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572396" y="1142984"/>
            <a:ext cx="857256" cy="7858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А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572396" y="2143116"/>
            <a:ext cx="857256" cy="7858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В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572396" y="3071810"/>
            <a:ext cx="857256" cy="7858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И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572396" y="4000504"/>
            <a:ext cx="857256" cy="7858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Л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572396" y="4929198"/>
            <a:ext cx="857256" cy="7858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О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572396" y="5857892"/>
            <a:ext cx="857256" cy="7858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Н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572396" y="1142984"/>
            <a:ext cx="857256" cy="7858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3</a:t>
            </a:r>
            <a:endParaRPr lang="ru-RU" sz="6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572396" y="214290"/>
            <a:ext cx="857256" cy="7858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10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572396" y="2143116"/>
            <a:ext cx="857256" cy="7858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2</a:t>
            </a:r>
            <a:endParaRPr lang="ru-RU" sz="6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572396" y="4000504"/>
            <a:ext cx="857256" cy="7858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6</a:t>
            </a:r>
            <a:endParaRPr lang="ru-RU" sz="6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572396" y="3071810"/>
            <a:ext cx="857256" cy="7858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6</a:t>
            </a:r>
            <a:endParaRPr lang="ru-RU" sz="6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572396" y="4929198"/>
            <a:ext cx="857256" cy="7858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7</a:t>
            </a:r>
            <a:endParaRPr lang="ru-RU" sz="6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572396" y="5857892"/>
            <a:ext cx="857256" cy="7858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8</a:t>
            </a:r>
            <a:endParaRPr lang="ru-RU" sz="6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3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  <p:bldP spid="14" grpId="0" build="allAtOnce" animBg="1"/>
      <p:bldP spid="15" grpId="0" build="allAtOnce" animBg="1"/>
      <p:bldP spid="16" grpId="0" build="allAtOnce" animBg="1"/>
      <p:bldP spid="17" grpId="0" build="allAtOnce" animBg="1"/>
      <p:bldP spid="18" grpId="0" build="allAtOnce" animBg="1"/>
      <p:bldP spid="19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forest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6172200"/>
            <a:ext cx="304800" cy="3048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14348" y="142852"/>
            <a:ext cx="7643866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ysClr val="windowText" lastClr="000000"/>
                </a:solidFill>
              </a:rPr>
              <a:t>Древний  Вавилон</a:t>
            </a:r>
            <a:endParaRPr lang="ru-RU" sz="6600" dirty="0">
              <a:solidFill>
                <a:sysClr val="windowText" lastClr="0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357298"/>
            <a:ext cx="764386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6" fill="hold"/>
                                        <p:tgtEl>
                                          <p:spTgt spid="4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Храм Артемиды</a:t>
            </a:r>
            <a:endParaRPr lang="ru-RU" sz="6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28680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714356"/>
            <a:ext cx="91440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715436" cy="398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2928934"/>
            <a:ext cx="242889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2928934"/>
            <a:ext cx="235745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388" y="2928934"/>
            <a:ext cx="242889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357694"/>
            <a:ext cx="235745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4357694"/>
            <a:ext cx="242889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29388" y="4357694"/>
            <a:ext cx="242889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u="sng" dirty="0" smtClean="0"/>
              <a:t>Сравните </a:t>
            </a:r>
            <a:r>
              <a:rPr lang="ru-RU" sz="6000" b="1" u="sng" dirty="0" smtClean="0">
                <a:solidFill>
                  <a:srgbClr val="FF0000"/>
                </a:solidFill>
              </a:rPr>
              <a:t>величины</a:t>
            </a:r>
            <a:r>
              <a:rPr lang="ru-RU" sz="6000" u="sng" dirty="0" smtClean="0"/>
              <a:t>:</a:t>
            </a:r>
            <a:endParaRPr lang="ru-RU" sz="60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/>
              <a:t>4 кг  * </a:t>
            </a:r>
            <a:r>
              <a:rPr lang="en-US" sz="8000" b="1" dirty="0" smtClean="0"/>
              <a:t> </a:t>
            </a:r>
            <a:r>
              <a:rPr lang="ru-RU" sz="8000" b="1" dirty="0" smtClean="0"/>
              <a:t>9 кг</a:t>
            </a:r>
            <a:endParaRPr lang="ru-RU" sz="8000" dirty="0" smtClean="0"/>
          </a:p>
          <a:p>
            <a:pPr algn="ctr">
              <a:buNone/>
            </a:pPr>
            <a:r>
              <a:rPr lang="ru-RU" sz="8000" b="1" dirty="0" smtClean="0"/>
              <a:t>3 см * 5 л – 2 л</a:t>
            </a:r>
            <a:endParaRPr lang="ru-RU" sz="8000" dirty="0" smtClean="0"/>
          </a:p>
          <a:p>
            <a:pPr algn="ctr">
              <a:buNone/>
            </a:pPr>
            <a:endParaRPr lang="ru-RU" sz="8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1785926"/>
            <a:ext cx="1071570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&lt;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928794" y="3357562"/>
            <a:ext cx="1571636" cy="9286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285984" y="3071810"/>
            <a:ext cx="857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л</a:t>
            </a:r>
            <a:endParaRPr lang="ru-RU" sz="8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3357562"/>
            <a:ext cx="1071570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=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321</Words>
  <Application>Microsoft Office PowerPoint</Application>
  <PresentationFormat>Экран (4:3)</PresentationFormat>
  <Paragraphs>89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МАТЕМАТИКА</vt:lpstr>
      <vt:lpstr>Найдите лишнее число.</vt:lpstr>
      <vt:lpstr>«Семь чудес света»</vt:lpstr>
      <vt:lpstr>Слайд 4</vt:lpstr>
      <vt:lpstr>Слайд 5</vt:lpstr>
      <vt:lpstr>Храм Артемиды</vt:lpstr>
      <vt:lpstr>Слайд 7</vt:lpstr>
      <vt:lpstr>Слайд 8</vt:lpstr>
      <vt:lpstr>Сравните величины:</vt:lpstr>
      <vt:lpstr>Мавзолей в Галикарнасе.</vt:lpstr>
      <vt:lpstr>Слайд 11</vt:lpstr>
      <vt:lpstr>Слайд 12</vt:lpstr>
      <vt:lpstr>Слайд 13</vt:lpstr>
      <vt:lpstr>Слайд 14</vt:lpstr>
      <vt:lpstr>Слайд 15</vt:lpstr>
      <vt:lpstr>Слайд 16</vt:lpstr>
      <vt:lpstr>Колосс Родосский</vt:lpstr>
      <vt:lpstr>Допиши предложения:</vt:lpstr>
      <vt:lpstr>Допиши предложения:</vt:lpstr>
      <vt:lpstr>Зевс</vt:lpstr>
      <vt:lpstr>Слайд 21</vt:lpstr>
      <vt:lpstr>Маяк на острове Форосе</vt:lpstr>
      <vt:lpstr>Египетские пирамиды</vt:lpstr>
      <vt:lpstr>МОЛОДЦЫ !</vt:lpstr>
    </vt:vector>
  </TitlesOfParts>
  <Company>M&amp;P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VIENNA XP</dc:creator>
  <cp:lastModifiedBy>VIENNA XP</cp:lastModifiedBy>
  <cp:revision>53</cp:revision>
  <dcterms:created xsi:type="dcterms:W3CDTF">2011-02-21T11:07:54Z</dcterms:created>
  <dcterms:modified xsi:type="dcterms:W3CDTF">2012-04-28T11:22:43Z</dcterms:modified>
</cp:coreProperties>
</file>