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76" r:id="rId4"/>
    <p:sldId id="257" r:id="rId5"/>
    <p:sldId id="258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3" r:id="rId15"/>
    <p:sldId id="259" r:id="rId16"/>
    <p:sldId id="260" r:id="rId17"/>
    <p:sldId id="266" r:id="rId18"/>
    <p:sldId id="27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05EF-DD47-432A-996F-5EE1631BF6E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18813-4737-4EDE-96F3-84CBB6F599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5AB15-1755-4341-8620-78A9D4B0B3A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66A294-5A3D-42D3-99B5-3AC819C0B44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BCB0ED1-A083-4F6E-9579-A24457A40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83;&#1072;&#1085;&#1072;\&#1052;&#1086;&#1080;%20&#1076;&#1086;&#1082;&#1091;&#1084;&#1077;&#1085;&#1090;&#1099;\&#1083;&#1077;&#1074;%20&#1090;&#1086;&#1083;&#1089;&#1090;&#1086;&#1081;\L.N.Tolstoy.Filippok\golos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img02.avito.ru/images/big/53180156.jpg&amp;imgrefurl=http://www.avito.ru/items/ekaterinburg_knigi_i_zhurnaly_staryj_ded_i_vnuchek._l.n._tolstoj_31633568&amp;usg=___6rAllj8wcR6QCFFDYSv2xXXC58=&amp;h=480&amp;w=640&amp;sz=28&amp;hl=ru&amp;start=1&amp;zoom=1&amp;tbnid=JDpDzdaShqI2xM:&amp;tbnh=103&amp;tbnw=137&amp;ei=MNxMT7elMqX44QSk8LyMAw&amp;prev=/search?q=%D1%82%D0%BE%D0%BB%D1%81%D1%82%D0%BE%D0%B3%D0%BE+%D1%81%D1%82%D0%B0%D1%80%D1%8B%D0%B9+%D0%B4%D0%B5%D0%B4+%D0%B8+%D0%B2%D0%BD%D1%83%D1%87%D0%B5%D0%BA&amp;hl=ru&amp;newwindow=1&amp;sa=N&amp;biw=1014&amp;bih=563&amp;tbm=isch&amp;prmd=imvns&amp;itbs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ru-RU" dirty="0" smtClean="0"/>
              <a:t>Урок литературного чтения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7520880" cy="2016224"/>
          </a:xfrm>
        </p:spPr>
        <p:txBody>
          <a:bodyPr/>
          <a:lstStyle/>
          <a:p>
            <a:pPr algn="r"/>
            <a:r>
              <a:rPr lang="ru-RU" dirty="0" smtClean="0"/>
              <a:t>Новоселовой С.В.</a:t>
            </a:r>
          </a:p>
          <a:p>
            <a:pPr algn="r"/>
            <a:r>
              <a:rPr lang="ru-RU" dirty="0" smtClean="0"/>
              <a:t>первая квалификационная категория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untitle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amovniki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510" y="3212976"/>
            <a:ext cx="4526115" cy="34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1755873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716244" cy="33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40_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3240361" cy="253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tolstoi00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212976"/>
            <a:ext cx="18002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ntitled"/>
          <p:cNvPicPr>
            <a:picLocks noChangeAspect="1" noChangeArrowheads="1"/>
          </p:cNvPicPr>
          <p:nvPr/>
        </p:nvPicPr>
        <p:blipFill>
          <a:blip r:embed="rId2" cstate="print"/>
          <a:srcRect b="19719"/>
          <a:stretch>
            <a:fillRect/>
          </a:stretch>
        </p:blipFill>
        <p:spPr bwMode="auto">
          <a:xfrm>
            <a:off x="467544" y="1412776"/>
            <a:ext cx="8229029" cy="52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1052513"/>
            <a:ext cx="712946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72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. и . и . о .</a:t>
            </a:r>
          </a:p>
        </p:txBody>
      </p:sp>
      <p:sp>
        <p:nvSpPr>
          <p:cNvPr id="4102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79613" y="3141663"/>
            <a:ext cx="4176712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 п л ф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71550" y="4672013"/>
            <a:ext cx="7056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8800">
                <a:solidFill>
                  <a:srgbClr val="FF0000"/>
                </a:solidFill>
              </a:rPr>
              <a:t> </a:t>
            </a:r>
            <a:r>
              <a:rPr lang="ru-RU" sz="9600">
                <a:solidFill>
                  <a:srgbClr val="FF0000"/>
                </a:solidFill>
              </a:rPr>
              <a:t>«Филипок»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3575" y="838200"/>
            <a:ext cx="76628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600">
                <a:solidFill>
                  <a:srgbClr val="996633"/>
                </a:solidFill>
              </a:rPr>
              <a:t>Быль – это </a:t>
            </a:r>
          </a:p>
          <a:p>
            <a:pPr algn="ctr"/>
            <a:r>
              <a:rPr lang="ru-RU" sz="6600">
                <a:solidFill>
                  <a:srgbClr val="996633"/>
                </a:solidFill>
              </a:rPr>
              <a:t>произведение,</a:t>
            </a:r>
          </a:p>
          <a:p>
            <a:pPr algn="ctr"/>
            <a:r>
              <a:rPr lang="ru-RU" sz="6600">
                <a:solidFill>
                  <a:srgbClr val="996633"/>
                </a:solidFill>
              </a:rPr>
              <a:t>события которого</a:t>
            </a:r>
          </a:p>
          <a:p>
            <a:pPr algn="ctr"/>
            <a:r>
              <a:rPr lang="ru-RU" sz="6600">
                <a:solidFill>
                  <a:srgbClr val="996633"/>
                </a:solidFill>
              </a:rPr>
              <a:t>могли происходить</a:t>
            </a:r>
          </a:p>
          <a:p>
            <a:pPr algn="ctr"/>
            <a:r>
              <a:rPr lang="ru-RU" sz="6600">
                <a:solidFill>
                  <a:srgbClr val="996633"/>
                </a:solidFill>
              </a:rPr>
              <a:t>на самом деле.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5736" y="565025"/>
            <a:ext cx="7602854" cy="88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pPr algn="ctr"/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он, </a:t>
            </a:r>
            <a:r>
              <a:rPr lang="ru-RU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Филипок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7250" y="1740405"/>
            <a:ext cx="220980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грустный</a:t>
            </a:r>
            <a:endParaRPr lang="ru-RU" sz="3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4816" y="3061493"/>
            <a:ext cx="236982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серьёзный</a:t>
            </a:r>
            <a:endParaRPr lang="ru-RU" sz="30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20216" y="4309725"/>
            <a:ext cx="200406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весёлый</a:t>
            </a:r>
            <a:endParaRPr lang="ru-RU" sz="30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70810" y="5557960"/>
            <a:ext cx="236982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шутливый</a:t>
            </a:r>
            <a:endParaRPr lang="ru-RU" sz="30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56536" y="2328094"/>
            <a:ext cx="403860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01" tIns="51001" rIns="102001" bIns="51001">
            <a:spAutoFit/>
          </a:bodyPr>
          <a:lstStyle/>
          <a:p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самостоятельный </a:t>
            </a:r>
            <a:endParaRPr lang="ru-RU" sz="3000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312921" y="3330424"/>
            <a:ext cx="2411470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001" tIns="51001" rIns="102001" bIns="51001" anchor="ctr">
            <a:spAutoFit/>
          </a:bodyPr>
          <a:lstStyle/>
          <a:p>
            <a:r>
              <a:rPr lang="ru-RU" sz="3000" dirty="0">
                <a:latin typeface="Times New Roman" pitchFamily="18" charset="0"/>
              </a:rPr>
              <a:t>настойчивый</a:t>
            </a:r>
            <a:r>
              <a:rPr lang="ru-RU" dirty="0"/>
              <a:t>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177791" y="4211149"/>
            <a:ext cx="1501221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001" tIns="51001" rIns="102001" bIns="51001" anchor="ctr">
            <a:spAutoFit/>
          </a:bodyPr>
          <a:lstStyle/>
          <a:p>
            <a:r>
              <a:rPr lang="ru-RU" sz="3000" dirty="0">
                <a:latin typeface="Times New Roman" pitchFamily="18" charset="0"/>
              </a:rPr>
              <a:t>смелый</a:t>
            </a:r>
            <a:r>
              <a:rPr lang="ru-RU" dirty="0"/>
              <a:t> 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349241" y="5022257"/>
            <a:ext cx="3415142" cy="56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001" tIns="51001" rIns="102001" bIns="51001" anchor="ctr">
            <a:spAutoFit/>
          </a:bodyPr>
          <a:lstStyle/>
          <a:p>
            <a:r>
              <a:rPr lang="ru-RU" sz="3000" dirty="0">
                <a:latin typeface="Times New Roman" pitchFamily="18" charset="0"/>
              </a:rPr>
              <a:t>целеустремленный </a:t>
            </a:r>
          </a:p>
        </p:txBody>
      </p:sp>
      <p:pic>
        <p:nvPicPr>
          <p:cNvPr id="12" name="Picture 4" descr="ф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15351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" y="692696"/>
            <a:ext cx="8229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C00000"/>
                </a:solidFill>
                <a:latin typeface="Algerian" pitchFamily="82" charset="0"/>
              </a:rPr>
              <a:t>Тест</a:t>
            </a:r>
            <a:r>
              <a:rPr lang="ru-RU" sz="4800" dirty="0">
                <a:solidFill>
                  <a:srgbClr val="C00000"/>
                </a:solidFill>
                <a:latin typeface="Algerian" pitchFamily="82" charset="0"/>
              </a:rPr>
              <a:t>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1. Куда ушёл отец у Филиппка?</a:t>
            </a:r>
          </a:p>
          <a:p>
            <a:pPr>
              <a:defRPr/>
            </a:pPr>
            <a:r>
              <a:rPr lang="ru-RU" sz="2800" dirty="0"/>
              <a:t>А) в лес;</a:t>
            </a:r>
          </a:p>
          <a:p>
            <a:pPr>
              <a:defRPr/>
            </a:pPr>
            <a:r>
              <a:rPr lang="ru-RU" sz="2800" dirty="0"/>
              <a:t>Б) на подённую работу;</a:t>
            </a:r>
          </a:p>
          <a:p>
            <a:pPr>
              <a:defRPr/>
            </a:pPr>
            <a:r>
              <a:rPr lang="ru-RU" sz="2800" dirty="0"/>
              <a:t>В) </a:t>
            </a:r>
            <a:r>
              <a:rPr lang="ru-RU" sz="2800" dirty="0" err="1"/>
              <a:t>в</a:t>
            </a:r>
            <a:r>
              <a:rPr lang="ru-RU" sz="2800" dirty="0"/>
              <a:t> поле.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" y="2590800"/>
            <a:ext cx="8686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dirty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2. С кем остался дома Филиппок?</a:t>
            </a:r>
          </a:p>
          <a:p>
            <a:pPr>
              <a:defRPr/>
            </a:pPr>
            <a:r>
              <a:rPr lang="ru-RU" sz="2800" dirty="0"/>
              <a:t>А) с мамой;</a:t>
            </a:r>
          </a:p>
          <a:p>
            <a:pPr>
              <a:defRPr/>
            </a:pPr>
            <a:r>
              <a:rPr lang="ru-RU" sz="2800" dirty="0"/>
              <a:t>Б) с бабушкой;</a:t>
            </a:r>
          </a:p>
          <a:p>
            <a:pPr>
              <a:defRPr/>
            </a:pPr>
            <a:r>
              <a:rPr lang="ru-RU" sz="2800" dirty="0"/>
              <a:t>В) с братом.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3. Чью шапку надел мальчик?</a:t>
            </a:r>
          </a:p>
          <a:p>
            <a:pPr>
              <a:defRPr/>
            </a:pPr>
            <a:r>
              <a:rPr lang="ru-RU" sz="2800" dirty="0"/>
              <a:t>А) брата;</a:t>
            </a:r>
          </a:p>
          <a:p>
            <a:pPr>
              <a:defRPr/>
            </a:pPr>
            <a:r>
              <a:rPr lang="ru-RU" sz="2800" dirty="0"/>
              <a:t>Б) свою;</a:t>
            </a:r>
          </a:p>
          <a:p>
            <a:pPr>
              <a:defRPr/>
            </a:pPr>
            <a:r>
              <a:rPr lang="ru-RU" sz="2800" dirty="0"/>
              <a:t>В) отцовскую.</a:t>
            </a:r>
            <a:endParaRPr lang="ru-RU" sz="24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" y="15240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4. Имя брата Филиппка.</a:t>
            </a:r>
          </a:p>
          <a:p>
            <a:pPr>
              <a:defRPr/>
            </a:pPr>
            <a:r>
              <a:rPr lang="ru-RU" sz="2800" dirty="0"/>
              <a:t>А) </a:t>
            </a:r>
            <a:r>
              <a:rPr lang="ru-RU" sz="2800" dirty="0" err="1"/>
              <a:t>Костюшка</a:t>
            </a:r>
            <a:r>
              <a:rPr lang="ru-RU" sz="2800" dirty="0"/>
              <a:t>;</a:t>
            </a:r>
          </a:p>
          <a:p>
            <a:pPr>
              <a:defRPr/>
            </a:pPr>
            <a:r>
              <a:rPr lang="ru-RU" sz="2800" dirty="0"/>
              <a:t>Б) </a:t>
            </a:r>
            <a:r>
              <a:rPr lang="ru-RU" sz="2800" dirty="0" err="1"/>
              <a:t>Васютка</a:t>
            </a:r>
            <a:r>
              <a:rPr lang="ru-RU" sz="2800" dirty="0"/>
              <a:t>;</a:t>
            </a:r>
          </a:p>
          <a:p>
            <a:pPr>
              <a:defRPr/>
            </a:pPr>
            <a:r>
              <a:rPr lang="ru-RU" sz="2800" dirty="0"/>
              <a:t>В) </a:t>
            </a:r>
            <a:r>
              <a:rPr lang="ru-RU" sz="2800" dirty="0" err="1"/>
              <a:t>Кирюшка</a:t>
            </a:r>
            <a:r>
              <a:rPr lang="ru-RU" sz="2800" dirty="0"/>
              <a:t>.</a:t>
            </a:r>
          </a:p>
          <a:p>
            <a:pPr>
              <a:defRPr/>
            </a:pPr>
            <a:endParaRPr lang="ru-RU" sz="2800" dirty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5. Клички собак, напугавших мальчика.</a:t>
            </a:r>
          </a:p>
          <a:p>
            <a:pPr>
              <a:defRPr/>
            </a:pPr>
            <a:r>
              <a:rPr lang="ru-RU" sz="2800" dirty="0"/>
              <a:t>А) Жучка;</a:t>
            </a:r>
          </a:p>
          <a:p>
            <a:pPr>
              <a:defRPr/>
            </a:pPr>
            <a:r>
              <a:rPr lang="ru-RU" sz="2800" dirty="0"/>
              <a:t>Б) Волчок;</a:t>
            </a:r>
          </a:p>
          <a:p>
            <a:pPr>
              <a:defRPr/>
            </a:pPr>
            <a:r>
              <a:rPr lang="ru-RU" sz="2800" dirty="0"/>
              <a:t>В) Юла.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5780" y="304800"/>
            <a:ext cx="357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rgbClr val="008000"/>
                </a:solidFill>
                <a:latin typeface="Algerian" pitchFamily="82" charset="0"/>
              </a:rPr>
              <a:t> </a:t>
            </a:r>
            <a:endParaRPr lang="ru-RU" sz="5400" dirty="0">
              <a:solidFill>
                <a:srgbClr val="008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488667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  </a:t>
            </a:r>
            <a:r>
              <a:rPr lang="ru-RU" sz="3600" dirty="0" smtClean="0">
                <a:solidFill>
                  <a:srgbClr val="C00000"/>
                </a:solidFill>
              </a:rPr>
              <a:t>"Я... Спасибо, ребята, что ходите ко мне. Я рад, когда вы хорошо учитесь. Только, пожалуйста, не шалите. А то есть такие, что не слушают, а только сами шалят. А то, что я вам говорю, нужным для вас будет. Вы вспомните, когда уж меня не будет, что старик говорил нам добро. Прощайте, будет."</a:t>
            </a:r>
          </a:p>
        </p:txBody>
      </p:sp>
      <p:pic>
        <p:nvPicPr>
          <p:cNvPr id="4" name="gol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5589240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Один за всех, а все за одного.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Друзья познаются в беде.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Грамоте учиться всегда пригодится.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Добра желаешь – добро и делай.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81439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Подбери пословицу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611188" y="908050"/>
            <a:ext cx="7489825" cy="417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ВСЕМ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 РАБОТУ !</a:t>
            </a:r>
          </a:p>
        </p:txBody>
      </p:sp>
      <p:pic>
        <p:nvPicPr>
          <p:cNvPr id="19462" name="Picture 6" descr="35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2415506" cy="345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4577899"/>
            <a:ext cx="87849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Человек неучёный – что топор неточёный.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Ученик  учил  уроки - у  него  в  чернилах  щёки.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C:\Documents and Settings\Светлана\Мои документы\Мои рисунки\новый год\3e22bd4eae75d7a1514a0e9d94309f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484784"/>
            <a:ext cx="1467855" cy="1440160"/>
          </a:xfrm>
          <a:prstGeom prst="rect">
            <a:avLst/>
          </a:prstGeom>
          <a:noFill/>
        </p:spPr>
      </p:pic>
      <p:pic>
        <p:nvPicPr>
          <p:cNvPr id="37891" name="Picture 3" descr="C:\Documents and Settings\Светлана\Мои документы\Мои рисунки\новый год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576064" cy="1176131"/>
          </a:xfrm>
          <a:prstGeom prst="rect">
            <a:avLst/>
          </a:prstGeom>
          <a:noFill/>
        </p:spPr>
      </p:pic>
      <p:pic>
        <p:nvPicPr>
          <p:cNvPr id="37892" name="Picture 4" descr="C:\Documents and Settings\Светлана\Мои документы\Мои рисунки\новый год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944320" cy="1224136"/>
          </a:xfrm>
          <a:prstGeom prst="rect">
            <a:avLst/>
          </a:prstGeom>
          <a:noFill/>
        </p:spPr>
      </p:pic>
      <p:pic>
        <p:nvPicPr>
          <p:cNvPr id="37893" name="Picture 5" descr="C:\Documents and Settings\Светлана\Мои документы\Мои рисунки\новый год\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599577" cy="1224136"/>
          </a:xfrm>
          <a:prstGeom prst="rect">
            <a:avLst/>
          </a:prstGeom>
          <a:noFill/>
        </p:spPr>
      </p:pic>
      <p:pic>
        <p:nvPicPr>
          <p:cNvPr id="37894" name="Picture 6" descr="C:\Documents and Settings\Светлана\Мои документы\Мои рисунки\весенние праздники\5e6713e5a61d9a2bf74eac84c77632a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185163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57430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Контроль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«Крестики-нолики»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(проверка в парах)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05273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прошлом уроке мы читали произведение «Два плуга»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46075" y="1412776"/>
            <a:ext cx="465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автор Константин Дмитриевич Ушинский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1772817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разных кусков железа были сделаны оба плуга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2132856"/>
            <a:ext cx="435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Один из них попал в руки земледельца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2492897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Тот, что лежал в лавке купца, блестел как серебро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292494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Плуг земледельца потемнел и покрылся ржавчиной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27117" y="3244334"/>
            <a:ext cx="288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Произошла встреча героев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52247" y="3645024"/>
            <a:ext cx="2639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Блеск плугу придал труд </a:t>
            </a:r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57200" y="3987598"/>
            <a:ext cx="836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К произведению подходит пословица: «Труд кормит, а лень – портит»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8938" y="4365104"/>
            <a:ext cx="410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слове «плуг» - все согласные звонкие </a:t>
            </a:r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547660" y="5140840"/>
          <a:ext cx="6336710" cy="10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  <a:gridCol w="633671"/>
              </a:tblGrid>
              <a:tr h="5924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48112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103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92696"/>
            <a:ext cx="3456384" cy="207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292494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«Правда всего дороже»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700808"/>
            <a:ext cx="3672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«Старый дед и внучек».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0050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«Косточка» </a:t>
            </a:r>
          </a:p>
        </p:txBody>
      </p:sp>
      <p:pic>
        <p:nvPicPr>
          <p:cNvPr id="21508" name="Picture 4" descr="http://t3.gstatic.com/images?q=tbn:ANd9GcSh9-Hdtcdf5zp_7YAHoBiyRP7rbpGVI_297b-8DJSwlY1AwYzQ9W0yF8J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070" t="18347" r="22070" b="7339"/>
          <a:stretch>
            <a:fillRect/>
          </a:stretch>
        </p:blipFill>
        <p:spPr bwMode="auto">
          <a:xfrm>
            <a:off x="467544" y="4581129"/>
            <a:ext cx="1440160" cy="1440468"/>
          </a:xfrm>
          <a:prstGeom prst="rect">
            <a:avLst/>
          </a:prstGeom>
          <a:noFill/>
        </p:spPr>
      </p:pic>
      <p:pic>
        <p:nvPicPr>
          <p:cNvPr id="21509" name="Picture 5" descr="C:\Documents and Settings\Светлана\Мои документы\Мои рисунки\010labbop01287209011.jpg"/>
          <p:cNvPicPr>
            <a:picLocks noChangeAspect="1" noChangeArrowheads="1"/>
          </p:cNvPicPr>
          <p:nvPr/>
        </p:nvPicPr>
        <p:blipFill>
          <a:blip r:embed="rId5" cstate="print"/>
          <a:srcRect l="53150" t="3150" r="591" b="20472"/>
          <a:stretch>
            <a:fillRect/>
          </a:stretch>
        </p:blipFill>
        <p:spPr bwMode="auto">
          <a:xfrm>
            <a:off x="2411760" y="2780928"/>
            <a:ext cx="2160240" cy="26749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5013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«Старик и сыновья»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d5ee32dde7e9t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95936" y="3068960"/>
            <a:ext cx="4967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rokudin-gorskij_foto_tolstoj_l_n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2696"/>
            <a:ext cx="3816424" cy="54057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Прямоугольник 3"/>
          <p:cNvSpPr/>
          <p:nvPr/>
        </p:nvSpPr>
        <p:spPr>
          <a:xfrm>
            <a:off x="3707903" y="692696"/>
            <a:ext cx="5256585" cy="23391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atin typeface="+mn-lt"/>
                <a:cs typeface="+mn-cs"/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Толстой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Лев Николаевич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(1828 - 1910)</a:t>
            </a:r>
            <a:endParaRPr lang="ru-RU" sz="4400" b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7D784-991B-4F52-9064-6D492497AB36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17550093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917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hoto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781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attach.as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834" y="3789040"/>
            <a:ext cx="2377197" cy="28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nt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941168"/>
            <a:ext cx="2664296" cy="17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0009-010-Narodnaja-shkol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692696"/>
            <a:ext cx="4895973" cy="20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1249832517_2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636912"/>
            <a:ext cx="1893508" cy="11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068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Усадьба и дом в Ясной Поляне</a:t>
            </a:r>
          </a:p>
        </p:txBody>
      </p:sp>
      <p:pic>
        <p:nvPicPr>
          <p:cNvPr id="6148" name="Picture 4" descr="painting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412776"/>
            <a:ext cx="7069183" cy="51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05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Школа </a:t>
            </a:r>
            <a:r>
              <a:rPr lang="ru-RU" sz="4800" b="1" i="1" dirty="0">
                <a:solidFill>
                  <a:srgbClr val="C00000"/>
                </a:solidFill>
                <a:latin typeface="Monotype Corsiva" pitchFamily="66" charset="0"/>
              </a:rPr>
              <a:t>для крестьянских детей</a:t>
            </a:r>
          </a:p>
        </p:txBody>
      </p:sp>
      <p:pic>
        <p:nvPicPr>
          <p:cNvPr id="11267" name="Picture 4" descr="yasnayapolya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416824" cy="483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yellow-ligh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11188" y="620713"/>
            <a:ext cx="46085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Учебный план: </a:t>
            </a:r>
          </a:p>
          <a:p>
            <a:r>
              <a:rPr lang="ru-RU" sz="2400" dirty="0">
                <a:latin typeface="Calibri" pitchFamily="34" charset="0"/>
              </a:rPr>
              <a:t>чтение, </a:t>
            </a:r>
          </a:p>
          <a:p>
            <a:r>
              <a:rPr lang="ru-RU" sz="2400" dirty="0">
                <a:latin typeface="Calibri" pitchFamily="34" charset="0"/>
              </a:rPr>
              <a:t>письмо, </a:t>
            </a:r>
          </a:p>
          <a:p>
            <a:r>
              <a:rPr lang="ru-RU" sz="2400" dirty="0">
                <a:latin typeface="Calibri" pitchFamily="34" charset="0"/>
              </a:rPr>
              <a:t>каллиграфия, </a:t>
            </a:r>
          </a:p>
          <a:p>
            <a:r>
              <a:rPr lang="ru-RU" sz="2400" dirty="0">
                <a:latin typeface="Calibri" pitchFamily="34" charset="0"/>
              </a:rPr>
              <a:t>грамматика, </a:t>
            </a:r>
          </a:p>
          <a:p>
            <a:r>
              <a:rPr lang="ru-RU" sz="2400" dirty="0">
                <a:latin typeface="Calibri" pitchFamily="34" charset="0"/>
              </a:rPr>
              <a:t>священная история, </a:t>
            </a:r>
          </a:p>
          <a:p>
            <a:r>
              <a:rPr lang="ru-RU" sz="2400" dirty="0">
                <a:latin typeface="Calibri" pitchFamily="34" charset="0"/>
              </a:rPr>
              <a:t>русская история, </a:t>
            </a:r>
          </a:p>
          <a:p>
            <a:r>
              <a:rPr lang="ru-RU" sz="2400" dirty="0">
                <a:latin typeface="Calibri" pitchFamily="34" charset="0"/>
              </a:rPr>
              <a:t>математика, </a:t>
            </a:r>
          </a:p>
          <a:p>
            <a:r>
              <a:rPr lang="ru-RU" sz="2400" dirty="0">
                <a:latin typeface="Calibri" pitchFamily="34" charset="0"/>
              </a:rPr>
              <a:t>беседы по естественным наукам, </a:t>
            </a:r>
          </a:p>
          <a:p>
            <a:r>
              <a:rPr lang="ru-RU" sz="2400" dirty="0">
                <a:latin typeface="Calibri" pitchFamily="34" charset="0"/>
              </a:rPr>
              <a:t>рисование, </a:t>
            </a:r>
          </a:p>
          <a:p>
            <a:r>
              <a:rPr lang="ru-RU" sz="2400" dirty="0">
                <a:latin typeface="Calibri" pitchFamily="34" charset="0"/>
              </a:rPr>
              <a:t>черчение, </a:t>
            </a:r>
          </a:p>
          <a:p>
            <a:r>
              <a:rPr lang="ru-RU" sz="2400" dirty="0">
                <a:latin typeface="Calibri" pitchFamily="34" charset="0"/>
              </a:rPr>
              <a:t>пение , </a:t>
            </a:r>
          </a:p>
          <a:p>
            <a:r>
              <a:rPr lang="ru-RU" sz="2400" dirty="0">
                <a:latin typeface="Calibri" pitchFamily="34" charset="0"/>
              </a:rPr>
              <a:t>закон Божий.</a:t>
            </a:r>
          </a:p>
          <a:p>
            <a:endParaRPr lang="ru-RU" sz="2000" dirty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(широкий круг знаний)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124" name="Рисунок 4" descr="tolstoy-scho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743325" cy="58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149080"/>
            <a:ext cx="1686894" cy="244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592a5_7878943_X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876" y="5013176"/>
            <a:ext cx="37284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Виды контроля на уроках чтения 1</Template>
  <TotalTime>402</TotalTime>
  <Words>465</Words>
  <Application>Microsoft Office PowerPoint</Application>
  <PresentationFormat>Экран (4:3)</PresentationFormat>
  <Paragraphs>114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Литература 2</vt:lpstr>
      <vt:lpstr>Урок литературного чтения </vt:lpstr>
      <vt:lpstr>Слайд 2</vt:lpstr>
      <vt:lpstr>Слайд 3</vt:lpstr>
      <vt:lpstr>Слайд 4</vt:lpstr>
      <vt:lpstr>Слайд 5</vt:lpstr>
      <vt:lpstr>Слайд 6</vt:lpstr>
      <vt:lpstr>Усадьба и дом в Ясной Поляне</vt:lpstr>
      <vt:lpstr>Школа для крестьянских детей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</dc:title>
  <dc:creator>Светлана</dc:creator>
  <cp:lastModifiedBy>Светлана</cp:lastModifiedBy>
  <cp:revision>46</cp:revision>
  <dcterms:created xsi:type="dcterms:W3CDTF">2001-12-31T20:12:47Z</dcterms:created>
  <dcterms:modified xsi:type="dcterms:W3CDTF">2001-12-31T21:59:32Z</dcterms:modified>
</cp:coreProperties>
</file>