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2" r:id="rId2"/>
    <p:sldId id="275" r:id="rId3"/>
    <p:sldId id="293" r:id="rId4"/>
    <p:sldId id="297" r:id="rId5"/>
    <p:sldId id="283" r:id="rId6"/>
    <p:sldId id="295" r:id="rId7"/>
    <p:sldId id="279" r:id="rId8"/>
    <p:sldId id="27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D80"/>
    <a:srgbClr val="C8DF95"/>
    <a:srgbClr val="103611"/>
    <a:srgbClr val="BED981"/>
    <a:srgbClr val="62DEE4"/>
    <a:srgbClr val="1B9399"/>
    <a:srgbClr val="003300"/>
    <a:srgbClr val="FF4747"/>
    <a:srgbClr val="FF2D2D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24389272001916E-2"/>
          <c:y val="0.11709049523597929"/>
          <c:w val="0.57873324238631263"/>
          <c:h val="0.78261608498525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rgbClr val="4C4D1B"/>
                </a:solidFill>
              </a:ln>
            </c:spPr>
          </c:dPt>
          <c:dPt>
            <c:idx val="3"/>
            <c:bubble3D val="0"/>
            <c:spPr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9.8308729195088068E-2"/>
                  <c:y val="6.543816560064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756707494896472"/>
                  <c:y val="-0.25085176852893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51919810355152E-2"/>
                  <c:y val="9.5064172763874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1">
                  <c:v>Средний уровень</c:v>
                </c:pt>
                <c:pt idx="2">
                  <c:v>Высокий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0.18500000000000041</c:v>
                </c:pt>
                <c:pt idx="2">
                  <c:v>0.70000000000000062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prst="angle"/>
        </a:sp3d>
      </c:spPr>
    </c:plotArea>
    <c:legend>
      <c:legendPos val="r"/>
      <c:legendEntry>
        <c:idx val="0"/>
        <c:delete val="1"/>
      </c:legendEntry>
      <c:legendEntry>
        <c:idx val="3"/>
        <c:txPr>
          <a:bodyPr/>
          <a:lstStyle/>
          <a:p>
            <a:pPr>
              <a:defRPr sz="1100">
                <a:ln w="3175">
                  <a:solidFill>
                    <a:srgbClr val="103611"/>
                  </a:solidFill>
                </a:ln>
                <a:effectLst/>
              </a:defRPr>
            </a:pPr>
            <a:endParaRPr lang="ru-RU"/>
          </a:p>
        </c:txPr>
      </c:legendEntry>
      <c:layout>
        <c:manualLayout>
          <c:xMode val="edge"/>
          <c:yMode val="edge"/>
          <c:x val="0.73296696685434259"/>
          <c:y val="0.38422266139657968"/>
          <c:w val="0.25214866243809875"/>
          <c:h val="0.33679079556848501"/>
        </c:manualLayout>
      </c:layout>
      <c:overlay val="0"/>
      <c:txPr>
        <a:bodyPr/>
        <a:lstStyle/>
        <a:p>
          <a:pPr>
            <a:defRPr sz="1100">
              <a:effectLst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BED981"/>
    </a:solidFill>
    <a:ln w="19050">
      <a:solidFill>
        <a:srgbClr val="4C4D1B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>
          <a:ln>
            <a:solidFill>
              <a:srgbClr val="103611"/>
            </a:solidFill>
          </a:ln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65100" prst="coolSlant"/>
          <a:contourClr>
            <a:srgbClr val="000000"/>
          </a:contourClr>
        </a:sp3d>
      </c:spPr>
    </c:floor>
    <c:sideWall>
      <c:thickness val="0"/>
      <c:sp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prst="angle"/>
        </a:sp3d>
      </c:spPr>
    </c:sideWall>
    <c:backWall>
      <c:thickness val="0"/>
      <c:sp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prst="angle"/>
        </a:sp3d>
      </c:spPr>
    </c:backWall>
    <c:plotArea>
      <c:layout>
        <c:manualLayout>
          <c:layoutTarget val="inner"/>
          <c:xMode val="edge"/>
          <c:yMode val="edge"/>
          <c:x val="9.0596716564893542E-2"/>
          <c:y val="4.6508484552491923E-2"/>
          <c:w val="0.66789598387321358"/>
          <c:h val="0.774941215206451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2D050"/>
            </a:solidFill>
            <a:ln w="28575"/>
          </c:spPr>
          <c:invertIfNegative val="0"/>
          <c:dLbls>
            <c:dLbl>
              <c:idx val="0"/>
              <c:layout>
                <c:manualLayout>
                  <c:x val="2.290950744559022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rgbClr val="103611"/>
                        </a:solidFill>
                      </a:rPr>
                      <a:t>2</a:t>
                    </a:r>
                    <a:r>
                      <a:rPr lang="en-US"/>
                      <a:t>6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618556701030927E-2"/>
                  <c:y val="8.4548721200591818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rgbClr val="103611"/>
                        </a:solidFill>
                      </a:rPr>
                      <a:t>7</a:t>
                    </a:r>
                    <a:r>
                      <a:rPr lang="en-US"/>
                      <a:t>0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10361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2013 г.  Сентябрь</c:v>
                </c:pt>
                <c:pt idx="2">
                  <c:v>2014 г. Апрель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4747"/>
            </a:solidFill>
          </c:spPr>
          <c:invertIfNegative val="0"/>
          <c:dLbls>
            <c:dLbl>
              <c:idx val="0"/>
              <c:layout>
                <c:manualLayout>
                  <c:x val="1.603665521191314E-2"/>
                  <c:y val="-4.227436060029586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rgbClr val="103611"/>
                        </a:solidFill>
                      </a:rPr>
                      <a:t>4</a:t>
                    </a:r>
                    <a:r>
                      <a:rPr lang="en-US"/>
                      <a:t>1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32760595647194E-2"/>
                  <c:y val="4.227436060029586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rgbClr val="103611"/>
                        </a:solidFill>
                      </a:rPr>
                      <a:t>1</a:t>
                    </a:r>
                    <a:r>
                      <a:rPr lang="ru-RU" b="1"/>
                      <a:t>9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10361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2013 г.  Сентябрь</c:v>
                </c:pt>
                <c:pt idx="2">
                  <c:v>2014 г. Апрель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</c:v>
                </c:pt>
                <c:pt idx="2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618556701030927E-2"/>
                  <c:y val="-4.227436060029586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rgbClr val="103611"/>
                        </a:solidFill>
                      </a:rPr>
                      <a:t>3</a:t>
                    </a:r>
                    <a:r>
                      <a:rPr lang="en-US"/>
                      <a:t>3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300240109273554E-2"/>
                  <c:y val="-3.846115411321699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rgbClr val="103611"/>
                        </a:solidFill>
                      </a:rPr>
                      <a:t>1</a:t>
                    </a:r>
                    <a:r>
                      <a:rPr lang="en-US"/>
                      <a:t>1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10361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2013 г.  Сентябрь</c:v>
                </c:pt>
                <c:pt idx="2">
                  <c:v>2014 г. Апрель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</c:v>
                </c:pt>
                <c:pt idx="2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47232"/>
        <c:axId val="80848768"/>
        <c:axId val="0"/>
      </c:bar3DChart>
      <c:catAx>
        <c:axId val="8084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+mn-lt"/>
              </a:defRPr>
            </a:pPr>
            <a:endParaRPr lang="ru-RU"/>
          </a:p>
        </c:txPr>
        <c:crossAx val="80848768"/>
        <c:crosses val="autoZero"/>
        <c:auto val="1"/>
        <c:lblAlgn val="ctr"/>
        <c:lblOffset val="100"/>
        <c:noMultiLvlLbl val="0"/>
      </c:catAx>
      <c:valAx>
        <c:axId val="80848768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50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03611"/>
                </a:solidFill>
                <a:latin typeface="+mn-lt"/>
              </a:defRPr>
            </a:pPr>
            <a:endParaRPr lang="ru-RU"/>
          </a:p>
        </c:txPr>
        <c:crossAx val="80847232"/>
        <c:crosses val="autoZero"/>
        <c:crossBetween val="between"/>
      </c:valAx>
      <c:spPr>
        <a:solidFill>
          <a:srgbClr val="BED981"/>
        </a:solidFill>
      </c:spPr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10361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103611"/>
                </a:solidFill>
                <a:latin typeface="+mn-lt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rgbClr val="10361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6273507048732914"/>
          <c:y val="0.16069050341440363"/>
          <c:w val="0.18956728138589668"/>
          <c:h val="0.50639409547369163"/>
        </c:manualLayout>
      </c:layout>
      <c:overlay val="0"/>
      <c:txPr>
        <a:bodyPr/>
        <a:lstStyle/>
        <a:p>
          <a:pPr>
            <a:defRPr>
              <a:solidFill>
                <a:srgbClr val="10361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BED981"/>
    </a:solidFill>
    <a:ln w="12700">
      <a:solidFill>
        <a:srgbClr val="10361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5393B-EC06-4A3C-BA56-3AC70F091A6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63C6-D663-47A0-AA7B-EABE2763B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3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838200"/>
          </a:xfrm>
        </p:spPr>
        <p:txBody>
          <a:bodyPr vert="horz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600200"/>
            <a:ext cx="6248400" cy="533400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rgbClr val="333333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A290D9-663F-4482-836E-45891F7DD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2FD4-4E20-4DA0-A20A-CB18E08E8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1981200" cy="6172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7912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FC05-DE2D-4180-A248-4CC7E82B5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98CE4-CC1E-4412-8762-EE1CC57A7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8035-E92D-4323-9DEC-CB15D0A34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62200" y="685800"/>
            <a:ext cx="2933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685800"/>
            <a:ext cx="2933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A819-3DC9-460C-879B-3D7A81862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52953-4A8E-43EC-9BA1-B0CEA03A3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38BD3-59A9-4C2B-A540-5C459A0B7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8E55-B66E-4EB1-B4DF-8A25952E4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D2F4E-8120-47D2-809F-C74CD0414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670A-76EA-4710-9EB2-9C1CE6864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106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6858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C07879-5641-4102-AC06-4B52F297EFB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Franklin Gothic Medium Con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Franklin Gothic Medium Con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Franklin Gothic Medium Con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Franklin Gothic Medium Con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Franklin Gothic Medium Con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Franklin Gothic Medium Con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Franklin Gothic Medium Con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D7A6"/>
          </a:solidFill>
          <a:latin typeface="Franklin Gothic Medium Con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4.jpe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image" Target="../media/image32.png"/><Relationship Id="rId5" Type="http://schemas.openxmlformats.org/officeDocument/2006/relationships/image" Target="../media/image29.jpe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26.jpeg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 rot="16200000">
            <a:off x="4337720" y="-3393504"/>
            <a:ext cx="864096" cy="874846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2400" kern="0" dirty="0" smtClean="0">
                <a:ln>
                  <a:solidFill>
                    <a:srgbClr val="B6EE50"/>
                  </a:solidFill>
                </a:ln>
                <a:solidFill>
                  <a:srgbClr val="CCFF66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 результатов  диагностики  </a:t>
            </a:r>
            <a:r>
              <a:rPr lang="ru-RU" sz="2000" kern="0" dirty="0" smtClean="0">
                <a:ln>
                  <a:solidFill>
                    <a:srgbClr val="B6EE50"/>
                  </a:solidFill>
                </a:ln>
                <a:solidFill>
                  <a:srgbClr val="CCFF66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(формирующий этап)</a:t>
            </a:r>
            <a:endParaRPr kumimoji="0" lang="en-US" sz="2400" b="0" i="0" u="none" strike="noStrike" kern="0" cap="none" spc="0" normalizeH="0" baseline="0" noProof="0" dirty="0">
              <a:ln>
                <a:solidFill>
                  <a:srgbClr val="B6EE50"/>
                </a:solidFill>
              </a:ln>
              <a:solidFill>
                <a:srgbClr val="CCFF66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 rot="16200000">
            <a:off x="3959932" y="1448780"/>
            <a:ext cx="3312368" cy="6264696"/>
          </a:xfrm>
          <a:prstGeom prst="round2Diag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lvl="0">
              <a:defRPr/>
            </a:pPr>
            <a:endParaRPr kumimoji="0" lang="en-US" sz="2800" b="0" i="0" u="none" strike="noStrike" kern="0" cap="none" spc="0" normalizeH="0" baseline="0" noProof="0" dirty="0">
              <a:ln>
                <a:solidFill>
                  <a:srgbClr val="B6EE50"/>
                </a:solidFill>
              </a:ln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 rot="16200000">
            <a:off x="2303748" y="-135396"/>
            <a:ext cx="4896544" cy="8136904"/>
          </a:xfrm>
          <a:prstGeom prst="round2DiagRect">
            <a:avLst/>
          </a:prstGeom>
          <a:solidFill>
            <a:srgbClr val="D1E2A8"/>
          </a:solidFill>
          <a:ln w="28575">
            <a:solidFill>
              <a:srgbClr val="227717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marL="514350" lvl="0" indent="-514350">
              <a:defRPr/>
            </a:pPr>
            <a:endParaRPr lang="ru-RU" sz="1600" b="1" kern="0" dirty="0" smtClean="0">
              <a:ln w="1905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95736" y="1988840"/>
          <a:ext cx="5119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75656" y="5373216"/>
            <a:ext cx="6768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Рисунок  </a:t>
            </a:r>
            <a:r>
              <a:rPr lang="ru-RU" sz="1400" b="1" dirty="0" smtClean="0"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  Диаграмма условного распределения респондентов по уровням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позитивных навыков межкультурного общения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08912" cy="5472608"/>
          </a:xfrm>
          <a:prstGeom prst="round2DiagRect">
            <a:avLst/>
          </a:prstGeom>
          <a:ln w="28575">
            <a:solidFill>
              <a:srgbClr val="227717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Диаграмма 6"/>
          <p:cNvGraphicFramePr/>
          <p:nvPr/>
        </p:nvGraphicFramePr>
        <p:xfrm>
          <a:off x="1763688" y="1196752"/>
          <a:ext cx="5796111" cy="330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4941167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Рисунок  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103611"/>
                </a:solidFill>
                <a:latin typeface="+mn-lt"/>
                <a:cs typeface="Times New Roman" pitchFamily="18" charset="0"/>
              </a:rPr>
              <a:t>Процентное соотношение воспитанников в соответствии с выявленными уровнями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позитивных навыков межкультурного общения (данные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-ого и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-ого этапов)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10445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F6D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338554"/>
            <a:ext cx="8676456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4400" kern="0" dirty="0" smtClean="0">
                <a:ln>
                  <a:solidFill>
                    <a:srgbClr val="B6EE50"/>
                  </a:solidFill>
                </a:ln>
                <a:solidFill>
                  <a:srgbClr val="CCFF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+mn-lt"/>
              </a:rPr>
              <a:t> </a:t>
            </a:r>
            <a:r>
              <a:rPr lang="ru-RU" sz="54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8000"/>
                </a:solidFill>
                <a:latin typeface="+mn-lt"/>
              </a:rPr>
              <a:t>  </a:t>
            </a:r>
            <a:r>
              <a:rPr lang="ru-RU" sz="48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8000"/>
                </a:solidFill>
                <a:latin typeface="+mn-lt"/>
              </a:rPr>
              <a:t>Ресурсы</a:t>
            </a:r>
            <a:r>
              <a:rPr lang="ru-RU" sz="48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en-US" sz="4800" b="1" kern="0" dirty="0">
              <a:ln w="18415" cmpd="sng">
                <a:solidFill>
                  <a:srgbClr val="006600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49" name="Поле 1"/>
          <p:cNvSpPr txBox="1">
            <a:spLocks noChangeArrowheads="1"/>
          </p:cNvSpPr>
          <p:nvPr/>
        </p:nvSpPr>
        <p:spPr bwMode="auto">
          <a:xfrm>
            <a:off x="395536" y="1268760"/>
            <a:ext cx="49149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cs typeface="Arial" pitchFamily="34" charset="0"/>
              </a:rPr>
              <a:t>Сказки разных народов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44824"/>
            <a:ext cx="908784" cy="123594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140968"/>
            <a:ext cx="936104" cy="12241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844824"/>
            <a:ext cx="1008112" cy="12208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916832"/>
            <a:ext cx="913189" cy="12192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581128"/>
            <a:ext cx="1026730" cy="13732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09120"/>
            <a:ext cx="1008112" cy="14401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509120"/>
            <a:ext cx="994786" cy="13565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140968"/>
            <a:ext cx="939296" cy="12961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Picture 12" descr="back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692829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F6D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оле 1"/>
          <p:cNvSpPr txBox="1">
            <a:spLocks noChangeArrowheads="1"/>
          </p:cNvSpPr>
          <p:nvPr/>
        </p:nvSpPr>
        <p:spPr bwMode="auto">
          <a:xfrm>
            <a:off x="6156176" y="3140968"/>
            <a:ext cx="27363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03611"/>
                </a:solidFill>
                <a:latin typeface="+mn-lt"/>
                <a:cs typeface="Arial" pitchFamily="34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cs typeface="Arial" pitchFamily="34" charset="0"/>
              </a:rPr>
              <a:t>лаги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073" name="Picture 1" descr="C:\Users\Галина\Desktop\Портфолио конкурс Шокурова Г.А\Флаги\293ad2af3d3f32991905fe9baa80891e[1]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1490861" cy="817439"/>
          </a:xfrm>
          <a:prstGeom prst="rect">
            <a:avLst/>
          </a:prstGeom>
          <a:noFill/>
        </p:spPr>
      </p:pic>
      <p:pic>
        <p:nvPicPr>
          <p:cNvPr id="20" name="Рисунок 19" descr="Новости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1728192" cy="104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Галина\Desktop\i[8]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1584176" cy="88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оле 1"/>
          <p:cNvSpPr txBox="1">
            <a:spLocks noChangeArrowheads="1"/>
          </p:cNvSpPr>
          <p:nvPr/>
        </p:nvSpPr>
        <p:spPr bwMode="auto">
          <a:xfrm>
            <a:off x="6084168" y="3068960"/>
            <a:ext cx="27363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03611"/>
                </a:solidFill>
                <a:latin typeface="+mn-lt"/>
                <a:cs typeface="Arial" pitchFamily="34" charset="0"/>
              </a:rPr>
              <a:t>Традици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cs typeface="Arial" pitchFamily="34" charset="0"/>
              </a:rPr>
              <a:t>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5" name="Рисунок 24" descr="C:\Users\Галина\Desktop\1x640[1]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1584176" cy="97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Галина\Desktop\103706678_large_flagspain[1].png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1790204" cy="11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backdrop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89678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F6D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оле 1"/>
          <p:cNvSpPr txBox="1">
            <a:spLocks noChangeArrowheads="1"/>
          </p:cNvSpPr>
          <p:nvPr/>
        </p:nvSpPr>
        <p:spPr bwMode="auto">
          <a:xfrm>
            <a:off x="5364088" y="1124744"/>
            <a:ext cx="27363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03611"/>
                </a:solidFill>
                <a:latin typeface="+mn-lt"/>
                <a:cs typeface="Arial" pitchFamily="34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cs typeface="Arial" pitchFamily="34" charset="0"/>
              </a:rPr>
              <a:t>лаги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1" name="Поле 1"/>
          <p:cNvSpPr txBox="1">
            <a:spLocks noChangeArrowheads="1"/>
          </p:cNvSpPr>
          <p:nvPr/>
        </p:nvSpPr>
        <p:spPr bwMode="auto">
          <a:xfrm>
            <a:off x="6156176" y="2852936"/>
            <a:ext cx="27363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103611"/>
                </a:solidFill>
                <a:latin typeface="+mn-lt"/>
                <a:cs typeface="Arial" pitchFamily="34" charset="0"/>
              </a:rPr>
              <a:t>Традици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cs typeface="Arial" pitchFamily="34" charset="0"/>
              </a:rPr>
              <a:t>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356992"/>
            <a:ext cx="1292249" cy="93610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221088"/>
            <a:ext cx="1192399" cy="9862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301208"/>
            <a:ext cx="1036614" cy="124506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3356992"/>
            <a:ext cx="1018238" cy="11213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365104"/>
            <a:ext cx="1224136" cy="101488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229200"/>
            <a:ext cx="936104" cy="12241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136904" cy="5472608"/>
          </a:xfrm>
          <a:prstGeom prst="round2DiagRect">
            <a:avLst/>
          </a:prstGeom>
          <a:ln w="28575">
            <a:solidFill>
              <a:srgbClr val="BED98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16632"/>
            <a:ext cx="8676456" cy="16004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4400" kern="0" dirty="0" smtClean="0">
                <a:ln>
                  <a:solidFill>
                    <a:srgbClr val="B6EE50"/>
                  </a:solidFill>
                </a:ln>
                <a:solidFill>
                  <a:srgbClr val="CCFF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+mn-lt"/>
              </a:rPr>
              <a:t> </a:t>
            </a:r>
          </a:p>
          <a:p>
            <a:pPr lvl="0" algn="ctr">
              <a:defRPr/>
            </a:pPr>
            <a:r>
              <a:rPr lang="ru-RU" sz="54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8000"/>
                </a:solidFill>
                <a:latin typeface="+mn-lt"/>
              </a:rPr>
              <a:t>  </a:t>
            </a:r>
            <a:r>
              <a:rPr lang="ru-RU" sz="48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8000"/>
                </a:solidFill>
                <a:latin typeface="+mn-lt"/>
              </a:rPr>
              <a:t>Вывод</a:t>
            </a:r>
            <a:r>
              <a:rPr lang="ru-RU" sz="48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en-US" sz="4800" b="1" kern="0" dirty="0">
              <a:ln w="18415" cmpd="sng">
                <a:solidFill>
                  <a:srgbClr val="006600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00808"/>
            <a:ext cx="78488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03611"/>
                </a:solidFill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103611"/>
                </a:solidFill>
                <a:latin typeface="+mn-lt"/>
              </a:rPr>
              <a:t>Межличностное общение играет важную роль в психическом развитии старшего дошкольника. В связи с этим необходимо укреплять традиции межкультурного общения детей в группе смешанного национального состава. Именно в дошкольном возрасте, когда происходит расширение и углубление социальных контактов, важна активная работа по формированию навыков толерантного взаимодействия, развитию коммуникативных умений, навыков сотрудничества и конструктивного преодоления конфликтов. </a:t>
            </a:r>
            <a:r>
              <a:rPr lang="ru-RU" sz="1600" b="1" dirty="0" smtClean="0">
                <a:latin typeface="+mn-lt"/>
              </a:rPr>
              <a:t> </a:t>
            </a:r>
          </a:p>
          <a:p>
            <a:r>
              <a:rPr lang="ru-RU" sz="1600" b="1" dirty="0" smtClean="0">
                <a:solidFill>
                  <a:srgbClr val="103611"/>
                </a:solidFill>
                <a:latin typeface="+mn-lt"/>
              </a:rPr>
              <a:t>       Формирование навыков межкультурного общения как залог успешного развития основ  толерантности у детей старшего дошкольного возраста возможно с использованием различных средств:  </a:t>
            </a:r>
          </a:p>
          <a:p>
            <a:r>
              <a:rPr lang="ru-RU" sz="1600" b="1" dirty="0" smtClean="0">
                <a:solidFill>
                  <a:srgbClr val="103611"/>
                </a:solidFill>
                <a:latin typeface="+mn-lt"/>
              </a:rPr>
              <a:t>традиции, общение, художественная литература, </a:t>
            </a:r>
          </a:p>
          <a:p>
            <a:r>
              <a:rPr lang="ru-RU" sz="1600" b="1" dirty="0" smtClean="0">
                <a:solidFill>
                  <a:srgbClr val="103611"/>
                </a:solidFill>
                <a:latin typeface="+mn-lt"/>
              </a:rPr>
              <a:t>сказки, пословицы и поговорки, национальные </a:t>
            </a:r>
          </a:p>
          <a:p>
            <a:r>
              <a:rPr lang="ru-RU" sz="1600" b="1" dirty="0" smtClean="0">
                <a:solidFill>
                  <a:srgbClr val="103611"/>
                </a:solidFill>
                <a:latin typeface="+mn-lt"/>
              </a:rPr>
              <a:t>куклы, подвижные игры, национальные атрибуты,</a:t>
            </a:r>
          </a:p>
          <a:p>
            <a:r>
              <a:rPr lang="ru-RU" sz="1600" b="1" dirty="0" smtClean="0">
                <a:solidFill>
                  <a:srgbClr val="103611"/>
                </a:solidFill>
                <a:latin typeface="+mn-lt"/>
              </a:rPr>
              <a:t> произведения искусства.</a:t>
            </a:r>
          </a:p>
          <a:p>
            <a:r>
              <a:rPr lang="ru-RU" sz="1600" b="1" dirty="0" smtClean="0">
                <a:solidFill>
                  <a:srgbClr val="103611"/>
                </a:solidFill>
                <a:latin typeface="+mn-lt"/>
              </a:rPr>
              <a:t> </a:t>
            </a:r>
          </a:p>
          <a:p>
            <a:endParaRPr lang="ru-RU" sz="1600" dirty="0" smtClean="0">
              <a:solidFill>
                <a:srgbClr val="103611"/>
              </a:solidFill>
            </a:endParaRPr>
          </a:p>
        </p:txBody>
      </p:sp>
      <p:pic>
        <p:nvPicPr>
          <p:cNvPr id="3073" name="Picture 1" descr="C:\Users\Галина\Desktop\ПРОЕКТ 2015\101MSDCF\DSC059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9966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d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8208912" cy="5040560"/>
          </a:xfrm>
          <a:prstGeom prst="rect">
            <a:avLst/>
          </a:prstGeom>
          <a:solidFill>
            <a:srgbClr val="227717"/>
          </a:solidFill>
          <a:ln w="190500" cap="rnd"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3568" y="476672"/>
            <a:ext cx="8280920" cy="783193"/>
          </a:xfrm>
          <a:prstGeom prst="round2Diag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rgbClr val="336600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39700" prst="cross"/>
            <a:extrusionClr>
              <a:srgbClr val="B7F0AE"/>
            </a:extrusionClr>
          </a:sp3d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4000" b="1" kern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+mn-lt"/>
              </a:rPr>
              <a:t>Распространение  опыта </a:t>
            </a:r>
            <a:endParaRPr lang="en-US" sz="4000" b="1" kern="0" dirty="0">
              <a:ln w="18415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672259" cy="2287647"/>
          </a:xfrm>
          <a:prstGeom prst="rect">
            <a:avLst/>
          </a:prstGeom>
          <a:noFill/>
          <a:ln w="28575">
            <a:solidFill>
              <a:srgbClr val="227717"/>
            </a:solidFill>
            <a:miter lim="800000"/>
            <a:headEnd/>
            <a:tailEnd/>
          </a:ln>
        </p:spPr>
      </p:pic>
      <p:pic>
        <p:nvPicPr>
          <p:cNvPr id="1028" name="Picture 4" descr="C:\Users\Галина\Desktop\д сад\Грамоты, диплом-для аттестациисканировано\Изображение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1134394" cy="1572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4" descr="C:\Users\Галина\Desktop\д сад\Грамоты, диплом-для аттестациисканировано\Изображение0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030528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" name="Object 4" descr="Зеленый мрамор"/>
          <p:cNvGraphicFramePr>
            <a:graphicFrameLocks noChangeAspect="1"/>
          </p:cNvGraphicFramePr>
          <p:nvPr/>
        </p:nvGraphicFramePr>
        <p:xfrm>
          <a:off x="971600" y="4581128"/>
          <a:ext cx="864097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7" imgW="5667119" imgH="8019810" progId="AcroExch.Document.7">
                  <p:embed/>
                </p:oleObj>
              </mc:Choice>
              <mc:Fallback>
                <p:oleObj name="Acrobat Document" r:id="rId7" imgW="5667119" imgH="8019810" progId="AcroExch.Document.7">
                  <p:embed/>
                  <p:pic>
                    <p:nvPicPr>
                      <p:cNvPr id="0" name="Picture 4" descr="Зеленый мрамор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581128"/>
                        <a:ext cx="864097" cy="1296144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16832"/>
            <a:ext cx="4536504" cy="2592288"/>
          </a:xfrm>
          <a:prstGeom prst="rect">
            <a:avLst/>
          </a:prstGeom>
          <a:ln w="19050">
            <a:solidFill>
              <a:srgbClr val="31A721"/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76872"/>
            <a:ext cx="2664296" cy="1944216"/>
          </a:xfrm>
          <a:prstGeom prst="rect">
            <a:avLst/>
          </a:prstGeom>
          <a:ln w="19050">
            <a:solidFill>
              <a:srgbClr val="31A721"/>
            </a:solidFill>
          </a:ln>
        </p:spPr>
      </p:pic>
      <p:pic>
        <p:nvPicPr>
          <p:cNvPr id="16" name="Picture 5" descr="C:\Users\Галина\Desktop\д сад\Грамоты, диплом-для аттестациисканировано\сканирование001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797152"/>
            <a:ext cx="1150897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C:\Users\Лариса\Downloads\Шокурова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160240" cy="1440160"/>
          </a:xfrm>
          <a:prstGeom prst="rect">
            <a:avLst/>
          </a:prstGeom>
          <a:noFill/>
          <a:ln w="19050">
            <a:solidFill>
              <a:srgbClr val="807B3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Рисунок 16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941168"/>
            <a:ext cx="2052736" cy="1512168"/>
          </a:xfrm>
          <a:prstGeom prst="rect">
            <a:avLst/>
          </a:prstGeom>
          <a:ln w="19050">
            <a:solidFill>
              <a:srgbClr val="4C4D1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6192688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ED98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3568" y="476672"/>
            <a:ext cx="8280920" cy="783193"/>
          </a:xfrm>
          <a:prstGeom prst="round2Diag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rgbClr val="336600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39700" prst="cross"/>
            <a:extrusionClr>
              <a:srgbClr val="B7F0AE"/>
            </a:extrusionClr>
          </a:sp3d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4000" b="1" kern="0" dirty="0" err="1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+mn-lt"/>
              </a:rPr>
              <a:t>Востребованность</a:t>
            </a:r>
            <a:r>
              <a:rPr lang="ru-RU" sz="40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+mn-lt"/>
              </a:rPr>
              <a:t>  проекта </a:t>
            </a:r>
            <a:endParaRPr lang="en-US" sz="4000" b="1" kern="0" dirty="0">
              <a:ln w="18415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843808" y="1937738"/>
            <a:ext cx="568863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103611"/>
                </a:solidFill>
                <a:latin typeface="+mn-lt"/>
                <a:cs typeface="Times New Roman" pitchFamily="18" charset="0"/>
              </a:rPr>
              <a:t>       Разработанная нами программа «Радуга диалогов» может представлять интерес  для педагогов и педагогов-психологов дошкольных образовательных учреждений, которые посещают дети – представители других культур и национальностей. </a:t>
            </a:r>
          </a:p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+mn-lt"/>
                <a:cs typeface="Times New Roman" pitchFamily="18" charset="0"/>
              </a:rPr>
              <a:t>       Программа и материалы проекта могут заинтересовать посетителей интернет-сайтов, участников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03611"/>
                </a:solidFill>
                <a:latin typeface="+mn-lt"/>
                <a:cs typeface="Times New Roman" pitchFamily="18" charset="0"/>
              </a:rPr>
              <a:t>интернет-форумов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+mn-lt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03611"/>
                </a:solidFill>
                <a:latin typeface="+mn-lt"/>
                <a:cs typeface="Times New Roman" pitchFamily="18" charset="0"/>
              </a:rPr>
              <a:t>интернет-коференций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+mn-lt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03611"/>
                </a:solidFill>
                <a:latin typeface="+mn-lt"/>
                <a:cs typeface="Times New Roman" pitchFamily="18" charset="0"/>
              </a:rPr>
              <a:t>интернет-конкурсов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latin typeface="+mn-lt"/>
                <a:cs typeface="Times New Roman" pitchFamily="18" charset="0"/>
              </a:rPr>
              <a:t>, изучающих вопросы эффективности</a:t>
            </a:r>
            <a:r>
              <a:rPr lang="ru-RU" sz="1600" b="1" dirty="0" smtClean="0">
                <a:solidFill>
                  <a:srgbClr val="103611"/>
                </a:solidFill>
                <a:latin typeface="+mn-lt"/>
                <a:cs typeface="Times New Roman" pitchFamily="18" charset="0"/>
              </a:rPr>
              <a:t> межкультурного общения; </a:t>
            </a:r>
          </a:p>
          <a:p>
            <a:pPr lvl="0"/>
            <a:r>
              <a:rPr lang="ru-RU" sz="1600" b="1" dirty="0" smtClean="0">
                <a:solidFill>
                  <a:srgbClr val="103611"/>
                </a:solidFill>
                <a:latin typeface="+mn-lt"/>
                <a:cs typeface="Times New Roman" pitchFamily="18" charset="0"/>
              </a:rPr>
              <a:t>могут быть представлены на заседании городского</a:t>
            </a:r>
          </a:p>
          <a:p>
            <a:pPr lvl="0"/>
            <a:r>
              <a:rPr lang="ru-RU" sz="1600" b="1" dirty="0" smtClean="0">
                <a:solidFill>
                  <a:srgbClr val="103611"/>
                </a:solidFill>
                <a:latin typeface="+mn-lt"/>
                <a:cs typeface="Times New Roman" pitchFamily="18" charset="0"/>
              </a:rPr>
              <a:t>методического объединения</a:t>
            </a:r>
          </a:p>
          <a:p>
            <a:pPr lvl="0"/>
            <a:r>
              <a:rPr lang="ru-RU" sz="1600" b="1" dirty="0" smtClean="0">
                <a:solidFill>
                  <a:srgbClr val="103611"/>
                </a:solidFill>
                <a:latin typeface="+mn-lt"/>
                <a:cs typeface="Times New Roman" pitchFamily="18" charset="0"/>
              </a:rPr>
              <a:t>психологов ДОУ.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Галина\Desktop\DSC062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627784" cy="1970838"/>
          </a:xfrm>
          <a:prstGeom prst="round2DiagRect">
            <a:avLst/>
          </a:prstGeom>
          <a:solidFill>
            <a:srgbClr val="FFFFFF"/>
          </a:solidFill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&amp;Pcy;&amp;ucy;&amp;bcy;&amp;lcy;&amp;icy;&amp;kcy;&amp;acy;&amp;tscy;&amp;icy;&amp;icy; - G-Global - &amp;kcy;&amp;ocy;&amp;mcy;&amp;mcy;&amp;ucy;&amp;ncy;&amp;icy;&amp;kcy;&amp;acy;&amp;tscy;&amp;icy;&amp;ocy;&amp;ncy;&amp;ncy;&amp;acy;&amp;yacy; &amp;pcy;&amp;lcy;&amp;acy;&amp;tcy;&amp;fcy;&amp;ocy;&amp;rcy;&amp;mcy;&amp;a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656184" cy="158417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" descr="C:\Users\Галина\Desktop\4-я группа\DSC062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267744" cy="17008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7200800" cy="4896544"/>
          </a:xfrm>
          <a:prstGeom prst="round2DiagRect">
            <a:avLst/>
          </a:prstGeom>
          <a:ln w="28575">
            <a:solidFill>
              <a:srgbClr val="BED98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55576" y="659187"/>
            <a:ext cx="8280920" cy="715089"/>
          </a:xfrm>
          <a:prstGeom prst="round2Diag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rgbClr val="336600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39700" prst="cross"/>
            <a:extrusionClr>
              <a:srgbClr val="B7F0AE"/>
            </a:extrusionClr>
          </a:sp3d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36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+mn-lt"/>
              </a:rPr>
              <a:t>Информационные  источники: </a:t>
            </a:r>
            <a:endParaRPr lang="en-US" sz="3600" b="1" kern="0" dirty="0">
              <a:ln w="18415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5656" y="1700808"/>
            <a:ext cx="727280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333375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333375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Абдулкаримов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Г.Г.   Этика межнационального общения детей в поликультурной </a:t>
            </a:r>
          </a:p>
          <a:p>
            <a:pPr indent="333375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группе. – Уфа: Творчество, 2004.</a:t>
            </a:r>
          </a:p>
          <a:p>
            <a:pPr lvl="0" indent="333375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2. 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Бабаева Т.И.  Диагностика взаимоотношений старших дошкольников со    </a:t>
            </a:r>
          </a:p>
          <a:p>
            <a:pPr lvl="0" indent="333375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сверстниками. – СПб.:  Изд-во «</a:t>
            </a:r>
            <a:r>
              <a:rPr lang="ru-RU" sz="1200" b="1" dirty="0" err="1" smtClean="0">
                <a:solidFill>
                  <a:srgbClr val="103611"/>
                </a:solidFill>
                <a:latin typeface="+mn-lt"/>
              </a:rPr>
              <a:t>Принт-Класс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» РГПУ им А.И. Герцена, 2008. </a:t>
            </a:r>
            <a:endParaRPr lang="ru-RU" sz="1200" b="1" dirty="0" smtClean="0">
              <a:solidFill>
                <a:srgbClr val="103611"/>
              </a:solidFill>
              <a:latin typeface="+mn-lt"/>
              <a:cs typeface="Times New Roman" pitchFamily="18" charset="0"/>
            </a:endParaRPr>
          </a:p>
          <a:p>
            <a:pPr lvl="0" indent="333375"/>
            <a:r>
              <a:rPr lang="ru-RU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Асмолов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А.Г.   Толерантность в общественном сознании России. – М.: </a:t>
            </a:r>
          </a:p>
          <a:p>
            <a:pPr indent="333375"/>
            <a:r>
              <a:rPr lang="ru-RU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Педагогика, 1998.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0361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        4. 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«Диалог культур» : проект программы поликультурного   </a:t>
            </a:r>
          </a:p>
          <a:p>
            <a:r>
              <a:rPr lang="ru-RU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образования детей 3–7 лет. – Томск: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0361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2012. – 117 с.</a:t>
            </a:r>
            <a:r>
              <a:rPr lang="ru-RU" sz="1200" dirty="0" smtClean="0">
                <a:latin typeface="+mn-lt"/>
              </a:rPr>
              <a:t> </a:t>
            </a:r>
          </a:p>
          <a:p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5.  Лебедева М.С.,  </a:t>
            </a:r>
            <a:r>
              <a:rPr lang="ru-RU" sz="1200" b="1" dirty="0" err="1" smtClean="0">
                <a:solidFill>
                  <a:srgbClr val="103611"/>
                </a:solidFill>
                <a:latin typeface="+mn-lt"/>
              </a:rPr>
              <a:t>Татарко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А.Н.  Толерантность в межкультурном  </a:t>
            </a:r>
          </a:p>
          <a:p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      диалоге. – М.: 2007. – 372 с. </a:t>
            </a:r>
          </a:p>
          <a:p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6.  </a:t>
            </a:r>
            <a:r>
              <a:rPr lang="ru-RU" sz="1200" b="1" dirty="0" err="1" smtClean="0">
                <a:solidFill>
                  <a:srgbClr val="103611"/>
                </a:solidFill>
                <a:latin typeface="+mn-lt"/>
              </a:rPr>
              <a:t>Садохин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А.П.  Введение в межкультурную коммуникацию: учебное  </a:t>
            </a:r>
          </a:p>
          <a:p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      пособие / А.П. </a:t>
            </a:r>
            <a:r>
              <a:rPr lang="ru-RU" sz="1200" b="1" dirty="0" err="1" smtClean="0">
                <a:solidFill>
                  <a:srgbClr val="103611"/>
                </a:solidFill>
                <a:latin typeface="+mn-lt"/>
              </a:rPr>
              <a:t>Садохин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 – 2-е изд. – М.: Омега, 2010.</a:t>
            </a: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  <a:cs typeface="Arial" pitchFamily="34" charset="0"/>
              </a:rPr>
              <a:t>          7.  Смирнова Е.О.  Особенности общения с дошкольниками. – М.: Издательский центр     </a:t>
            </a: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  <a:cs typeface="Arial" pitchFamily="34" charset="0"/>
              </a:rPr>
              <a:t>               «Академия», 2002.</a:t>
            </a:r>
            <a:endParaRPr lang="en-US" sz="1200" b="1" dirty="0" smtClean="0">
              <a:solidFill>
                <a:srgbClr val="103611"/>
              </a:solidFill>
              <a:latin typeface="+mn-lt"/>
              <a:cs typeface="Arial" pitchFamily="34" charset="0"/>
            </a:endParaRP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8.  http://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www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d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е</a:t>
            </a:r>
            <a:r>
              <a:rPr lang="en-US" sz="1200" b="1" dirty="0" err="1" smtClean="0">
                <a:solidFill>
                  <a:srgbClr val="103611"/>
                </a:solidFill>
                <a:latin typeface="+mn-lt"/>
              </a:rPr>
              <a:t>tskij-dvorik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</a:t>
            </a:r>
            <a:r>
              <a:rPr lang="en-US" sz="1200" b="1" dirty="0" err="1" smtClean="0">
                <a:solidFill>
                  <a:srgbClr val="103611"/>
                </a:solidFill>
                <a:latin typeface="+mn-lt"/>
              </a:rPr>
              <a:t>ru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 Способы формирования навыков общения у 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   </a:t>
            </a:r>
          </a:p>
          <a:p>
            <a:pPr marL="342900" indent="-342900"/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              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дошкольников. </a:t>
            </a:r>
            <a:endParaRPr lang="ru-RU" sz="1200" b="1" dirty="0" smtClean="0">
              <a:solidFill>
                <a:srgbClr val="103611"/>
              </a:solidFill>
              <a:latin typeface="+mn-lt"/>
              <a:cs typeface="Arial" pitchFamily="34" charset="0"/>
            </a:endParaRP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9.  http://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www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 </a:t>
            </a:r>
            <a:r>
              <a:rPr lang="en-US" sz="1200" b="1" dirty="0" err="1" smtClean="0">
                <a:solidFill>
                  <a:srgbClr val="103611"/>
                </a:solidFill>
                <a:latin typeface="+mn-lt"/>
              </a:rPr>
              <a:t>maam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</a:t>
            </a:r>
            <a:r>
              <a:rPr lang="en-US" sz="1200" b="1" dirty="0" err="1" smtClean="0">
                <a:solidFill>
                  <a:srgbClr val="103611"/>
                </a:solidFill>
                <a:latin typeface="+mn-lt"/>
              </a:rPr>
              <a:t>ru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 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C</a:t>
            </a:r>
            <a:r>
              <a:rPr lang="ru-RU" sz="1200" b="1" dirty="0" err="1" smtClean="0">
                <a:solidFill>
                  <a:srgbClr val="103611"/>
                </a:solidFill>
                <a:latin typeface="+mn-lt"/>
              </a:rPr>
              <a:t>казки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как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средство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формирования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основ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межкультурного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 </a:t>
            </a: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      общения дошкольников.</a:t>
            </a:r>
            <a:endParaRPr lang="en-US" sz="1200" b="1" dirty="0" smtClean="0">
              <a:solidFill>
                <a:srgbClr val="103611"/>
              </a:solidFill>
              <a:latin typeface="+mn-lt"/>
            </a:endParaRP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10. http://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www</a:t>
            </a:r>
            <a:r>
              <a:rPr lang="ru-RU" sz="1200" b="1" dirty="0" smtClean="0">
                <a:solidFill>
                  <a:srgbClr val="103611"/>
                </a:solidFill>
              </a:rPr>
              <a:t>.</a:t>
            </a:r>
            <a:r>
              <a:rPr lang="en-US" sz="1200" b="1" dirty="0" err="1" smtClean="0">
                <a:solidFill>
                  <a:srgbClr val="103611"/>
                </a:solidFill>
                <a:latin typeface="+mn-lt"/>
              </a:rPr>
              <a:t>nsport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а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l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</a:t>
            </a:r>
            <a:r>
              <a:rPr lang="en-US" sz="1200" b="1" dirty="0" smtClean="0">
                <a:solidFill>
                  <a:srgbClr val="103611"/>
                </a:solidFill>
              </a:rPr>
              <a:t> </a:t>
            </a:r>
            <a:r>
              <a:rPr lang="en-US" sz="1200" b="1" dirty="0" err="1" smtClean="0">
                <a:solidFill>
                  <a:srgbClr val="103611"/>
                </a:solidFill>
                <a:latin typeface="+mn-lt"/>
              </a:rPr>
              <a:t>ru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 Картотека игр,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err="1" smtClean="0">
                <a:solidFill>
                  <a:srgbClr val="103611"/>
                </a:solidFill>
                <a:latin typeface="+mn-lt"/>
              </a:rPr>
              <a:t>направленныx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на формирование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у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      дошкольников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навыков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позитивного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общения</a:t>
            </a:r>
            <a:r>
              <a:rPr lang="ru-RU" sz="1200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со сверстниками. </a:t>
            </a: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11.  http: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  <a:cs typeface="Arial" pitchFamily="34" charset="0"/>
              </a:rPr>
              <a:t>//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www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festival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1september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</a:t>
            </a:r>
            <a:r>
              <a:rPr lang="en-US" sz="1200" b="1" dirty="0" err="1" smtClean="0">
                <a:solidFill>
                  <a:srgbClr val="103611"/>
                </a:solidFill>
                <a:latin typeface="+mn-lt"/>
              </a:rPr>
              <a:t>ru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.</a:t>
            </a:r>
            <a:r>
              <a:rPr lang="en-US" sz="1200" b="1" dirty="0" smtClean="0">
                <a:solidFill>
                  <a:srgbClr val="10361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Пути развития навыков общения и   </a:t>
            </a: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      формирования позитивного межличностного взаимодействия </a:t>
            </a:r>
          </a:p>
          <a:p>
            <a:pPr marL="342900" indent="-342900"/>
            <a:r>
              <a:rPr lang="ru-RU" sz="1200" b="1" dirty="0" smtClean="0">
                <a:solidFill>
                  <a:srgbClr val="103611"/>
                </a:solidFill>
                <a:latin typeface="+mn-lt"/>
              </a:rPr>
              <a:t>                 у дошкольников в игре. </a:t>
            </a:r>
            <a:endParaRPr lang="ru-RU" sz="1200" b="1" dirty="0" smtClean="0">
              <a:solidFill>
                <a:srgbClr val="103611"/>
              </a:solidFill>
              <a:latin typeface="+mn-lt"/>
              <a:cs typeface="Arial" pitchFamily="34" charset="0"/>
            </a:endParaRPr>
          </a:p>
          <a:p>
            <a:pPr marL="342900" indent="-342900">
              <a:buFontTx/>
              <a:buAutoNum type="arabicPeriod" startAt="7"/>
            </a:pPr>
            <a:endParaRPr lang="ru-RU" sz="1200" b="1" dirty="0" smtClean="0">
              <a:solidFill>
                <a:srgbClr val="10361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87596"/>
            <a:ext cx="8676456" cy="22775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4400" kern="0" dirty="0" smtClean="0">
                <a:ln>
                  <a:solidFill>
                    <a:srgbClr val="B6EE50"/>
                  </a:solidFill>
                </a:ln>
                <a:solidFill>
                  <a:srgbClr val="CCFF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+mn-lt"/>
              </a:rPr>
              <a:t> </a:t>
            </a:r>
          </a:p>
          <a:p>
            <a:pPr lvl="0" algn="ctr">
              <a:defRPr/>
            </a:pPr>
            <a:endParaRPr lang="ru-RU" sz="4400" kern="0" dirty="0" smtClean="0">
              <a:ln>
                <a:solidFill>
                  <a:srgbClr val="B6EE50"/>
                </a:solidFill>
              </a:ln>
              <a:solidFill>
                <a:srgbClr val="CCFF66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+mn-lt"/>
            </a:endParaRPr>
          </a:p>
          <a:p>
            <a:pPr lvl="0" algn="ctr">
              <a:defRPr/>
            </a:pPr>
            <a:r>
              <a:rPr lang="ru-RU" sz="5400" b="1" kern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8000"/>
                </a:solidFill>
                <a:latin typeface="+mn-lt"/>
              </a:rPr>
              <a:t>Спасибо  за  внимание! </a:t>
            </a:r>
            <a:endParaRPr lang="en-US" sz="5400" b="1" kern="0" dirty="0">
              <a:ln w="18415" cmpd="sng">
                <a:solidFill>
                  <a:srgbClr val="006600"/>
                </a:solidFill>
                <a:prstDash val="solid"/>
              </a:ln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8" name="Рисунок 7" descr="В женских руках обои, фото, картинки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6004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_trad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_tra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tra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tra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tra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tra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tra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_tra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_tra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_tra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_tra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_tra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_tra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global_trade</Template>
  <TotalTime>3351</TotalTime>
  <Words>485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global_trade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TRADE</dc:title>
  <dc:creator>Галина</dc:creator>
  <cp:lastModifiedBy>Лариса</cp:lastModifiedBy>
  <cp:revision>405</cp:revision>
  <dcterms:created xsi:type="dcterms:W3CDTF">2015-01-26T20:12:58Z</dcterms:created>
  <dcterms:modified xsi:type="dcterms:W3CDTF">2015-11-13T11:20:21Z</dcterms:modified>
</cp:coreProperties>
</file>