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87" r:id="rId3"/>
    <p:sldId id="276" r:id="rId4"/>
    <p:sldId id="290" r:id="rId5"/>
    <p:sldId id="291" r:id="rId6"/>
    <p:sldId id="281" r:id="rId7"/>
    <p:sldId id="289" r:id="rId8"/>
    <p:sldId id="267" r:id="rId9"/>
    <p:sldId id="286" r:id="rId10"/>
    <p:sldId id="29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6D80"/>
    <a:srgbClr val="C8DF95"/>
    <a:srgbClr val="103611"/>
    <a:srgbClr val="BED981"/>
    <a:srgbClr val="62DEE4"/>
    <a:srgbClr val="1B9399"/>
    <a:srgbClr val="003300"/>
    <a:srgbClr val="FF4747"/>
    <a:srgbClr val="FF2D2D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rgbClr val="10361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2"/>
            <c:bubble3D val="0"/>
            <c:spPr>
              <a:solidFill>
                <a:srgbClr val="92D050"/>
              </a:solidFill>
              <a:ln>
                <a:solidFill>
                  <a:srgbClr val="10361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1"/>
              <c:layout>
                <c:manualLayout>
                  <c:x val="-0.12212051618547692"/>
                  <c:y val="1.6161104861892442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FF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326334208224825E-2"/>
                  <c:y val="-0.21910573678290424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FF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228382910469525"/>
                  <c:y val="3.774746906636671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FF0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1">
                  <c:v>Средний уровень</c:v>
                </c:pt>
                <c:pt idx="2">
                  <c:v>Высокий уровень</c:v>
                </c:pt>
                <c:pt idx="3">
                  <c:v>Низкий уровень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1">
                  <c:v>0.41000000000000031</c:v>
                </c:pt>
                <c:pt idx="2">
                  <c:v>0.26</c:v>
                </c:pt>
                <c:pt idx="3">
                  <c:v>0.33000000000000312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/>
      <c:overlay val="0"/>
      <c:txPr>
        <a:bodyPr/>
        <a:lstStyle/>
        <a:p>
          <a:pPr>
            <a:defRPr sz="1200" b="1">
              <a:solidFill>
                <a:srgbClr val="10361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BED981"/>
    </a:solidFill>
    <a:ln w="19050">
      <a:solidFill>
        <a:srgbClr val="103611"/>
      </a:solidFill>
    </a:ln>
    <a:scene3d>
      <a:camera prst="orthographicFront"/>
      <a:lightRig rig="threePt" dir="t"/>
    </a:scene3d>
    <a:sp3d>
      <a:bevelT/>
    </a:sp3d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5393B-EC06-4A3C-BA56-3AC70F091A62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C63C6-D663-47A0-AA7B-EABE2763B22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93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838200"/>
          </a:xfrm>
        </p:spPr>
        <p:txBody>
          <a:bodyPr vert="horz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1600200"/>
            <a:ext cx="6248400" cy="533400"/>
          </a:xfrm>
        </p:spPr>
        <p:txBody>
          <a:bodyPr/>
          <a:lstStyle>
            <a:lvl1pPr marL="0" indent="0">
              <a:buFontTx/>
              <a:buNone/>
              <a:defRPr i="1">
                <a:solidFill>
                  <a:srgbClr val="333333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A290D9-663F-4482-836E-45891F7DDB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12FD4-4E20-4DA0-A20A-CB18E08E8E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1981200" cy="6172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5791200" cy="6172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BFC05-DE2D-4180-A248-4CC7E82B5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98CE4-CC1E-4412-8762-EE1CC57A79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78035-E92D-4323-9DEC-CB15D0A344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362200" y="685800"/>
            <a:ext cx="2933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48300" y="685800"/>
            <a:ext cx="2933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6A819-3DC9-460C-879B-3D7A818628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52953-4A8E-43EC-9BA1-B0CEA03A33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38BD3-59A9-4C2B-A540-5C459A0B78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58E55-B66E-4EB1-B4DF-8A25952E41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D2F4E-8120-47D2-809F-C74CD04147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D670A-76EA-4710-9EB2-9C1CE68648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1066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2200" y="685800"/>
            <a:ext cx="6019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C07879-5641-4102-AC06-4B52F297EFB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D7A6"/>
          </a:solidFill>
          <a:latin typeface="Franklin Gothic Medium Cond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2" descr="backd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7632848" cy="5328592"/>
          </a:xfrm>
          <a:prstGeom prst="round2Diag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4211960" y="-3267744"/>
            <a:ext cx="864096" cy="849694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40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Механизмы </a:t>
            </a:r>
            <a:r>
              <a:rPr kumimoji="0" lang="ru-RU" sz="40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kern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</a:t>
            </a:r>
            <a:r>
              <a:rPr kumimoji="0" lang="ru-RU" sz="40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ализации  проекта:</a:t>
            </a:r>
            <a:endParaRPr kumimoji="0" lang="en-US" sz="40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259632" y="1916832"/>
            <a:ext cx="62484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60004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43608" y="1665385"/>
            <a:ext cx="6192688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333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1. Изучение особенностей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межкультурного общения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старших дошкольников.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2.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Знакомство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  <a:ea typeface="Times New Roman" pitchFamily="18" charset="0"/>
                <a:cs typeface="Times New Roman" pitchFamily="18" charset="0"/>
              </a:rPr>
              <a:t>участнико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в проекта с опытом работы  по</a:t>
            </a:r>
            <a:r>
              <a:rPr kumimoji="0" lang="ru-RU" sz="14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данной проблеме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 3. Разработка рекомендаций для педагогов и родителей.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     Организация условий: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Педагогическая поддержка интереса дошкольников к культурно-историческому наследию разных народов.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Осознание педагогами и родителями важности культурного многообразия для самореализации личности ребёнка.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Развитие умений и навыков бесконфликтного взаимодействия носителей разных культур посредством игровой деятельности.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Повышение педагогической компетенции через умение вносить в содержание общего образования идеи, отражающие культурное многообразие мира, страны, этнической группы.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&amp;Scy;&amp;tcy;&amp;rcy;&amp;acy;&amp;ncy;&amp;icy;&amp;chcy;&amp;kcy;&amp;acy; &amp;ucy;&amp;chcy;&amp;acy;&amp;shchcy;&amp;icy;&amp;khcy;&amp;scy;&amp;yacy;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4005064"/>
            <a:ext cx="2250132" cy="216024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 rot="16200000">
            <a:off x="4337720" y="-3393504"/>
            <a:ext cx="864096" cy="874846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Реализуемые мероприятия:</a:t>
            </a:r>
            <a:endParaRPr kumimoji="0" lang="en-US" sz="40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 rot="16200000">
            <a:off x="3959932" y="1448780"/>
            <a:ext cx="3312368" cy="6264696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endParaRPr kumimoji="0" lang="en-US" sz="28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 rot="16200000">
            <a:off x="3131840" y="332656"/>
            <a:ext cx="2952328" cy="7848872"/>
          </a:xfrm>
          <a:prstGeom prst="round2DiagRect">
            <a:avLst/>
          </a:prstGeom>
          <a:solidFill>
            <a:srgbClr val="D1E2A8"/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marL="514350" lvl="0" indent="-514350">
              <a:buAutoNum type="arabicPeriod"/>
              <a:defRPr/>
            </a:pPr>
            <a:endParaRPr kumimoji="0" lang="en-US" sz="2000" b="1" i="0" u="none" strike="noStrike" kern="0" normalizeH="0" baseline="0" noProof="0" dirty="0">
              <a:ln w="1905"/>
              <a:solidFill>
                <a:schemeClr val="accent6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1" name="Picture 1" descr="C:\Users\Галина\Desktop\шокурова 1\Шокурова\DSCN13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3264363" cy="244827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242" name="Picture 2" descr="C:\Users\Галина\Desktop\шокурова 1\Шокурова\DSCN1363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1412776"/>
            <a:ext cx="3121152" cy="23408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121" name="Picture 1" descr="C:\Users\Галина\Desktop\ПРОЕКТ 2015\101MSDCF\DSC05969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4437112"/>
            <a:ext cx="2555776" cy="19168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122" name="Picture 2" descr="C:\Users\Галина\Desktop\DSC05978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2627784" cy="197083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Picture 1" descr="C:\Users\Галина\Desktop\шокурова 1\Шокурова\DSCN1892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728" y="3339594"/>
            <a:ext cx="2880320" cy="21602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2" name="Picture 3" descr="C:\Users\Галина\Desktop\ПРОЕКТ 2015\101MSDCF\DSC05972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797152"/>
            <a:ext cx="2411760" cy="18088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6">
                <a:lumMod val="20000"/>
                <a:lumOff val="8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2" descr="backd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20688"/>
            <a:ext cx="7488832" cy="532859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4103948" y="-3159732"/>
            <a:ext cx="864096" cy="8280920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Этапы </a:t>
            </a:r>
            <a:r>
              <a:rPr kumimoji="0" lang="ru-RU" sz="44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400" kern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</a:t>
            </a:r>
            <a:r>
              <a:rPr kumimoji="0" lang="ru-RU" sz="44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ализации  проекта:</a:t>
            </a:r>
            <a:endParaRPr kumimoji="0" lang="en-US" sz="44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1259632" y="1916832"/>
            <a:ext cx="62484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200" b="1" kern="0" dirty="0" smtClean="0">
                <a:solidFill>
                  <a:srgbClr val="60004E"/>
                </a:solidFill>
                <a:latin typeface="+mn-lt"/>
              </a:rPr>
              <a:t>I</a:t>
            </a:r>
            <a:r>
              <a:rPr lang="ru-RU" sz="3200" b="1" kern="0" dirty="0" smtClean="0">
                <a:solidFill>
                  <a:srgbClr val="60004E"/>
                </a:solidFill>
                <a:latin typeface="+mn-lt"/>
              </a:rPr>
              <a:t>-</a:t>
            </a:r>
            <a:r>
              <a:rPr lang="ru-RU" sz="3200" b="1" kern="0" dirty="0" err="1" smtClean="0">
                <a:solidFill>
                  <a:srgbClr val="60004E"/>
                </a:solidFill>
                <a:latin typeface="+mn-lt"/>
              </a:rPr>
              <a:t>ый</a:t>
            </a:r>
            <a:r>
              <a:rPr lang="ru-RU" sz="3200" b="1" kern="0" dirty="0" smtClean="0">
                <a:solidFill>
                  <a:srgbClr val="60004E"/>
                </a:solidFill>
                <a:latin typeface="+mn-lt"/>
              </a:rPr>
              <a:t> этап   –  констатирующий        </a:t>
            </a:r>
            <a:r>
              <a:rPr lang="ru-RU" sz="2400" b="1" kern="0" dirty="0" smtClean="0">
                <a:solidFill>
                  <a:srgbClr val="60004E"/>
                </a:solidFill>
                <a:latin typeface="+mn-lt"/>
              </a:rPr>
              <a:t>(август-сентябрь 2014 год)</a:t>
            </a:r>
            <a:r>
              <a:rPr lang="ru-RU" sz="3200" b="1" kern="0" dirty="0" smtClean="0">
                <a:solidFill>
                  <a:srgbClr val="60004E"/>
                </a:solidFill>
                <a:latin typeface="+mn-lt"/>
              </a:rPr>
              <a:t>;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60004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3140968"/>
            <a:ext cx="56886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0"/>
              </a:spcBef>
              <a:defRPr/>
            </a:pPr>
            <a:r>
              <a:rPr lang="en-US" sz="3200" b="1" kern="0" dirty="0" smtClean="0">
                <a:solidFill>
                  <a:srgbClr val="003300"/>
                </a:solidFill>
                <a:latin typeface="+mn-lt"/>
              </a:rPr>
              <a:t>II</a:t>
            </a:r>
            <a:r>
              <a:rPr lang="ru-RU" sz="2800" b="1" kern="0" dirty="0" smtClean="0">
                <a:solidFill>
                  <a:srgbClr val="003300"/>
                </a:solidFill>
                <a:latin typeface="+mn-lt"/>
              </a:rPr>
              <a:t>-ой этап       –   формирующий   </a:t>
            </a:r>
          </a:p>
          <a:p>
            <a:pPr marL="342900" lvl="0" indent="-342900" algn="ctr">
              <a:spcBef>
                <a:spcPts val="0"/>
              </a:spcBef>
              <a:defRPr/>
            </a:pPr>
            <a:r>
              <a:rPr lang="ru-RU" sz="2400" b="1" kern="0" dirty="0" smtClean="0">
                <a:solidFill>
                  <a:srgbClr val="003300"/>
                </a:solidFill>
                <a:latin typeface="+mn-lt"/>
              </a:rPr>
              <a:t>      (октябрь-апрель 2015); </a:t>
            </a:r>
            <a:endParaRPr lang="en-US" sz="2400" b="1" kern="0" dirty="0">
              <a:solidFill>
                <a:srgbClr val="003300"/>
              </a:solidFill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4437112"/>
            <a:ext cx="60176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200" b="1" kern="0" dirty="0" smtClean="0">
                <a:solidFill>
                  <a:srgbClr val="000099"/>
                </a:solidFill>
                <a:latin typeface="+mn-lt"/>
              </a:rPr>
              <a:t>   </a:t>
            </a:r>
            <a:r>
              <a:rPr lang="en-US" sz="3200" b="1" kern="0" dirty="0" smtClean="0">
                <a:solidFill>
                  <a:srgbClr val="000099"/>
                </a:solidFill>
                <a:latin typeface="+mn-lt"/>
              </a:rPr>
              <a:t>III</a:t>
            </a:r>
            <a:r>
              <a:rPr lang="ru-RU" sz="3200" b="1" kern="0" dirty="0" smtClean="0">
                <a:solidFill>
                  <a:srgbClr val="000099"/>
                </a:solidFill>
                <a:latin typeface="+mn-lt"/>
              </a:rPr>
              <a:t>-</a:t>
            </a:r>
            <a:r>
              <a:rPr lang="ru-RU" sz="3200" b="1" kern="0" dirty="0" err="1" smtClean="0">
                <a:solidFill>
                  <a:srgbClr val="000099"/>
                </a:solidFill>
                <a:latin typeface="+mn-lt"/>
              </a:rPr>
              <a:t>ий</a:t>
            </a:r>
            <a:r>
              <a:rPr lang="ru-RU" sz="3200" b="1" kern="0" dirty="0" smtClean="0">
                <a:solidFill>
                  <a:srgbClr val="000099"/>
                </a:solidFill>
                <a:latin typeface="+mn-lt"/>
              </a:rPr>
              <a:t> этап  –  контрольный                 </a:t>
            </a:r>
          </a:p>
          <a:p>
            <a:pPr marL="342900" lvl="0" indent="-342900">
              <a:spcBef>
                <a:spcPts val="0"/>
              </a:spcBef>
              <a:defRPr/>
            </a:pPr>
            <a:r>
              <a:rPr lang="ru-RU" sz="3200" b="1" kern="0" dirty="0" smtClean="0">
                <a:solidFill>
                  <a:srgbClr val="000099"/>
                </a:solidFill>
                <a:latin typeface="+mn-lt"/>
              </a:rPr>
              <a:t>                 </a:t>
            </a:r>
            <a:r>
              <a:rPr lang="ru-RU" sz="2400" b="1" kern="0" dirty="0" smtClean="0">
                <a:solidFill>
                  <a:srgbClr val="000099"/>
                </a:solidFill>
                <a:latin typeface="+mn-lt"/>
              </a:rPr>
              <a:t>(май 2015 год).</a:t>
            </a:r>
            <a:endParaRPr lang="en-US" sz="2400" b="1" kern="0" dirty="0">
              <a:solidFill>
                <a:srgbClr val="00009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 rot="16200000">
            <a:off x="4337720" y="-3393504"/>
            <a:ext cx="864096" cy="874846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Этапы  </a:t>
            </a:r>
            <a:r>
              <a:rPr kumimoji="0" lang="ru-RU" sz="44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проекта</a:t>
            </a:r>
            <a:endParaRPr kumimoji="0" lang="en-US" sz="44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71800" y="1484784"/>
            <a:ext cx="675839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kern="0" dirty="0" smtClean="0">
                <a:solidFill>
                  <a:srgbClr val="103611"/>
                </a:solidFill>
                <a:latin typeface="+mn-lt"/>
              </a:rPr>
              <a:t>I</a:t>
            </a:r>
            <a:r>
              <a:rPr lang="ru-RU" sz="3400" b="1" kern="0" dirty="0" smtClean="0">
                <a:solidFill>
                  <a:srgbClr val="103611"/>
                </a:solidFill>
                <a:latin typeface="+mn-lt"/>
              </a:rPr>
              <a:t>-</a:t>
            </a:r>
            <a:r>
              <a:rPr lang="ru-RU" sz="3400" b="1" kern="0" dirty="0" err="1" smtClean="0">
                <a:solidFill>
                  <a:srgbClr val="103611"/>
                </a:solidFill>
                <a:latin typeface="+mn-lt"/>
              </a:rPr>
              <a:t>ый</a:t>
            </a:r>
            <a:r>
              <a:rPr lang="ru-RU" sz="3400" b="1" kern="0" dirty="0" smtClean="0">
                <a:solidFill>
                  <a:srgbClr val="103611"/>
                </a:solidFill>
                <a:latin typeface="+mn-lt"/>
              </a:rPr>
              <a:t> этап – констатирующий </a:t>
            </a:r>
            <a:endParaRPr lang="ru-RU" sz="3400" dirty="0">
              <a:solidFill>
                <a:srgbClr val="103611"/>
              </a:solidFill>
              <a:latin typeface="+mn-lt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 rot="16200000">
            <a:off x="3959932" y="1448780"/>
            <a:ext cx="3312368" cy="6264696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endParaRPr kumimoji="0" lang="en-US" sz="28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 rot="16200000">
            <a:off x="2915816" y="476672"/>
            <a:ext cx="4104456" cy="7704856"/>
          </a:xfrm>
          <a:prstGeom prst="round2DiagRect">
            <a:avLst/>
          </a:prstGeom>
          <a:solidFill>
            <a:srgbClr val="D1E2A8"/>
          </a:solidFill>
          <a:ln>
            <a:solidFill>
              <a:srgbClr val="227717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marL="514350" lvl="0" indent="-514350">
              <a:buAutoNum type="arabicPeriod"/>
              <a:defRPr/>
            </a:pPr>
            <a:r>
              <a:rPr kumimoji="0" lang="ru-RU" sz="2000" b="1" i="0" u="none" strike="noStrike" kern="0" normalizeH="0" baseline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Изучить</a:t>
            </a:r>
            <a:r>
              <a:rPr kumimoji="0" lang="ru-RU" sz="2000" b="0" i="0" u="none" strike="noStrike" kern="0" cap="none" spc="0" normalizeH="0" noProof="0" dirty="0" smtClean="0">
                <a:ln>
                  <a:solidFill>
                    <a:srgbClr val="B6EE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rgbClr val="003300">
                      <a:alpha val="60000"/>
                    </a:srgb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1" i="0" u="none" strike="noStrike" kern="0" normalizeH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научно-методическую</a:t>
            </a:r>
            <a:r>
              <a:rPr kumimoji="0" lang="ru-RU" sz="2000" b="0" i="0" u="none" strike="noStrike" kern="0" cap="none" spc="0" normalizeH="0" noProof="0" dirty="0" smtClean="0">
                <a:ln>
                  <a:solidFill>
                    <a:srgbClr val="B6EE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rgbClr val="003300">
                      <a:alpha val="60000"/>
                    </a:srgbClr>
                  </a:glo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1" i="0" u="none" strike="noStrike" kern="0" normalizeH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литературу по</a:t>
            </a:r>
          </a:p>
          <a:p>
            <a:pPr marL="514350" lvl="0" indent="-514350"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         </a:t>
            </a:r>
            <a:r>
              <a:rPr kumimoji="0" lang="ru-RU" sz="2000" b="1" i="0" u="none" strike="noStrike" kern="0" normalizeH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теме проекта</a:t>
            </a:r>
            <a:r>
              <a:rPr kumimoji="0" lang="ru-RU" sz="2000" b="1" i="0" u="none" strike="noStrike" kern="0" normalizeH="0" baseline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514350" lvl="0" indent="-514350">
              <a:buAutoNum type="arabicPeriod" startAt="2"/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Подобрать и систематизировать материал, необходимый для реализации проекта; средства формирования навыков м</a:t>
            </a:r>
            <a:r>
              <a:rPr lang="ru-RU" sz="16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/</a:t>
            </a: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к общения .</a:t>
            </a:r>
          </a:p>
          <a:p>
            <a:pPr marL="514350" lvl="0" indent="-514350">
              <a:buAutoNum type="arabicPeriod" startAt="2"/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Организовать работу мини-центров национальной культуры.</a:t>
            </a:r>
          </a:p>
          <a:p>
            <a:pPr marL="514350" lvl="0" indent="-514350"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4.      Разработать содержание занятий.</a:t>
            </a:r>
          </a:p>
          <a:p>
            <a:pPr marL="514350" lvl="0" indent="-514350">
              <a:buAutoNum type="arabicPeriod" startAt="5"/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Организовать</a:t>
            </a:r>
            <a:r>
              <a:rPr kumimoji="0" lang="ru-RU" sz="2000" b="1" i="0" u="none" strike="noStrike" kern="0" normalizeH="0" baseline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000" b="1" kern="0" dirty="0" err="1" smtClean="0">
                <a:ln w="1905"/>
                <a:solidFill>
                  <a:schemeClr val="accent6">
                    <a:lumMod val="50000"/>
                  </a:schemeClr>
                </a:solidFill>
              </a:rPr>
              <a:t>ди</a:t>
            </a:r>
            <a:r>
              <a:rPr kumimoji="0" lang="ru-RU" sz="2000" b="1" i="0" u="none" strike="noStrike" kern="0" normalizeH="0" baseline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агностическое обследование.</a:t>
            </a:r>
          </a:p>
          <a:p>
            <a:pPr marL="514350" lvl="0" indent="-514350"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6.      Осуществить анализ полученных результатов</a:t>
            </a:r>
          </a:p>
          <a:p>
            <a:pPr marL="514350" lvl="0" indent="-514350"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          на этапе  констатации фактов.</a:t>
            </a:r>
            <a:endParaRPr kumimoji="0" lang="en-US" sz="2000" b="1" i="0" u="none" strike="noStrike" kern="0" normalizeH="0" baseline="0" noProof="0" dirty="0">
              <a:ln w="1905"/>
              <a:solidFill>
                <a:schemeClr val="accent6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4"/>
          <p:cNvSpPr txBox="1">
            <a:spLocks noChangeArrowheads="1"/>
          </p:cNvSpPr>
          <p:nvPr/>
        </p:nvSpPr>
        <p:spPr bwMode="auto">
          <a:xfrm rot="16200000">
            <a:off x="5093804" y="314908"/>
            <a:ext cx="936104" cy="4283968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r>
              <a:rPr lang="ru-RU" sz="3200" b="1" kern="0" dirty="0" smtClean="0">
                <a:solidFill>
                  <a:srgbClr val="6000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endParaRPr kumimoji="0" lang="en-US" sz="32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 rot="16200000">
            <a:off x="4337720" y="-3393504"/>
            <a:ext cx="864096" cy="874846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kumimoji="0" lang="en-US" sz="44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5576" y="620688"/>
            <a:ext cx="675839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kern="0" dirty="0" smtClean="0">
                <a:solidFill>
                  <a:srgbClr val="103611"/>
                </a:solidFill>
                <a:latin typeface="+mn-lt"/>
              </a:rPr>
              <a:t>Диагностический блок  </a:t>
            </a:r>
            <a:endParaRPr lang="ru-RU" sz="3400" dirty="0">
              <a:solidFill>
                <a:srgbClr val="103611"/>
              </a:solidFill>
              <a:latin typeface="+mn-lt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 rot="16200000">
            <a:off x="3959932" y="1448780"/>
            <a:ext cx="3312368" cy="6264696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endParaRPr kumimoji="0" lang="en-US" sz="28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 rot="16200000">
            <a:off x="2771800" y="188640"/>
            <a:ext cx="4104456" cy="8280920"/>
          </a:xfrm>
          <a:prstGeom prst="round2DiagRect">
            <a:avLst/>
          </a:prstGeom>
          <a:solidFill>
            <a:srgbClr val="D1E2A8"/>
          </a:solidFill>
          <a:ln w="28575">
            <a:solidFill>
              <a:srgbClr val="227717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marL="514350" lvl="0" indent="-514350">
              <a:defRPr/>
            </a:pPr>
            <a:r>
              <a:rPr lang="ru-RU" sz="1600" b="1" dirty="0" smtClean="0"/>
              <a:t>1. Схема наблюдения (по М. Я. Басову)</a:t>
            </a:r>
            <a:endParaRPr lang="ru-RU" sz="1600" dirty="0" smtClean="0"/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Цель наблюдения: выявить уровень межличностного общения детей дошкольного возраста. </a:t>
            </a:r>
            <a:endParaRPr kumimoji="0" lang="ru-RU" sz="1600" b="1" i="0" u="none" kern="0" normalizeH="0" baseline="0" noProof="0" dirty="0" smtClean="0">
              <a:ln w="1905"/>
              <a:solidFill>
                <a:schemeClr val="accent6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r>
              <a:rPr lang="ru-RU" sz="1600" kern="0" dirty="0" smtClean="0">
                <a:ln>
                  <a:solidFill>
                    <a:srgbClr val="B6EE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rgbClr val="003300">
                      <a:alpha val="60000"/>
                    </a:srgbClr>
                  </a:glow>
                </a:effectLst>
              </a:rPr>
              <a:t> </a:t>
            </a:r>
            <a:r>
              <a:rPr lang="ru-RU" sz="1600" b="1" dirty="0" smtClean="0"/>
              <a:t>2. Методика «Подели игрушки» (И. Б.  </a:t>
            </a:r>
            <a:r>
              <a:rPr lang="ru-RU" sz="1600" b="1" dirty="0" err="1" smtClean="0"/>
              <a:t>Дерманова</a:t>
            </a:r>
            <a:r>
              <a:rPr lang="ru-RU" sz="1600" b="1" dirty="0" smtClean="0"/>
              <a:t>)</a:t>
            </a:r>
            <a:endParaRPr lang="ru-RU" sz="1600" dirty="0" smtClean="0"/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Цель: исследование навыков общения ребенка в ситуации морального выбора. </a:t>
            </a:r>
          </a:p>
          <a:p>
            <a:r>
              <a:rPr lang="ru-RU" sz="1600" kern="0" dirty="0" smtClean="0">
                <a:ln>
                  <a:solidFill>
                    <a:srgbClr val="B6EE5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rgbClr val="003300">
                      <a:alpha val="60000"/>
                    </a:srgbClr>
                  </a:glow>
                </a:effectLst>
              </a:rPr>
              <a:t> </a:t>
            </a:r>
            <a:r>
              <a:rPr lang="ru-RU" sz="1600" b="1" dirty="0" smtClean="0"/>
              <a:t>3. Методика «Картинка» (Калягина Е. А.,  Е. О. Смирнова)</a:t>
            </a:r>
            <a:endParaRPr lang="ru-RU" sz="1600" dirty="0" smtClean="0"/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Цель: выявление коммуникативной компетентности в общении со                                                        сверстниками. </a:t>
            </a:r>
          </a:p>
          <a:p>
            <a:r>
              <a:rPr lang="ru-RU" sz="1600" b="1" dirty="0" smtClean="0"/>
              <a:t>4. Методика «Раскрась рукавички» (Т. Д.  Марцинковская)</a:t>
            </a:r>
            <a:endParaRPr lang="ru-RU" sz="1600" dirty="0" smtClean="0"/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Цель: изучение коммуникативных навыков детей. </a:t>
            </a:r>
          </a:p>
          <a:p>
            <a:pPr marL="514350" lvl="0" indent="-514350">
              <a:defRPr/>
            </a:pPr>
            <a:r>
              <a:rPr lang="ru-RU" sz="1600" b="1" dirty="0" smtClean="0"/>
              <a:t> 5. Методика понимания художественного произведения (А. А. Мелик-Пашаев) </a:t>
            </a:r>
            <a:endParaRPr lang="ru-RU" sz="1600" dirty="0" smtClean="0"/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Цель: исследование способности понимать эмоционально-образное содержание художественного произведения.</a:t>
            </a:r>
            <a:r>
              <a:rPr lang="ru-RU" sz="16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 rot="16200000">
            <a:off x="4337720" y="-3393504"/>
            <a:ext cx="864096" cy="874846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2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Анализ результатов диагностики (констатирующий этап) </a:t>
            </a:r>
            <a:endParaRPr kumimoji="0" lang="en-US" sz="24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71800" y="1484784"/>
            <a:ext cx="675839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kern="0" dirty="0" smtClean="0">
                <a:solidFill>
                  <a:srgbClr val="103611"/>
                </a:solidFill>
                <a:latin typeface="+mn-lt"/>
              </a:rPr>
              <a:t>  </a:t>
            </a:r>
            <a:endParaRPr lang="ru-RU" sz="3400" dirty="0">
              <a:solidFill>
                <a:srgbClr val="103611"/>
              </a:solidFill>
              <a:latin typeface="+mn-lt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 rot="16200000">
            <a:off x="3959932" y="1448780"/>
            <a:ext cx="3312368" cy="6264696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endParaRPr kumimoji="0" lang="en-US" sz="28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 rot="16200000">
            <a:off x="2339752" y="-99392"/>
            <a:ext cx="4680520" cy="8280920"/>
          </a:xfrm>
          <a:prstGeom prst="round2DiagRect">
            <a:avLst/>
          </a:prstGeom>
          <a:solidFill>
            <a:srgbClr val="D1E2A8"/>
          </a:solidFill>
          <a:ln w="28575">
            <a:solidFill>
              <a:srgbClr val="227717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marL="514350" lvl="0" indent="-514350">
              <a:defRPr/>
            </a:pPr>
            <a:endParaRPr lang="ru-RU" sz="1600" b="1" kern="0" dirty="0" smtClean="0">
              <a:ln w="1905"/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267744" y="2348880"/>
          <a:ext cx="4968552" cy="30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547664" y="5445224"/>
            <a:ext cx="64807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Рисунок  2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.  Диаграмма условного распределения респондентов по уровням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сформированности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  позитивных навыков межкультурного общения (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sz="1600" b="1" dirty="0" smtClean="0"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1600" b="1" dirty="0" err="1" smtClean="0"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ый</a:t>
            </a:r>
            <a:r>
              <a:rPr lang="ru-RU" sz="1600" b="1" dirty="0" smtClean="0"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 этап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10361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10361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 rot="16200000">
            <a:off x="4337720" y="-3393504"/>
            <a:ext cx="864096" cy="874846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Этапы  </a:t>
            </a:r>
            <a:r>
              <a:rPr kumimoji="0" lang="ru-RU" sz="44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проекта</a:t>
            </a:r>
            <a:endParaRPr kumimoji="0" lang="en-US" sz="44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803803" y="1484784"/>
            <a:ext cx="617508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00" b="1" kern="0" dirty="0" smtClean="0">
                <a:solidFill>
                  <a:srgbClr val="103611"/>
                </a:solidFill>
                <a:latin typeface="+mn-lt"/>
              </a:rPr>
              <a:t>II</a:t>
            </a:r>
            <a:r>
              <a:rPr lang="ru-RU" sz="3400" b="1" kern="0" dirty="0" smtClean="0">
                <a:solidFill>
                  <a:srgbClr val="103611"/>
                </a:solidFill>
                <a:latin typeface="+mn-lt"/>
              </a:rPr>
              <a:t>-ой этап   –  формирующий </a:t>
            </a:r>
            <a:endParaRPr lang="ru-RU" sz="3400" dirty="0">
              <a:solidFill>
                <a:srgbClr val="103611"/>
              </a:solidFill>
              <a:latin typeface="+mn-lt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 rot="16200000">
            <a:off x="3959932" y="1448780"/>
            <a:ext cx="3312368" cy="6264696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endParaRPr kumimoji="0" lang="en-US" sz="28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 rot="16200000">
            <a:off x="3131840" y="692696"/>
            <a:ext cx="2952328" cy="7848872"/>
          </a:xfrm>
          <a:prstGeom prst="round2DiagRect">
            <a:avLst/>
          </a:prstGeom>
          <a:solidFill>
            <a:srgbClr val="D1E2A8"/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marL="514350" lvl="0" indent="-514350">
              <a:buAutoNum type="arabicPeriod"/>
              <a:defRPr/>
            </a:pPr>
            <a:r>
              <a:rPr lang="ru-RU" sz="2000" b="1" kern="0" noProof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Поз</a:t>
            </a:r>
            <a:r>
              <a:rPr kumimoji="0" lang="ru-RU" sz="2000" b="1" i="0" u="none" strike="noStrike" kern="0" normalizeH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накомить дошкольников с культурными традициями, общечеловеческими ценностями.</a:t>
            </a:r>
          </a:p>
          <a:p>
            <a:pPr marL="514350" lvl="0" indent="-514350">
              <a:buAutoNum type="arabicPeriod"/>
              <a:defRPr/>
            </a:pPr>
            <a:r>
              <a:rPr lang="ru-RU" sz="2000" b="1" kern="0" dirty="0" smtClean="0">
                <a:ln w="1905"/>
                <a:solidFill>
                  <a:schemeClr val="accent6">
                    <a:lumMod val="50000"/>
                  </a:schemeClr>
                </a:solidFill>
              </a:rPr>
              <a:t>Развивать способность ценить исторический опыт, культурные традиции своего и других народов.</a:t>
            </a:r>
          </a:p>
          <a:p>
            <a:pPr marL="514350" lvl="0" indent="-514350">
              <a:buAutoNum type="arabicPeriod"/>
              <a:defRPr/>
            </a:pPr>
            <a:r>
              <a:rPr kumimoji="0" lang="ru-RU" sz="2000" b="1" i="0" u="none" strike="noStrike" kern="0" normalizeH="0" noProof="0" dirty="0" smtClean="0">
                <a:ln w="1905"/>
                <a:solidFill>
                  <a:schemeClr val="accent6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Формировать качества, необходимые для положительного взаимодействия со сверстниками – представителями других культур.</a:t>
            </a:r>
          </a:p>
          <a:p>
            <a:pPr marL="514350" lvl="0" indent="-514350">
              <a:defRPr/>
            </a:pPr>
            <a:endParaRPr kumimoji="0" lang="ru-RU" sz="2000" b="1" i="0" u="none" strike="noStrike" kern="0" normalizeH="0" baseline="0" noProof="0" dirty="0" smtClean="0">
              <a:ln w="1905"/>
              <a:solidFill>
                <a:schemeClr val="accent6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defRPr/>
            </a:pPr>
            <a:endParaRPr kumimoji="0" lang="en-US" sz="2000" b="1" i="0" u="none" strike="noStrike" kern="0" normalizeH="0" baseline="0" noProof="0" dirty="0">
              <a:ln w="1905"/>
              <a:solidFill>
                <a:schemeClr val="accent6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4"/>
          <p:cNvSpPr txBox="1">
            <a:spLocks noChangeArrowheads="1"/>
          </p:cNvSpPr>
          <p:nvPr/>
        </p:nvSpPr>
        <p:spPr bwMode="auto">
          <a:xfrm rot="16200000">
            <a:off x="5309828" y="530932"/>
            <a:ext cx="936104" cy="4283968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r>
              <a:rPr lang="ru-RU" sz="3200" b="1" kern="0" dirty="0" smtClean="0">
                <a:solidFill>
                  <a:srgbClr val="60004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  <a:endParaRPr kumimoji="0" lang="en-US" sz="32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2" descr="backd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424936" cy="502117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 rot="16200000">
            <a:off x="4247964" y="-3303748"/>
            <a:ext cx="864096" cy="8424936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Средства, используемые для формирования навыков м/к общения </a:t>
            </a:r>
            <a:r>
              <a:rPr kumimoji="0" lang="ru-RU" sz="20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0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115616" y="3588698"/>
            <a:ext cx="741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10361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1" name="AutoShape 1"/>
          <p:cNvSpPr>
            <a:spLocks noChangeArrowheads="1"/>
          </p:cNvSpPr>
          <p:nvPr/>
        </p:nvSpPr>
        <p:spPr bwMode="auto">
          <a:xfrm>
            <a:off x="3635896" y="1988840"/>
            <a:ext cx="2020887" cy="72008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600"/>
              </a:spcBef>
            </a:pPr>
            <a:r>
              <a:rPr lang="ru-RU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Проектная деятельность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3491880" y="3212976"/>
            <a:ext cx="2314748" cy="1174924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2">
                  <a:lumMod val="40000"/>
                  <a:lumOff val="6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smtClean="0">
              <a:ln>
                <a:noFill/>
              </a:ln>
              <a:solidFill>
                <a:srgbClr val="10361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10361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rial" pitchFamily="34" charset="0"/>
              </a:rPr>
              <a:t>СРЕДСТВА</a:t>
            </a:r>
            <a:r>
              <a:rPr kumimoji="0" lang="ru-RU" sz="1600" b="1" i="0" u="none" strike="noStrike" cap="none" normalizeH="0" smtClean="0">
                <a:ln>
                  <a:noFill/>
                </a:ln>
                <a:solidFill>
                  <a:srgbClr val="10361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smtClean="0">
                <a:ln>
                  <a:noFill/>
                </a:ln>
                <a:solidFill>
                  <a:srgbClr val="103611"/>
                </a:solidFill>
                <a:effectLst/>
                <a:latin typeface="Times New Roman" pitchFamily="18" charset="0"/>
                <a:cs typeface="Arial" pitchFamily="34" charset="0"/>
              </a:rPr>
              <a:t>формирования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10361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971600" y="1988840"/>
            <a:ext cx="2020887" cy="576064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</a:pPr>
            <a:r>
              <a:rPr lang="ru-RU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Общение</a:t>
            </a:r>
            <a:r>
              <a:rPr lang="ru-RU" sz="20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971600" y="2852936"/>
            <a:ext cx="2020887" cy="557212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600"/>
              </a:spcBef>
            </a:pPr>
            <a:r>
              <a:rPr lang="ru-RU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Традиции</a:t>
            </a:r>
            <a:r>
              <a:rPr lang="ru-RU" sz="14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300192" y="1988840"/>
            <a:ext cx="2088232" cy="792088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600"/>
              </a:spcBef>
            </a:pPr>
            <a:r>
              <a:rPr lang="ru-RU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Произведения искусства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10361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971600" y="4653136"/>
            <a:ext cx="2016224" cy="648072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600"/>
              </a:spcBef>
            </a:pPr>
            <a:r>
              <a:rPr lang="ru-RU" sz="16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Национальные куклы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3563888" y="4725144"/>
            <a:ext cx="2160240" cy="108012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600"/>
              </a:spcBef>
            </a:pPr>
            <a:r>
              <a:rPr lang="ru-RU" sz="16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Подвижные игры</a:t>
            </a:r>
            <a:r>
              <a:rPr lang="ru-RU" sz="14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  с использование национальных атрибутов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971600" y="3717032"/>
            <a:ext cx="2016225" cy="648072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600"/>
              </a:spcBef>
            </a:pPr>
            <a:r>
              <a:rPr lang="ru-RU" sz="16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Пословицы  и поговорки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6300192" y="3356992"/>
            <a:ext cx="2088232" cy="792088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</a:pPr>
            <a:r>
              <a:rPr lang="ru-RU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Художественная</a:t>
            </a:r>
          </a:p>
          <a:p>
            <a:pPr lvl="0" algn="ctr">
              <a:spcBef>
                <a:spcPts val="0"/>
              </a:spcBef>
            </a:pPr>
            <a:r>
              <a:rPr lang="ru-RU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литература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6372200" y="4725144"/>
            <a:ext cx="2020887" cy="648072"/>
          </a:xfrm>
          <a:prstGeom prst="roundRect">
            <a:avLst>
              <a:gd name="adj" fmla="val 16667"/>
            </a:avLst>
          </a:prstGeom>
          <a:solidFill>
            <a:srgbClr val="A4E965"/>
          </a:solidFill>
          <a:ln w="12700">
            <a:solidFill>
              <a:srgbClr val="974706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ts val="0"/>
              </a:spcBef>
            </a:pPr>
            <a:r>
              <a:rPr lang="ru-RU" sz="2000" b="1" dirty="0" smtClean="0">
                <a:solidFill>
                  <a:srgbClr val="103611"/>
                </a:solidFill>
                <a:latin typeface="Cambria" pitchFamily="18" charset="0"/>
                <a:ea typeface="Times New Roman" pitchFamily="18" charset="0"/>
                <a:cs typeface="Arial" pitchFamily="34" charset="0"/>
              </a:rPr>
              <a:t>Сказки</a:t>
            </a:r>
          </a:p>
        </p:txBody>
      </p:sp>
      <p:cxnSp>
        <p:nvCxnSpPr>
          <p:cNvPr id="2" name="AutoShape 1"/>
          <p:cNvCxnSpPr>
            <a:cxnSpLocks noChangeShapeType="1"/>
            <a:stCxn id="15362" idx="0"/>
            <a:endCxn id="15361" idx="2"/>
          </p:cNvCxnSpPr>
          <p:nvPr/>
        </p:nvCxnSpPr>
        <p:spPr bwMode="auto">
          <a:xfrm flipH="1" flipV="1">
            <a:off x="4646340" y="2708920"/>
            <a:ext cx="2914" cy="50405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" name="AutoShape 2"/>
          <p:cNvCxnSpPr>
            <a:cxnSpLocks noChangeShapeType="1"/>
          </p:cNvCxnSpPr>
          <p:nvPr/>
        </p:nvCxnSpPr>
        <p:spPr bwMode="auto">
          <a:xfrm flipH="1" flipV="1">
            <a:off x="2987824" y="2276872"/>
            <a:ext cx="1147465" cy="93610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" name="AutoShape 3"/>
          <p:cNvCxnSpPr>
            <a:cxnSpLocks noChangeShapeType="1"/>
            <a:endCxn id="15366" idx="3"/>
          </p:cNvCxnSpPr>
          <p:nvPr/>
        </p:nvCxnSpPr>
        <p:spPr bwMode="auto">
          <a:xfrm flipH="1">
            <a:off x="2987824" y="4437112"/>
            <a:ext cx="936104" cy="54006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6" name="AutoShape 4"/>
          <p:cNvCxnSpPr>
            <a:cxnSpLocks noChangeShapeType="1"/>
            <a:endCxn id="15365" idx="1"/>
          </p:cNvCxnSpPr>
          <p:nvPr/>
        </p:nvCxnSpPr>
        <p:spPr bwMode="auto">
          <a:xfrm flipV="1">
            <a:off x="5220072" y="2384884"/>
            <a:ext cx="1080120" cy="82809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7" name="AutoShape 5"/>
          <p:cNvCxnSpPr>
            <a:cxnSpLocks noChangeShapeType="1"/>
            <a:endCxn id="15" idx="1"/>
          </p:cNvCxnSpPr>
          <p:nvPr/>
        </p:nvCxnSpPr>
        <p:spPr bwMode="auto">
          <a:xfrm>
            <a:off x="5292080" y="4437112"/>
            <a:ext cx="1080120" cy="61206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9" name="AutoShape 6"/>
          <p:cNvCxnSpPr>
            <a:cxnSpLocks noChangeShapeType="1"/>
            <a:stCxn id="15362" idx="3"/>
            <a:endCxn id="15369" idx="1"/>
          </p:cNvCxnSpPr>
          <p:nvPr/>
        </p:nvCxnSpPr>
        <p:spPr bwMode="auto">
          <a:xfrm flipV="1">
            <a:off x="5806628" y="3753036"/>
            <a:ext cx="493564" cy="4740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" name="AutoShape 7"/>
          <p:cNvCxnSpPr>
            <a:cxnSpLocks noChangeShapeType="1"/>
            <a:endCxn id="15368" idx="3"/>
          </p:cNvCxnSpPr>
          <p:nvPr/>
        </p:nvCxnSpPr>
        <p:spPr bwMode="auto">
          <a:xfrm flipH="1">
            <a:off x="2987825" y="3933056"/>
            <a:ext cx="504056" cy="1080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" name="AutoShape 8"/>
          <p:cNvCxnSpPr>
            <a:cxnSpLocks noChangeShapeType="1"/>
            <a:stCxn id="15362" idx="2"/>
          </p:cNvCxnSpPr>
          <p:nvPr/>
        </p:nvCxnSpPr>
        <p:spPr bwMode="auto">
          <a:xfrm flipH="1">
            <a:off x="4644008" y="4387900"/>
            <a:ext cx="5246" cy="337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" name="AutoShape 9"/>
          <p:cNvCxnSpPr>
            <a:cxnSpLocks noChangeShapeType="1"/>
            <a:endCxn id="15364" idx="3"/>
          </p:cNvCxnSpPr>
          <p:nvPr/>
        </p:nvCxnSpPr>
        <p:spPr bwMode="auto">
          <a:xfrm flipH="1" flipV="1">
            <a:off x="2992487" y="3131542"/>
            <a:ext cx="499393" cy="2974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 rot="16200000">
            <a:off x="4247964" y="-3303748"/>
            <a:ext cx="864096" cy="8568952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32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«Радуга диалогов»</a:t>
            </a:r>
            <a:r>
              <a:rPr kumimoji="0" lang="ru-RU" sz="3200" b="0" i="0" u="none" strike="noStrike" kern="0" cap="none" spc="0" normalizeH="0" baseline="0" noProof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Рисунок 8" descr="&amp;Pcy;&amp;ucy;&amp;bcy;&amp;lcy;&amp;icy;&amp;kcy;&amp;acy;&amp;tscy;&amp;icy;&amp;icy; - G-Global - &amp;kcy;&amp;ocy;&amp;mcy;&amp;mcy;&amp;ucy;&amp;ncy;&amp;icy;&amp;kcy;&amp;acy;&amp;tscy;&amp;icy;&amp;ocy;&amp;ncy;&amp;ncy;&amp;acy;&amp;yacy; &amp;pcy;&amp;lcy;&amp;acy;&amp;tcy;&amp;fcy;&amp;ocy;&amp;rcy;&amp;mcy;&amp;acy;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016224" cy="1872208"/>
          </a:xfrm>
          <a:prstGeom prst="ellipse">
            <a:avLst/>
          </a:prstGeom>
          <a:ln w="63500" cap="rnd">
            <a:solidFill>
              <a:schemeClr val="accent5">
                <a:lumMod val="40000"/>
                <a:lumOff val="6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194" name="Picture 2" descr="C:\Users\Галина\Desktop\101MSDCF-\DSC06266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682806"/>
            <a:ext cx="2699792" cy="20248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" name="Picture 1" descr="C:\Users\Галина\Desktop\DSCN0908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861048"/>
            <a:ext cx="2208245" cy="16561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" name="Picture 3" descr="C:\Users\Галина\Desktop\4-я группа\DSC06256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2543266" cy="19074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193" name="Picture 1" descr="C:\Users\Галина\Desktop\DSC06296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250758"/>
            <a:ext cx="2376264" cy="178219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" name="Picture 2" descr="C:\Users\Галина\Desktop\DSC06281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941168"/>
            <a:ext cx="2303240" cy="172743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195" name="Picture 3" descr="C:\Users\Галина\Desktop\DSC06284.JP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2420888"/>
            <a:ext cx="2447256" cy="1835442"/>
          </a:xfrm>
          <a:prstGeom prst="rect">
            <a:avLst/>
          </a:prstGeom>
          <a:ln w="57150" cap="sq">
            <a:solidFill>
              <a:srgbClr val="92D05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196" name="Picture 4" descr="C:\Users\Галина\Desktop\DSC06295.JPG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3194974"/>
            <a:ext cx="2375248" cy="178143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8197" name="Picture 5" descr="C:\Users\Галина\Desktop\DSC06298.JPG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5103186"/>
            <a:ext cx="2087216" cy="15654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92D050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 bwMode="auto">
          <a:xfrm rot="16200000">
            <a:off x="4337720" y="-3393504"/>
            <a:ext cx="864096" cy="8748464"/>
          </a:xfrm>
          <a:prstGeom prst="round2Diag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 sz="44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kern="0" dirty="0" smtClean="0">
                <a:ln>
                  <a:solidFill>
                    <a:srgbClr val="B6EE50"/>
                  </a:solidFill>
                </a:ln>
                <a:solidFill>
                  <a:srgbClr val="CCFF66"/>
                </a:solidFill>
                <a:effectLst>
                  <a:glow rad="101600">
                    <a:srgbClr val="0033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Реализуемые мероприятия:</a:t>
            </a:r>
            <a:endParaRPr kumimoji="0" lang="en-US" sz="40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glow rad="101600">
                  <a:srgbClr val="003300">
                    <a:alpha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4"/>
          <p:cNvSpPr txBox="1">
            <a:spLocks noChangeArrowheads="1"/>
          </p:cNvSpPr>
          <p:nvPr/>
        </p:nvSpPr>
        <p:spPr bwMode="auto">
          <a:xfrm rot="16200000">
            <a:off x="3959932" y="1448780"/>
            <a:ext cx="3312368" cy="6264696"/>
          </a:xfrm>
          <a:prstGeom prst="round2Diag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lvl="0">
              <a:defRPr/>
            </a:pPr>
            <a:endParaRPr kumimoji="0" lang="en-US" sz="2800" b="0" i="0" u="none" strike="noStrike" kern="0" cap="none" spc="0" normalizeH="0" baseline="0" noProof="0" dirty="0">
              <a:ln>
                <a:solidFill>
                  <a:srgbClr val="B6EE50"/>
                </a:solidFill>
              </a:ln>
              <a:solidFill>
                <a:srgbClr val="CC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4"/>
          <p:cNvSpPr txBox="1">
            <a:spLocks noChangeArrowheads="1"/>
          </p:cNvSpPr>
          <p:nvPr/>
        </p:nvSpPr>
        <p:spPr bwMode="auto">
          <a:xfrm rot="16200000">
            <a:off x="2879812" y="368660"/>
            <a:ext cx="3312368" cy="7848872"/>
          </a:xfrm>
          <a:prstGeom prst="round2DiagRect">
            <a:avLst>
              <a:gd name="adj1" fmla="val 16667"/>
              <a:gd name="adj2" fmla="val 19554"/>
            </a:avLst>
          </a:prstGeom>
          <a:solidFill>
            <a:srgbClr val="D1E2A8"/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eaVert" wrap="square" lIns="91440" tIns="45720" rIns="91440" bIns="45720" numCol="1" anchor="ctr" anchorCtr="0" compatLnSpc="1">
            <a:prstTxWarp prst="textNoShape">
              <a:avLst/>
            </a:prstTxWarp>
            <a:scene3d>
              <a:camera prst="perspectiveFront"/>
              <a:lightRig rig="threePt" dir="t"/>
            </a:scene3d>
          </a:bodyPr>
          <a:lstStyle/>
          <a:p>
            <a:pPr marL="514350" lvl="0" indent="-514350">
              <a:buAutoNum type="arabicPeriod"/>
              <a:defRPr/>
            </a:pPr>
            <a:endParaRPr kumimoji="0" lang="en-US" sz="1600" b="1" i="0" u="none" strike="noStrike" kern="0" normalizeH="0" baseline="0" noProof="0" dirty="0">
              <a:ln w="1905"/>
              <a:solidFill>
                <a:schemeClr val="accent6">
                  <a:lumMod val="50000"/>
                </a:schemeClr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" descr="C:\Users\Галина\Desktop\шокурова 1\Шокурова\DSCN189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1412776"/>
            <a:ext cx="2425075" cy="1638786"/>
          </a:xfrm>
          <a:prstGeom prst="ellipse">
            <a:avLst/>
          </a:prstGeom>
          <a:ln w="63500" cap="rnd">
            <a:solidFill>
              <a:srgbClr val="92D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Прямоугольник 12"/>
          <p:cNvSpPr/>
          <p:nvPr/>
        </p:nvSpPr>
        <p:spPr>
          <a:xfrm>
            <a:off x="3275856" y="2204864"/>
            <a:ext cx="4366067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«Семейный альбом».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«Ступени в мир национальностей».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«Игры разных народов».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«Волшебный Новый год».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«Музыкальный калейдоскоп».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«День  улыбок».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«Дружат дети на планете».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«Весёлый марафон».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>
                <a:solidFill>
                  <a:srgbClr val="103611"/>
                </a:solidFill>
                <a:latin typeface="+mn-lt"/>
              </a:rPr>
              <a:t> «Масленица».</a:t>
            </a:r>
          </a:p>
          <a:p>
            <a:endParaRPr lang="ru-RU" b="1" dirty="0">
              <a:solidFill>
                <a:srgbClr val="103611"/>
              </a:solidFill>
              <a:latin typeface="+mn-lt"/>
            </a:endParaRPr>
          </a:p>
        </p:txBody>
      </p:sp>
      <p:pic>
        <p:nvPicPr>
          <p:cNvPr id="14" name="Picture 1" descr="C:\Users\Галина\Desktop\DSCN090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4581128"/>
            <a:ext cx="2304256" cy="1728192"/>
          </a:xfrm>
          <a:prstGeom prst="ellipse">
            <a:avLst/>
          </a:prstGeom>
          <a:ln w="63500" cap="rnd">
            <a:solidFill>
              <a:srgbClr val="92D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5" name="Picture 3" descr="C:\Users\Галина\Desktop\4-я группа\DSC06256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0734" y="4149080"/>
            <a:ext cx="2543266" cy="1907450"/>
          </a:xfrm>
          <a:prstGeom prst="ellipse">
            <a:avLst/>
          </a:prstGeom>
          <a:ln w="63500" cap="rnd">
            <a:solidFill>
              <a:srgbClr val="92D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1" descr="C:\Users\Галина\Desktop\шокурова 1\Шокурова\DSCN188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7530" y="1700808"/>
            <a:ext cx="2688299" cy="2016224"/>
          </a:xfrm>
          <a:prstGeom prst="ellipse">
            <a:avLst/>
          </a:prstGeom>
          <a:ln w="63500" cap="rnd">
            <a:solidFill>
              <a:srgbClr val="92D05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1" descr="C:\Users\Галина\Desktop\фото\DSCN1355.JPG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7944" y="4797152"/>
            <a:ext cx="2376264" cy="1782198"/>
          </a:xfrm>
          <a:prstGeom prst="ellipse">
            <a:avLst/>
          </a:prstGeom>
          <a:ln w="63500" cap="rnd">
            <a:solidFill>
              <a:srgbClr val="99FF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al_trad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al_tra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_tra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_tra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_tra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_tra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_tra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_tra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_tra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_tra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_tra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_tra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_tra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global_trade</Template>
  <TotalTime>3354</TotalTime>
  <Words>503</Words>
  <Application>Microsoft Office PowerPoint</Application>
  <PresentationFormat>Экран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global_trade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TRADE</dc:title>
  <dc:creator>Галина</dc:creator>
  <cp:lastModifiedBy>Лариса</cp:lastModifiedBy>
  <cp:revision>406</cp:revision>
  <dcterms:created xsi:type="dcterms:W3CDTF">2015-01-26T20:12:58Z</dcterms:created>
  <dcterms:modified xsi:type="dcterms:W3CDTF">2015-11-13T11:15:11Z</dcterms:modified>
</cp:coreProperties>
</file>