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детский сад\a20ed45372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92696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Новая папка (3)\2015-06-26 09.18.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0564">
            <a:off x="608642" y="906181"/>
            <a:ext cx="2954900" cy="22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вая папка (3)\2015-06-26 10.16.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263">
            <a:off x="5407432" y="3729401"/>
            <a:ext cx="3202709" cy="24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Новая папка (3)\2015-06-26 11.29.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674">
            <a:off x="5402102" y="847629"/>
            <a:ext cx="2783776" cy="208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Новая папка (3)\2015-06-26 11.29.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4105">
            <a:off x="642934" y="3744556"/>
            <a:ext cx="3329732" cy="249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Новая папка (3)\2015-06-29 08.59.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04" y="1054680"/>
            <a:ext cx="2974976" cy="223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Новая папка (3)\2015-06-29 10.01.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04" y="3844617"/>
            <a:ext cx="2895465" cy="21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16632"/>
            <a:ext cx="7056784" cy="61206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Организация летнего оздоровительного периода</a:t>
            </a:r>
            <a:endParaRPr lang="ru-RU" sz="54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7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MirNasek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9137237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476672"/>
            <a:ext cx="53285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i="1" dirty="0">
                <a:solidFill>
                  <a:srgbClr val="00B050"/>
                </a:solidFill>
                <a:latin typeface="Calibri Light" panose="020F0302020204030204" pitchFamily="34" charset="0"/>
              </a:rPr>
              <a:t>Лето- благоприятная пора </a:t>
            </a:r>
          </a:p>
          <a:p>
            <a:pPr algn="ctr"/>
            <a:r>
              <a:rPr lang="ru-RU" altLang="ru-RU" sz="2200" b="1" i="1" dirty="0">
                <a:solidFill>
                  <a:srgbClr val="00B050"/>
                </a:solidFill>
                <a:latin typeface="Calibri Light" panose="020F0302020204030204" pitchFamily="34" charset="0"/>
              </a:rPr>
              <a:t>для сохранения и укрепления </a:t>
            </a:r>
          </a:p>
          <a:p>
            <a:pPr algn="ctr"/>
            <a:r>
              <a:rPr lang="ru-RU" altLang="ru-RU" sz="2200" b="1" i="1" dirty="0">
                <a:solidFill>
                  <a:srgbClr val="00B050"/>
                </a:solidFill>
                <a:latin typeface="Calibri Light" panose="020F0302020204030204" pitchFamily="34" charset="0"/>
              </a:rPr>
              <a:t>здоровья детей, создания условий</a:t>
            </a:r>
          </a:p>
          <a:p>
            <a:pPr algn="ctr"/>
            <a:r>
              <a:rPr lang="ru-RU" altLang="ru-RU" sz="2200" b="1" i="1" dirty="0">
                <a:solidFill>
                  <a:srgbClr val="00B050"/>
                </a:solidFill>
                <a:latin typeface="Calibri Light" panose="020F0302020204030204" pitchFamily="34" charset="0"/>
              </a:rPr>
              <a:t> для их полноценного всестороннего, </a:t>
            </a:r>
          </a:p>
          <a:p>
            <a:pPr algn="ctr"/>
            <a:r>
              <a:rPr lang="ru-RU" altLang="ru-RU" sz="2200" b="1" i="1" dirty="0">
                <a:solidFill>
                  <a:srgbClr val="00B050"/>
                </a:solidFill>
                <a:latin typeface="Calibri Light" panose="020F0302020204030204" pitchFamily="34" charset="0"/>
              </a:rPr>
              <a:t>психического и физического развития.</a:t>
            </a:r>
          </a:p>
          <a:p>
            <a:pPr algn="ctr"/>
            <a:r>
              <a:rPr lang="ru-RU" altLang="ru-RU" sz="2200" b="1" i="1" dirty="0">
                <a:solidFill>
                  <a:srgbClr val="00B050"/>
                </a:solidFill>
                <a:latin typeface="Calibri Light" panose="020F0302020204030204" pitchFamily="34" charset="0"/>
              </a:rPr>
              <a:t>Растущий и развивающийся организм</a:t>
            </a:r>
          </a:p>
          <a:p>
            <a:pPr algn="ctr"/>
            <a:r>
              <a:rPr lang="ru-RU" altLang="ru-RU" sz="2200" b="1" i="1" dirty="0">
                <a:solidFill>
                  <a:srgbClr val="00B050"/>
                </a:solidFill>
                <a:latin typeface="Calibri Light" panose="020F0302020204030204" pitchFamily="34" charset="0"/>
              </a:rPr>
              <a:t>очень чувствителен к воздействию </a:t>
            </a:r>
          </a:p>
          <a:p>
            <a:pPr algn="ctr"/>
            <a:r>
              <a:rPr lang="ru-RU" altLang="ru-RU" sz="2200" b="1" i="1" dirty="0">
                <a:solidFill>
                  <a:srgbClr val="00B050"/>
                </a:solidFill>
                <a:latin typeface="Calibri Light" panose="020F0302020204030204" pitchFamily="34" charset="0"/>
              </a:rPr>
              <a:t>различных факторов окружающей </a:t>
            </a:r>
          </a:p>
          <a:p>
            <a:pPr algn="ctr"/>
            <a:r>
              <a:rPr lang="ru-RU" altLang="ru-RU" sz="2200" b="1" i="1" dirty="0">
                <a:solidFill>
                  <a:srgbClr val="00B050"/>
                </a:solidFill>
                <a:latin typeface="Calibri Light" panose="020F0302020204030204" pitchFamily="34" charset="0"/>
              </a:rPr>
              <a:t>среды . Поэтому летний период </a:t>
            </a:r>
          </a:p>
          <a:p>
            <a:pPr algn="ctr"/>
            <a:r>
              <a:rPr lang="ru-RU" altLang="ru-RU" sz="2200" b="1" i="1" dirty="0">
                <a:solidFill>
                  <a:srgbClr val="00B050"/>
                </a:solidFill>
                <a:latin typeface="Calibri Light" panose="020F0302020204030204" pitchFamily="34" charset="0"/>
              </a:rPr>
              <a:t>является наиболее благоприятным</a:t>
            </a:r>
          </a:p>
          <a:p>
            <a:pPr algn="ctr"/>
            <a:r>
              <a:rPr lang="ru-RU" altLang="ru-RU" sz="2200" b="1" i="1" dirty="0">
                <a:solidFill>
                  <a:srgbClr val="00B050"/>
                </a:solidFill>
                <a:latin typeface="Calibri Light" panose="020F0302020204030204" pitchFamily="34" charset="0"/>
              </a:rPr>
              <a:t>для проведения оздоровительной</a:t>
            </a:r>
          </a:p>
          <a:p>
            <a:pPr algn="ctr"/>
            <a:r>
              <a:rPr lang="ru-RU" altLang="ru-RU" sz="2200" b="1" i="1" dirty="0">
                <a:solidFill>
                  <a:srgbClr val="00B050"/>
                </a:solidFill>
                <a:latin typeface="Calibri Light" panose="020F0302020204030204" pitchFamily="34" charset="0"/>
              </a:rPr>
              <a:t>и </a:t>
            </a:r>
            <a:r>
              <a:rPr lang="ru-RU" altLang="ru-RU" sz="2200" b="1" i="1" dirty="0" err="1">
                <a:solidFill>
                  <a:srgbClr val="00B050"/>
                </a:solidFill>
                <a:latin typeface="Calibri Light" panose="020F0302020204030204" pitchFamily="34" charset="0"/>
              </a:rPr>
              <a:t>воспитательно</a:t>
            </a:r>
            <a:r>
              <a:rPr lang="ru-RU" altLang="ru-RU" sz="2200" b="1" i="1" dirty="0">
                <a:solidFill>
                  <a:srgbClr val="00B050"/>
                </a:solidFill>
                <a:latin typeface="Calibri Light" panose="020F0302020204030204" pitchFamily="34" charset="0"/>
              </a:rPr>
              <a:t> - развивающей работы</a:t>
            </a:r>
          </a:p>
          <a:p>
            <a:pPr algn="ctr"/>
            <a:r>
              <a:rPr lang="ru-RU" altLang="ru-RU" sz="2200" b="1" i="1" dirty="0">
                <a:solidFill>
                  <a:srgbClr val="00B050"/>
                </a:solidFill>
                <a:latin typeface="Calibri Light" panose="020F0302020204030204" pitchFamily="34" charset="0"/>
              </a:rPr>
              <a:t>с дошкольниками. При этом особое </a:t>
            </a:r>
          </a:p>
          <a:p>
            <a:pPr algn="ctr"/>
            <a:r>
              <a:rPr lang="ru-RU" altLang="ru-RU" sz="2200" b="1" i="1" dirty="0">
                <a:solidFill>
                  <a:srgbClr val="00B050"/>
                </a:solidFill>
                <a:latin typeface="Calibri Light" panose="020F0302020204030204" pitchFamily="34" charset="0"/>
              </a:rPr>
              <a:t>значение имеет организация </a:t>
            </a:r>
          </a:p>
          <a:p>
            <a:pPr algn="ctr"/>
            <a:r>
              <a:rPr lang="ru-RU" altLang="ru-RU" sz="2200" b="1" i="1" dirty="0">
                <a:solidFill>
                  <a:srgbClr val="00B050"/>
                </a:solidFill>
                <a:latin typeface="Calibri Light" panose="020F0302020204030204" pitchFamily="34" charset="0"/>
              </a:rPr>
              <a:t>разных форм отдыха детей.</a:t>
            </a:r>
          </a:p>
        </p:txBody>
      </p:sp>
    </p:spTree>
    <p:extLst>
      <p:ext uri="{BB962C8B-B14F-4D97-AF65-F5344CB8AC3E}">
        <p14:creationId xmlns:p14="http://schemas.microsoft.com/office/powerpoint/2010/main" val="22457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MirNasek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1"/>
            <a:ext cx="9137237" cy="6863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188640"/>
            <a:ext cx="4104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832051"/>
            <a:ext cx="633670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6447" y="1047221"/>
            <a:ext cx="58326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Способствовать сохранению, укреплению здоровья детей с помощью комплекса оздоровительных мероприятий.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431539"/>
            <a:ext cx="61926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altLang="ru-RU" sz="2400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6448" y="2616881"/>
            <a:ext cx="6243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Развитие </a:t>
            </a:r>
            <a:r>
              <a:rPr lang="ru-RU" alt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физических качеств, укрепление здоровья детей с использованием разнообразных здоровье сберегающих технологий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6448" y="4186540"/>
            <a:ext cx="53798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Создание условий для </a:t>
            </a:r>
          </a:p>
          <a:p>
            <a:r>
              <a:rPr lang="ru-RU" alt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игровой </a:t>
            </a:r>
            <a:r>
              <a:rPr lang="ru-RU" altLang="ru-RU" sz="2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деятельности </a:t>
            </a:r>
          </a:p>
          <a:p>
            <a:r>
              <a:rPr lang="ru-RU" alt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детей </a:t>
            </a:r>
            <a:r>
              <a:rPr lang="ru-RU" altLang="ru-RU" sz="2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 группе и на </a:t>
            </a:r>
          </a:p>
          <a:p>
            <a:r>
              <a:rPr lang="ru-RU" alt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прогулочных </a:t>
            </a:r>
            <a:r>
              <a:rPr lang="ru-RU" altLang="ru-RU" sz="2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участках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93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irNasek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9137236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8157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Физкультурные занятия.</a:t>
            </a:r>
            <a:endParaRPr lang="ru-RU" sz="5400" b="1" i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9" name="Picture 5" descr="C:\Users\User\Desktop\Новая папка (3)\2015-06-26 11.29.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039962"/>
            <a:ext cx="3473416" cy="26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Новая папка (3)\2015-06-26 11.29.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039962"/>
            <a:ext cx="3473416" cy="26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Новая папка (3)\2015-06-26 10.15.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3992289"/>
            <a:ext cx="3473416" cy="26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Новая папка (3)\2015-06-29 11.19.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1" y="3992288"/>
            <a:ext cx="3473417" cy="26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3322896" y="2060848"/>
            <a:ext cx="2590800" cy="3529012"/>
          </a:xfrm>
          <a:prstGeom prst="leftRightArrowCallout">
            <a:avLst>
              <a:gd name="adj1" fmla="val 34104"/>
              <a:gd name="adj2" fmla="val 34072"/>
              <a:gd name="adj3" fmla="val 19190"/>
              <a:gd name="adj4" fmla="val 50000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omic Sans MS" pitchFamily="66" charset="0"/>
              </a:rPr>
              <a:t>Занятия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omic Sans MS" pitchFamily="66" charset="0"/>
              </a:rPr>
              <a:t>с детьми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omic Sans MS" pitchFamily="66" charset="0"/>
              </a:rPr>
              <a:t>проводит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omic Sans MS" pitchFamily="66" charset="0"/>
              </a:rPr>
              <a:t>  руководитель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omic Sans MS" pitchFamily="66" charset="0"/>
              </a:rPr>
              <a:t>физического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omic Sans MS" pitchFamily="66" charset="0"/>
              </a:rPr>
              <a:t> воспитания,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omic Sans MS" pitchFamily="66" charset="0"/>
              </a:rPr>
              <a:t>а в его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omic Sans MS" pitchFamily="66" charset="0"/>
              </a:rPr>
              <a:t>отсутствие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omic Sans MS" pitchFamily="66" charset="0"/>
              </a:rPr>
              <a:t>воспитатели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57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irNasek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6" y="15603"/>
            <a:ext cx="9137236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6409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Самостоятельная двигательная деятельность детей.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367082" y="1952479"/>
            <a:ext cx="2374900" cy="2160315"/>
          </a:xfrm>
          <a:prstGeom prst="flowChartProcess">
            <a:avLst/>
          </a:prstGeom>
          <a:solidFill>
            <a:srgbClr val="BCFCCB"/>
          </a:solidFill>
          <a:ln w="12700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CC3399"/>
                </a:solidFill>
                <a:latin typeface="Comic Sans MS" pitchFamily="66" charset="0"/>
              </a:rPr>
              <a:t>Созданы условия </a:t>
            </a:r>
          </a:p>
          <a:p>
            <a:pPr eaLnBrk="1" hangingPunct="1"/>
            <a:r>
              <a:rPr lang="ru-RU" altLang="ru-RU" sz="1400" b="1" dirty="0">
                <a:solidFill>
                  <a:srgbClr val="CC3399"/>
                </a:solidFill>
                <a:latin typeface="Comic Sans MS" pitchFamily="66" charset="0"/>
              </a:rPr>
              <a:t>для самостоятельной</a:t>
            </a:r>
          </a:p>
          <a:p>
            <a:pPr eaLnBrk="1" hangingPunct="1"/>
            <a:r>
              <a:rPr lang="ru-RU" altLang="ru-RU" sz="1400" b="1" dirty="0">
                <a:solidFill>
                  <a:srgbClr val="CC3399"/>
                </a:solidFill>
                <a:latin typeface="Comic Sans MS" pitchFamily="66" charset="0"/>
              </a:rPr>
              <a:t>двигательной активности</a:t>
            </a:r>
          </a:p>
          <a:p>
            <a:pPr eaLnBrk="1" hangingPunct="1"/>
            <a:r>
              <a:rPr lang="ru-RU" altLang="ru-RU" sz="1400" b="1" dirty="0">
                <a:solidFill>
                  <a:srgbClr val="CC3399"/>
                </a:solidFill>
                <a:latin typeface="Comic Sans MS" pitchFamily="66" charset="0"/>
              </a:rPr>
              <a:t>детей. </a:t>
            </a:r>
          </a:p>
          <a:p>
            <a:pPr eaLnBrk="1" hangingPunct="1"/>
            <a:r>
              <a:rPr lang="ru-RU" altLang="ru-RU" sz="1400" b="1" dirty="0">
                <a:solidFill>
                  <a:srgbClr val="CC3399"/>
                </a:solidFill>
                <a:latin typeface="Comic Sans MS" pitchFamily="66" charset="0"/>
              </a:rPr>
              <a:t>В их распоряжении</a:t>
            </a:r>
          </a:p>
          <a:p>
            <a:pPr eaLnBrk="1" hangingPunct="1"/>
            <a:r>
              <a:rPr lang="ru-RU" altLang="ru-RU" sz="1400" b="1" dirty="0">
                <a:solidFill>
                  <a:srgbClr val="CC3399"/>
                </a:solidFill>
                <a:latin typeface="Comic Sans MS" pitchFamily="66" charset="0"/>
              </a:rPr>
              <a:t>мячи, скакалки, обручи</a:t>
            </a:r>
            <a:r>
              <a:rPr lang="ru-RU" altLang="ru-RU" sz="1400" b="1" dirty="0" smtClean="0">
                <a:solidFill>
                  <a:srgbClr val="CC3399"/>
                </a:solidFill>
                <a:latin typeface="Comic Sans MS" pitchFamily="66" charset="0"/>
              </a:rPr>
              <a:t>,</a:t>
            </a:r>
            <a:endParaRPr lang="ru-RU" altLang="ru-RU" sz="1400" b="1" dirty="0">
              <a:solidFill>
                <a:srgbClr val="CC3399"/>
              </a:solidFill>
              <a:latin typeface="Comic Sans MS" pitchFamily="66" charset="0"/>
            </a:endParaRPr>
          </a:p>
          <a:p>
            <a:pPr eaLnBrk="1" hangingPunct="1"/>
            <a:r>
              <a:rPr lang="ru-RU" altLang="ru-RU" sz="1400" b="1" dirty="0" smtClean="0">
                <a:solidFill>
                  <a:srgbClr val="CC3399"/>
                </a:solidFill>
                <a:latin typeface="Comic Sans MS" pitchFamily="66" charset="0"/>
              </a:rPr>
              <a:t>и т.д.</a:t>
            </a:r>
            <a:endParaRPr lang="ru-RU" altLang="ru-RU" sz="1400" b="1" dirty="0">
              <a:solidFill>
                <a:srgbClr val="CC3399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User\Desktop\Новая папка (3)\2015-06-29 10.31.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77809"/>
            <a:ext cx="3022760" cy="226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3)\2015-06-26 10.17.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077" y="1563182"/>
            <a:ext cx="3042263" cy="228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вая папка (3)\2015-06-29 08.59.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9071" y="4149080"/>
            <a:ext cx="3241148" cy="243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Новая папка (3)\2015-06-26 10.15.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148697"/>
            <a:ext cx="3115562" cy="23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9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irNasek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9137236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Новая папка (3)\2015-06-26 11.26.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976" y="3366901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 (3)\2015-06-26 11.26.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1159224"/>
            <a:ext cx="3986475" cy="29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16632"/>
            <a:ext cx="7344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Рисунки на асфальте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59224"/>
            <a:ext cx="17922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5803a70564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3874">
            <a:off x="1668620" y="4652962"/>
            <a:ext cx="1584325" cy="1584325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irNasek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9137236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я папка (3)\2015-06-26 10.16.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78509"/>
            <a:ext cx="3550551" cy="266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Новая папка (3)\2015-06-26 10.16.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7232" y="2004761"/>
            <a:ext cx="3550551" cy="266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6632"/>
            <a:ext cx="80134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Самостоятельная деятельность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20" y="1778406"/>
            <a:ext cx="2391395" cy="311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23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MirNasek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9137236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4455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Игровая деятельность в группе.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3" name="Picture 3" descr="C:\Users\User\Desktop\Новая папка (3)\2015-06-29 09.08.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686292"/>
            <a:ext cx="3091696" cy="231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Новая папка (3)\2015-06-29 09.43.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0551" y="1686292"/>
            <a:ext cx="3029444" cy="227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Новая папка (3)\2015-06-26 09.18.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0514" y="4264758"/>
            <a:ext cx="2917837" cy="218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Новая папка (3)\2015-06-26 09.21.4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513" y="4323490"/>
            <a:ext cx="2839528" cy="21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286830" y="2636912"/>
            <a:ext cx="2374900" cy="2051946"/>
          </a:xfrm>
          <a:prstGeom prst="flowChartProcess">
            <a:avLst/>
          </a:prstGeom>
          <a:solidFill>
            <a:srgbClr val="BCFCCB"/>
          </a:solidFill>
          <a:ln w="12700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CC3399"/>
                </a:solidFill>
                <a:latin typeface="Comic Sans MS" pitchFamily="66" charset="0"/>
              </a:rPr>
              <a:t>А в дождливую погоду,</a:t>
            </a:r>
          </a:p>
          <a:p>
            <a:pPr eaLnBrk="1" hangingPunct="1"/>
            <a:r>
              <a:rPr lang="ru-RU" altLang="ru-RU" sz="1400" b="1" dirty="0">
                <a:solidFill>
                  <a:srgbClr val="CC3399"/>
                </a:solidFill>
                <a:latin typeface="Comic Sans MS" pitchFamily="66" charset="0"/>
              </a:rPr>
              <a:t>у</a:t>
            </a:r>
            <a:r>
              <a:rPr lang="ru-RU" altLang="ru-RU" sz="1400" b="1" dirty="0" smtClean="0">
                <a:solidFill>
                  <a:srgbClr val="CC3399"/>
                </a:solidFill>
                <a:latin typeface="Comic Sans MS" pitchFamily="66" charset="0"/>
              </a:rPr>
              <a:t>чим стихи, читаем,</a:t>
            </a:r>
          </a:p>
          <a:p>
            <a:pPr eaLnBrk="1" hangingPunct="1"/>
            <a:r>
              <a:rPr lang="ru-RU" altLang="ru-RU" sz="1400" b="1" dirty="0" smtClean="0">
                <a:solidFill>
                  <a:srgbClr val="CC3399"/>
                </a:solidFill>
                <a:latin typeface="Comic Sans MS" pitchFamily="66" charset="0"/>
              </a:rPr>
              <a:t>играем, рисуем и лепим</a:t>
            </a:r>
            <a:endParaRPr lang="ru-RU" altLang="ru-RU" sz="1400" b="1" dirty="0">
              <a:solidFill>
                <a:srgbClr val="CC33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MirNasekPrint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9137236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6631"/>
            <a:ext cx="784887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altLang="ru-RU" sz="4800" i="1" dirty="0">
                <a:solidFill>
                  <a:srgbClr val="FF0000"/>
                </a:solidFill>
              </a:rPr>
              <a:t>Радость творчества,</a:t>
            </a:r>
          </a:p>
          <a:p>
            <a:pPr algn="ctr"/>
            <a:r>
              <a:rPr lang="ru-RU" altLang="ru-RU" sz="4800" i="1" dirty="0">
                <a:solidFill>
                  <a:srgbClr val="FF0000"/>
                </a:solidFill>
              </a:rPr>
              <a:t>потребность в двигательной активности, </a:t>
            </a:r>
          </a:p>
          <a:p>
            <a:pPr algn="ctr"/>
            <a:r>
              <a:rPr lang="ru-RU" altLang="ru-RU" sz="4800" i="1" dirty="0">
                <a:solidFill>
                  <a:srgbClr val="FF0000"/>
                </a:solidFill>
              </a:rPr>
              <a:t>заряд положительных эмоций,</a:t>
            </a:r>
          </a:p>
          <a:p>
            <a:pPr algn="ctr"/>
            <a:r>
              <a:rPr lang="ru-RU" altLang="ru-RU" sz="4800" i="1" dirty="0">
                <a:solidFill>
                  <a:srgbClr val="FF0000"/>
                </a:solidFill>
              </a:rPr>
              <a:t>солнце, воздух и вода – все это составляющие здоровья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15451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5018</TotalTime>
  <Words>203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Пользователь</cp:lastModifiedBy>
  <cp:revision>14</cp:revision>
  <dcterms:created xsi:type="dcterms:W3CDTF">2015-08-21T10:04:39Z</dcterms:created>
  <dcterms:modified xsi:type="dcterms:W3CDTF">2015-11-11T18:04:59Z</dcterms:modified>
</cp:coreProperties>
</file>