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720263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1" y="-72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7180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191734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2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3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0550" y="600075"/>
            <a:ext cx="2074863" cy="5314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3775" cy="5314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98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E582A5-D056-4A94-A1C6-057535900FB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3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87DDAD-F369-4D54-BBE8-C495DFE8792B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20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51231A-9157-4FF6-87A3-06BD1461EC0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51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5EFDE5-AF42-4CD6-9057-61D2715FC03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81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26F2A-6008-42B5-A28D-AE892D24D52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27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2F40D4-3202-4994-B3F7-C2DAA69E9C7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1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E67C4-3B82-4C2D-91C5-79970B3F0BB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99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D72E03-99C9-4EC1-B060-7AA20D1AA20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94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44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A2A9C-67EA-41FD-998C-7A6ADD592B5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6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94CD9C-9A8A-4FF8-87AC-A8ABCA3A594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53597-D68A-4541-B5D0-6CBAE0F2CDC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5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49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0231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61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0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566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5927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002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9776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9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407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407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8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303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7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68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46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686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7444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5726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7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240" y="599400"/>
            <a:ext cx="830052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93080" y="1832040"/>
            <a:ext cx="8117640" cy="408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00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213"/>
              </a:spcAft>
              <a:buSzPct val="45000"/>
              <a:buFont typeface="StarSymbol"/>
              <a:buNone/>
              <a:defRPr lang="en-US" sz="274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213"/>
              </a:spcAft>
              <a:buSzPct val="45000"/>
              <a:buFont typeface="StarSymbol"/>
              <a:buChar char="●"/>
              <a:defRPr lang="en-US" sz="274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969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729"/>
              </a:spcAft>
              <a:buSzPct val="45000"/>
              <a:buFont typeface="StarSymbol"/>
              <a:buChar char="●"/>
              <a:defRPr lang="en-US" sz="206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85"/>
              </a:spcAft>
              <a:buSzPct val="75000"/>
              <a:buFont typeface="StarSymbol"/>
              <a:buChar char="–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41"/>
              </a:spcAft>
              <a:buSzPct val="45000"/>
              <a:buFont typeface="StarSymbol"/>
              <a:buChar char="●"/>
              <a:defRPr lang="en-US" sz="171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84AA79CB-DBF6-4B23-B389-6357A3A36E7B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377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en-US" sz="274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600" y="1623240"/>
            <a:ext cx="9329400" cy="485676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240" y="475920"/>
            <a:ext cx="830088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14240" y="1801439"/>
            <a:ext cx="8300880" cy="408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36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" y="204120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" y="100152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00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В СТРАНЕ МАТЕМАТИКИ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3080" y="1832040"/>
            <a:ext cx="8117640" cy="41022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endParaRPr lang="en-US" sz="2400" dirty="0"/>
          </a:p>
          <a:p>
            <a:pPr lvl="0" algn="r">
              <a:buNone/>
            </a:pPr>
            <a:r>
              <a:rPr lang="en-US" sz="2400" dirty="0" err="1"/>
              <a:t>Составил</a:t>
            </a:r>
            <a:r>
              <a:rPr lang="en-US" sz="2400" dirty="0"/>
              <a:t>:</a:t>
            </a:r>
          </a:p>
          <a:p>
            <a:pPr lvl="0" algn="r">
              <a:buNone/>
            </a:pPr>
            <a:r>
              <a:rPr lang="en-US" sz="2400" dirty="0" err="1"/>
              <a:t>Каличев</a:t>
            </a:r>
            <a:r>
              <a:rPr lang="en-US" sz="2400" dirty="0"/>
              <a:t> Я.К.</a:t>
            </a:r>
          </a:p>
          <a:p>
            <a:pPr lvl="0" algn="r">
              <a:buNone/>
            </a:pPr>
            <a:r>
              <a:rPr lang="en-US" sz="2400" dirty="0" err="1"/>
              <a:t>Ученик</a:t>
            </a:r>
            <a:r>
              <a:rPr lang="en-US" sz="2400" dirty="0"/>
              <a:t> 3 “В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Учитель</a:t>
            </a:r>
            <a:r>
              <a:rPr lang="ru-RU" sz="2400" smtClean="0"/>
              <a:t>: </a:t>
            </a:r>
          </a:p>
          <a:p>
            <a:pPr lvl="0" algn="r">
              <a:buNone/>
            </a:pPr>
            <a:r>
              <a:rPr lang="ru-RU" sz="2400" smtClean="0"/>
              <a:t>Троицкая Л.С.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48000" y="1728000"/>
            <a:ext cx="5184000" cy="433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20000" y="2088000"/>
            <a:ext cx="8300880" cy="40824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Напрасно думают, что ноль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Играет маленькую роль.</a:t>
            </a:r>
          </a:p>
          <a:p>
            <a:pPr lvl="0">
              <a:buNone/>
            </a:pPr>
            <a:endParaRPr lang="en-US" sz="2200">
              <a:solidFill>
                <a:srgbClr val="7E0021"/>
              </a:solidFill>
            </a:endParaRP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Мы двойку в двадцать превратим.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Из троек и четверок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Мы можем если захотим,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Составить тридцать, сорок.</a:t>
            </a:r>
          </a:p>
          <a:p>
            <a:pPr lvl="0">
              <a:buNone/>
            </a:pPr>
            <a:endParaRPr lang="en-US" sz="2200">
              <a:solidFill>
                <a:srgbClr val="7E0021"/>
              </a:solidFill>
            </a:endParaRP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Пусть говорят, что мы ничто,-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С двумя нолями вместе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Из единицы выйдет сто,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Из двойки - целых двести!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184000" y="854999"/>
            <a:ext cx="1800000" cy="17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056000" y="1944000"/>
            <a:ext cx="2520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976000" y="4104000"/>
            <a:ext cx="2736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042919" y="100440"/>
            <a:ext cx="2629080" cy="17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00" y="288000"/>
            <a:ext cx="5544000" cy="688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Как нет на свете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Без ножек столов,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Котов без усов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И без панцирей раков.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Так нет, в математике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Действий без знаков.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              Плюс.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0" i="0" u="none" strike="noStrike" kern="1200">
              <a:ln>
                <a:noFill/>
              </a:ln>
              <a:solidFill>
                <a:srgbClr val="7E0021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Я – плюс и этим я горжусь!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Я для сложения гожусь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Я добрый знак соединения,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И в том мое предназначенье.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0" i="0" u="none" strike="noStrike" kern="1200">
              <a:ln>
                <a:noFill/>
              </a:ln>
              <a:solidFill>
                <a:srgbClr val="7E0021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0" i="0" u="none" strike="noStrike" kern="1200">
              <a:ln>
                <a:noFill/>
              </a:ln>
              <a:solidFill>
                <a:srgbClr val="7E0021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              Минус.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0" i="0" u="none" strike="noStrike" kern="1200">
              <a:ln>
                <a:noFill/>
              </a:ln>
              <a:solidFill>
                <a:srgbClr val="7E0021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Я – минус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Тоже добрый знак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Ведь не со зла я отнимаю,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А свою роль лишь выполняю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7E0021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820480" y="2220479"/>
            <a:ext cx="2171520" cy="188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760000" y="4392000"/>
            <a:ext cx="2232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760000" y="216000"/>
            <a:ext cx="2448000" cy="1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76000" y="1801439"/>
            <a:ext cx="7703999" cy="41022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US" sz="2400"/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Плюс или минус? Кто же важнее?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Этот вопрос не решить,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Чтобы в задачах не ошибаться,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Надо нам с ними дружить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Больше иль меньше- вот что важнее,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Это всегда надо знать.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Коль это знаешь не сомневайся,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Будешь задачи решать.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369600" y="304920"/>
            <a:ext cx="27504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848000" y="460800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789760" cy="435492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Для облегчения сложения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Таблица умножения достойна уважения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Она всегда во всём права чтобы не случилось в мире,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А всё же будет дважды два по прежнему четыре</a:t>
            </a:r>
          </a:p>
          <a:p>
            <a:pPr lvl="0">
              <a:buNone/>
            </a:pPr>
            <a:endParaRPr lang="en-US" sz="2200">
              <a:solidFill>
                <a:srgbClr val="7E0021"/>
              </a:solidFill>
            </a:endParaRP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                                                    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                  Деление</a:t>
            </a:r>
          </a:p>
          <a:p>
            <a:pPr lvl="0">
              <a:buNone/>
            </a:pPr>
            <a:endParaRPr lang="en-US" sz="2200">
              <a:solidFill>
                <a:srgbClr val="7E0021"/>
              </a:solidFill>
            </a:endParaRPr>
          </a:p>
          <a:p>
            <a:pPr lvl="0">
              <a:buNone/>
            </a:pPr>
            <a:endParaRPr lang="en-US" sz="2200">
              <a:solidFill>
                <a:srgbClr val="7E0021"/>
              </a:solidFill>
            </a:endParaRP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Делим солнце! Чур, на всех!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Делим дождик! Чур, на всех!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Зиму белую-на всех!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Всё-на всех, на всех, на всех!</a:t>
            </a:r>
          </a:p>
          <a:p>
            <a:pPr lvl="0">
              <a:buNone/>
            </a:pPr>
            <a:r>
              <a:rPr lang="en-US" sz="2200">
                <a:solidFill>
                  <a:srgbClr val="7E0021"/>
                </a:solidFill>
              </a:rPr>
              <a:t>      Каждому достанется и на том останется.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3999" y="184680"/>
            <a:ext cx="1440000" cy="15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76000" y="457559"/>
            <a:ext cx="4260960" cy="838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 rtl="0" hangingPunct="0">
              <a:buNone/>
              <a:tabLst/>
            </a:pPr>
            <a:endParaRPr lang="en-US" sz="2200">
              <a:solidFill>
                <a:srgbClr val="7E0021"/>
              </a:solidFill>
              <a:ea typeface="HG Mincho Light J" pitchFamily="2"/>
              <a:cs typeface="Arial Unicode MS" pitchFamily="2"/>
            </a:endParaRPr>
          </a:p>
          <a:p>
            <a:pPr lvl="0" rtl="0" hangingPunct="0">
              <a:buNone/>
              <a:tabLst/>
            </a:pPr>
            <a:r>
              <a:rPr lang="en-US" sz="2200">
                <a:solidFill>
                  <a:srgbClr val="7E0021"/>
                </a:solidFill>
                <a:ea typeface="HG Mincho Light J" pitchFamily="2"/>
                <a:cs typeface="Arial Unicode MS" pitchFamily="2"/>
              </a:rPr>
              <a:t>Я - знак умножения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3999" y="3168000"/>
            <a:ext cx="1379519" cy="13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6530760" y="3240000"/>
            <a:ext cx="1965240" cy="17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76000" y="1749599"/>
            <a:ext cx="8568000" cy="44424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800">
                <a:solidFill>
                  <a:srgbClr val="7E0021"/>
                </a:solidFill>
              </a:rPr>
              <a:t>Математика наука хороша и всем нужна,</a:t>
            </a:r>
          </a:p>
          <a:p>
            <a:pPr lvl="0">
              <a:buNone/>
            </a:pPr>
            <a:r>
              <a:rPr lang="en-US" sz="2800">
                <a:solidFill>
                  <a:srgbClr val="7E0021"/>
                </a:solidFill>
              </a:rPr>
              <a:t>Без нее прожить нам трудно,</a:t>
            </a:r>
          </a:p>
          <a:p>
            <a:pPr lvl="0">
              <a:buNone/>
            </a:pPr>
            <a:r>
              <a:rPr lang="en-US" sz="2800">
                <a:solidFill>
                  <a:srgbClr val="7E0021"/>
                </a:solidFill>
              </a:rPr>
              <a:t>Без нее нам жизнь сложна,</a:t>
            </a:r>
          </a:p>
          <a:p>
            <a:pPr lvl="0">
              <a:buNone/>
            </a:pPr>
            <a:r>
              <a:rPr lang="en-US" sz="2800">
                <a:solidFill>
                  <a:srgbClr val="7E0021"/>
                </a:solidFill>
              </a:rPr>
              <a:t>Математика сурова, её просто так не взять,</a:t>
            </a:r>
          </a:p>
          <a:p>
            <a:pPr lvl="0">
              <a:buNone/>
            </a:pPr>
            <a:r>
              <a:rPr lang="en-US" sz="2800">
                <a:solidFill>
                  <a:srgbClr val="7E0021"/>
                </a:solidFill>
              </a:rPr>
              <a:t>Попытаемся мы снова, получить оценку</a:t>
            </a:r>
            <a:r>
              <a:rPr lang="en-US" sz="2800" b="1" i="1">
                <a:solidFill>
                  <a:srgbClr val="FF3333"/>
                </a:solidFill>
              </a:rPr>
              <a:t>                 </a:t>
            </a:r>
            <a:r>
              <a:rPr lang="en-US" sz="8000" b="1" i="1">
                <a:solidFill>
                  <a:srgbClr val="FF3333"/>
                </a:solidFill>
              </a:rPr>
              <a:t>              </a:t>
            </a:r>
          </a:p>
          <a:p>
            <a:pPr lvl="0">
              <a:buNone/>
            </a:pPr>
            <a:r>
              <a:rPr lang="en-US" sz="8000" b="1" i="1">
                <a:solidFill>
                  <a:srgbClr val="FF3333"/>
                </a:solidFill>
              </a:rPr>
              <a:t>                       </a:t>
            </a:r>
            <a:r>
              <a:rPr lang="en-US" sz="8800" b="1" i="1">
                <a:solidFill>
                  <a:srgbClr val="FF3333"/>
                </a:solidFill>
              </a:rPr>
              <a:t>5!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3999" y="144000"/>
            <a:ext cx="1490400" cy="1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32000" y="432000"/>
            <a:ext cx="9144000" cy="5451839"/>
          </a:xfrm>
        </p:spPr>
        <p:txBody>
          <a:bodyPr anchor="t"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4800">
                <a:solidFill>
                  <a:srgbClr val="0000FF"/>
                </a:solidFill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14240" y="2736000"/>
            <a:ext cx="2523600" cy="314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627120" y="1872000"/>
            <a:ext cx="8300880" cy="44838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endParaRPr lang="en-US" sz="2200">
              <a:latin typeface="Times New Roman" pitchFamily="18"/>
            </a:endParaRPr>
          </a:p>
          <a:p>
            <a:pPr lvl="0">
              <a:buNone/>
            </a:pPr>
            <a:r>
              <a:rPr lang="en-US" sz="2200">
                <a:solidFill>
                  <a:srgbClr val="0000FF"/>
                </a:solidFill>
                <a:latin typeface="Times New Roman" pitchFamily="18"/>
              </a:rPr>
              <a:t>     </a:t>
            </a:r>
            <a:r>
              <a:rPr lang="en-US">
                <a:solidFill>
                  <a:srgbClr val="0000FF"/>
                </a:solidFill>
                <a:latin typeface="Times New Roman" pitchFamily="18"/>
              </a:rPr>
              <a:t>Новой сказки чудеса, лучше нет которой</a:t>
            </a:r>
          </a:p>
          <a:p>
            <a:pPr lvl="0">
              <a:lnSpc>
                <a:spcPct val="150000"/>
              </a:lnSpc>
              <a:buNone/>
            </a:pPr>
            <a:r>
              <a:rPr lang="en-US">
                <a:solidFill>
                  <a:srgbClr val="0000FF"/>
                </a:solidFill>
                <a:latin typeface="Times New Roman" pitchFamily="18"/>
              </a:rPr>
              <a:t>   С ней пройдем мы сквозь леса,</a:t>
            </a:r>
          </a:p>
          <a:p>
            <a:pPr lvl="0">
              <a:lnSpc>
                <a:spcPct val="150000"/>
              </a:lnSpc>
              <a:buNone/>
            </a:pPr>
            <a:r>
              <a:rPr lang="en-US">
                <a:solidFill>
                  <a:srgbClr val="0000FF"/>
                </a:solidFill>
                <a:latin typeface="Times New Roman" pitchFamily="18"/>
              </a:rPr>
              <a:t>                                        сквозь моря и горы.</a:t>
            </a:r>
          </a:p>
          <a:p>
            <a:pPr lvl="0">
              <a:lnSpc>
                <a:spcPct val="150000"/>
              </a:lnSpc>
              <a:buNone/>
            </a:pPr>
            <a:r>
              <a:rPr lang="en-US">
                <a:solidFill>
                  <a:srgbClr val="0000FF"/>
                </a:solidFill>
                <a:latin typeface="Times New Roman" pitchFamily="18"/>
              </a:rPr>
              <a:t>   Начинается она, вы, слыхали, дети,</a:t>
            </a:r>
          </a:p>
          <a:p>
            <a:pPr lvl="0">
              <a:lnSpc>
                <a:spcPct val="150000"/>
              </a:lnSpc>
              <a:buNone/>
            </a:pPr>
            <a:r>
              <a:rPr lang="en-US">
                <a:solidFill>
                  <a:srgbClr val="0000FF"/>
                </a:solidFill>
                <a:latin typeface="Times New Roman" pitchFamily="18"/>
              </a:rPr>
              <a:t>   </a:t>
            </a:r>
            <a:r>
              <a:rPr lang="en-US" sz="4800">
                <a:solidFill>
                  <a:srgbClr val="0000FF"/>
                </a:solidFill>
                <a:latin typeface="Times New Roman" pitchFamily="18"/>
              </a:rPr>
              <a:t>Математика</a:t>
            </a:r>
            <a:r>
              <a:rPr lang="en-US">
                <a:solidFill>
                  <a:srgbClr val="0000FF"/>
                </a:solidFill>
                <a:latin typeface="Times New Roman" pitchFamily="18"/>
              </a:rPr>
              <a:t> – страна,</a:t>
            </a:r>
          </a:p>
          <a:p>
            <a:pPr lvl="0">
              <a:lnSpc>
                <a:spcPct val="150000"/>
              </a:lnSpc>
              <a:buNone/>
            </a:pPr>
            <a:r>
              <a:rPr lang="en-US">
                <a:solidFill>
                  <a:srgbClr val="0000FF"/>
                </a:solidFill>
                <a:latin typeface="Times New Roman" pitchFamily="18"/>
              </a:rPr>
              <a:t>                                        есть на белом свете.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000" y="144000"/>
            <a:ext cx="194400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желания кли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7959" y="216000"/>
            <a:ext cx="8300520" cy="12693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006633"/>
                </a:solidFill>
              </a:rPr>
              <a:t>Цифры живут на различных предметах: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97119" y="1801439"/>
            <a:ext cx="8117640" cy="4082759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endParaRPr lang="en-US" sz="2400"/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В календарях и трамвайных билетах,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На циферблате часов, на домах,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Прячутся цифры в книжных томах,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И в магазине, и в телефоне,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И на машине, и на вагоне...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Цифры - повсюду.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Цифры – кругом.</a:t>
            </a:r>
          </a:p>
          <a:p>
            <a:pPr marL="0" lvl="0" indent="0">
              <a:buNone/>
            </a:pPr>
            <a:r>
              <a:rPr lang="en-US" sz="2000">
                <a:solidFill>
                  <a:srgbClr val="660066"/>
                </a:solidFill>
              </a:rPr>
              <a:t>Мы их поищем и быстро найдем.</a:t>
            </a:r>
          </a:p>
          <a:p>
            <a:pPr lvl="0">
              <a:buNone/>
            </a:pPr>
            <a:endParaRPr lang="en-US" sz="2200">
              <a:latin typeface="Times New Roman" pitchFamily="18"/>
            </a:endParaRPr>
          </a:p>
          <a:p>
            <a:pPr lvl="0">
              <a:buNone/>
            </a:pPr>
            <a:endParaRPr lang="en-US" sz="2200">
              <a:latin typeface="Times New Roman" pitchFamily="18"/>
            </a:endParaRPr>
          </a:p>
          <a:p>
            <a:pPr lvl="0">
              <a:buNone/>
            </a:pPr>
            <a:endParaRPr lang="en-US" sz="2200">
              <a:latin typeface="Times New Roman" pitchFamily="18"/>
            </a:endParaRPr>
          </a:p>
          <a:p>
            <a:pPr lvl="0">
              <a:buNone/>
            </a:pPr>
            <a:endParaRPr lang="en-US" sz="2200">
              <a:latin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368000" y="4680000"/>
            <a:ext cx="1368000" cy="12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880000" y="4536000"/>
            <a:ext cx="2160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257240" y="3486960"/>
            <a:ext cx="2102760" cy="256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004160" y="1892880"/>
            <a:ext cx="1779840" cy="134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5328000" y="3960000"/>
            <a:ext cx="1711080" cy="183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довлетворение потребностей заказч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1314360" y="1800000"/>
            <a:ext cx="8117640" cy="46800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Давайте, ребята, учиться считать,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Делить, умножать, прибавлять, вычитать,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Запомните все, что без точного счета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Не сдвинется с места любая работа.</a:t>
            </a:r>
          </a:p>
          <a:p>
            <a:pPr marL="0" lvl="0" indent="0" algn="just">
              <a:buNone/>
            </a:pPr>
            <a:endParaRPr lang="en-US" sz="2000">
              <a:solidFill>
                <a:srgbClr val="7E0021"/>
              </a:solidFill>
            </a:endParaRP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Без счета не будет на улице света.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Без счета не сможет подняться ракета.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Без счета письмо не найдет адресата.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И в прятки сыграть не сумеют ребята.</a:t>
            </a:r>
          </a:p>
          <a:p>
            <a:pPr marL="0" lvl="0" indent="0" algn="just">
              <a:buNone/>
            </a:pPr>
            <a:endParaRPr lang="en-US" sz="2000">
              <a:solidFill>
                <a:srgbClr val="7E0021"/>
              </a:solidFill>
            </a:endParaRP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Считайте, ребята, точнее считайте,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Хорошее дело смелей прибавляйте,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Плохие дела поскорей вычитайте,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Учитель научит вас точному счету,</a:t>
            </a:r>
          </a:p>
          <a:p>
            <a:pPr marL="0" lvl="0" indent="0" algn="just">
              <a:buNone/>
            </a:pPr>
            <a:r>
              <a:rPr lang="en-US" sz="2000">
                <a:solidFill>
                  <a:srgbClr val="7E0021"/>
                </a:solidFill>
              </a:rPr>
              <a:t>       Скорей за учебу, скорей за работу.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479400" y="216000"/>
            <a:ext cx="1704600" cy="14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128000" y="4031999"/>
            <a:ext cx="2376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560000" y="371520"/>
            <a:ext cx="1800000" cy="337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288000" y="2232000"/>
            <a:ext cx="1800000" cy="2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360000" y="144000"/>
            <a:ext cx="230400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216000" y="4680000"/>
            <a:ext cx="1911960" cy="12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инансовый анали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288000"/>
            <a:ext cx="8300520" cy="10800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>
                <a:solidFill>
                  <a:srgbClr val="579D1C"/>
                </a:solidFill>
              </a:rPr>
              <a:t>ЧАСТУШКИ: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584000"/>
            <a:ext cx="8117640" cy="4773960"/>
          </a:xfrm>
        </p:spPr>
        <p:txBody>
          <a:bodyPr>
            <a:sp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Вот один, иль единица,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Очень тонкая как спица!</a:t>
            </a:r>
          </a:p>
          <a:p>
            <a:pPr marL="0" lvl="0" indent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А вот это цифра два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Полюбуйся, какова: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Выгибает двойка шею,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Волочиться хвост за нею.</a:t>
            </a:r>
          </a:p>
          <a:p>
            <a:pPr marL="0" lvl="0" indent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А за двойкой - посмотри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выступает цифра три.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920000" y="3816000"/>
            <a:ext cx="1728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903999" y="3816000"/>
            <a:ext cx="1655999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488000" y="1152000"/>
            <a:ext cx="1783800" cy="26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еимущ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50359" y="1655999"/>
            <a:ext cx="8909640" cy="44640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Вот четверки силачи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Поднимают кирпичи,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Выжимают гири,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Пуда по четыре!</a:t>
            </a:r>
          </a:p>
          <a:p>
            <a:pPr marL="0" lvl="0" indent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А потом пошла плясать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По бумаге цифра 5.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Руку вправо оттянула,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Ножку круто изогнула.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691960" y="4320000"/>
            <a:ext cx="3524040" cy="164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832000" y="1760040"/>
            <a:ext cx="3384000" cy="22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40120" y="1648080"/>
            <a:ext cx="9053640" cy="468792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Цифра 6 дверной замочек: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Сверху крюк, внизу кружочек.</a:t>
            </a:r>
          </a:p>
          <a:p>
            <a:pPr marL="0" lvl="0" indent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marL="0" lvl="0" indent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Цифра 7 цифра 7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Цифра легкая совсем!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Я косу принесу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7E0021"/>
                </a:solidFill>
              </a:rPr>
              <a:t>И срисую ту косу.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480000" y="2033640"/>
            <a:ext cx="3096000" cy="185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184000" y="3960000"/>
            <a:ext cx="3561480" cy="224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60000" y="1655999"/>
            <a:ext cx="9000000" cy="47034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К этой цифре ты привык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Эта цифра - снеговик.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Лишь зима сменяет осень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Дети лепят цифру 8.</a:t>
            </a:r>
          </a:p>
          <a:p>
            <a:pPr lvl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lvl="0">
              <a:buNone/>
            </a:pPr>
            <a:endParaRPr lang="en-US" sz="2400">
              <a:solidFill>
                <a:srgbClr val="7E0021"/>
              </a:solidFill>
            </a:endParaRP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Цифра 6, как обезьянка,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Кувыркалась с позаранку.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Что за чудо приключилось</a:t>
            </a:r>
          </a:p>
          <a:p>
            <a:pPr lvl="0">
              <a:buNone/>
            </a:pPr>
            <a:r>
              <a:rPr lang="en-US" sz="2400">
                <a:solidFill>
                  <a:srgbClr val="7E0021"/>
                </a:solidFill>
              </a:rPr>
              <a:t>Цифра 9 получилась.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263999" y="1859759"/>
            <a:ext cx="2985479" cy="202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302520" y="4168800"/>
            <a:ext cx="2985479" cy="20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450000"/>
            <a:ext cx="8300880" cy="11343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27120" y="288000"/>
            <a:ext cx="8300880" cy="6048000"/>
          </a:xfrm>
        </p:spPr>
        <p:txBody>
          <a:bodyPr/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99284C"/>
              </a:buClr>
              <a:buSzPct val="75000"/>
              <a:buFont typeface="StarSymbol" pitchFamily="2"/>
              <a:buChar char=""/>
              <a:defRPr lang="en-US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Вот это ноль – иль ничего.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Послушай,сказку про него!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Сказал веселый круглый ноль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Соседке - единице: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- С тобою рядышком позволь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Стоять мне на странице!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 Она окинула его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 Сердитым, гордым взглядом: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  - Ты, ноль не стоишь ничего.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      Не стой со мною рядом !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Ответил ноль: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- Я признаю,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Что ничего не стою,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Но можешь стать ты десятью,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Коль буду я с тобою.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Так одинока ты сейчас,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Мала и худощава,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Но будешь больше в десять раз,</a:t>
            </a:r>
          </a:p>
          <a:p>
            <a:pPr lvl="0">
              <a:buNone/>
            </a:pPr>
            <a:r>
              <a:rPr lang="en-US" sz="2000">
                <a:solidFill>
                  <a:srgbClr val="7E0021"/>
                </a:solidFill>
              </a:rPr>
              <a:t>                                                       Когда я стану справа.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880000" y="2058480"/>
            <a:ext cx="2298600" cy="146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152000" y="4752000"/>
            <a:ext cx="3240000" cy="166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../../../../Program%20Files/OpenOffice%204/share/template/ru/presnt/prs-novelty.otp</Template>
  <TotalTime>95</TotalTime>
  <Words>750</Words>
  <Application>Microsoft Office PowerPoint</Application>
  <PresentationFormat>Произвольный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prs-novelty</vt:lpstr>
      <vt:lpstr>Обычный</vt:lpstr>
      <vt:lpstr>lyt-cool</vt:lpstr>
      <vt:lpstr>В СТРАНЕ МАТЕМАТИКИ</vt:lpstr>
      <vt:lpstr>Слайд 2</vt:lpstr>
      <vt:lpstr>Цифры живут на различных предметах:</vt:lpstr>
      <vt:lpstr>Слайд 4</vt:lpstr>
      <vt:lpstr>ЧАСТУШКИ: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 продукта</dc:title>
  <dc:creator>Константин Каличев</dc:creator>
  <dc:description>Общая презентация нового продукта, учитывающая пожелания заказчика</dc:description>
  <cp:lastModifiedBy>Admin</cp:lastModifiedBy>
  <cp:revision>6</cp:revision>
  <dcterms:created xsi:type="dcterms:W3CDTF">2014-11-19T21:49:05Z</dcterms:created>
  <dcterms:modified xsi:type="dcterms:W3CDTF">2015-11-03T13:37:45Z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