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68" r:id="rId3"/>
    <p:sldId id="256" r:id="rId4"/>
    <p:sldId id="258" r:id="rId5"/>
    <p:sldId id="259" r:id="rId6"/>
    <p:sldId id="260" r:id="rId7"/>
    <p:sldId id="261" r:id="rId8"/>
    <p:sldId id="262" r:id="rId9"/>
    <p:sldId id="265" r:id="rId10"/>
    <p:sldId id="270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33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BD433F-1839-4122-93B4-32B514A2B608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09F0C8-6C54-43DA-B966-47843D6ED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01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88585-2B91-44C1-8461-55A02A6BF5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0D220-C2F2-48DF-A436-964B6E0E6B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B1CA9-FD22-4F33-9604-6C744FEA2F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EF166-3EC9-4211-8172-17B0CCE4F6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9D62D-9829-419D-BB77-A615764E66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9D71-9C00-449F-A6BE-754EBC3DA4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5A18C-AEC6-4345-9ABA-7B352CB5DD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3A9AA-DA13-4612-9957-AD25664EA4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5770E-0C32-4BFD-A786-4063CF6F74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BF4EB-B502-4454-984D-39A777E2F7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A40B0-64F8-48E4-9DF5-DD1A5E48D5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7148C3E-11C5-46F2-81EB-F3D9475667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340768"/>
            <a:ext cx="7175351" cy="38164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Good-morning, children!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61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84784"/>
            <a:ext cx="6400800" cy="3888432"/>
          </a:xfrm>
        </p:spPr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</a:rPr>
              <a:t>Домашнее задание: </a:t>
            </a:r>
            <a:r>
              <a:rPr lang="ru-RU" sz="3200" b="1" dirty="0"/>
              <a:t>Выполнить упр. 4 и 5 на стр. 18 письменно; выучить слова на стр. 12.</a:t>
            </a:r>
          </a:p>
        </p:txBody>
      </p:sp>
    </p:spTree>
    <p:extLst>
      <p:ext uri="{BB962C8B-B14F-4D97-AF65-F5344CB8AC3E}">
        <p14:creationId xmlns:p14="http://schemas.microsoft.com/office/powerpoint/2010/main" val="1115603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00063" y="764704"/>
            <a:ext cx="8229600" cy="1735609"/>
          </a:xfrm>
        </p:spPr>
        <p:txBody>
          <a:bodyPr/>
          <a:lstStyle/>
          <a:p>
            <a:pPr algn="ctr"/>
            <a:r>
              <a:rPr lang="en-US" sz="6000" b="1" dirty="0" smtClean="0"/>
              <a:t>Thank you!</a:t>
            </a:r>
            <a:br>
              <a:rPr lang="en-US" sz="6000" b="1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Good-bye!</a:t>
            </a:r>
            <a:endParaRPr lang="ru-RU" sz="6000" b="1" dirty="0" smtClean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79513" y="3429000"/>
            <a:ext cx="2674247" cy="3309143"/>
          </a:xfrm>
          <a:noFill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3670" y="4653136"/>
            <a:ext cx="13573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92696"/>
            <a:ext cx="7416824" cy="54726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97035"/>
              </p:ext>
            </p:extLst>
          </p:nvPr>
        </p:nvGraphicFramePr>
        <p:xfrm>
          <a:off x="971600" y="1183372"/>
          <a:ext cx="7416825" cy="5347129"/>
        </p:xfrm>
        <a:graphic>
          <a:graphicData uri="http://schemas.openxmlformats.org/drawingml/2006/table">
            <a:tbl>
              <a:tblPr firstRow="1" firstCol="1" bandRow="1"/>
              <a:tblGrid>
                <a:gridCol w="3636048"/>
                <a:gridCol w="3780777"/>
              </a:tblGrid>
              <a:tr h="5813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sunny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[‘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sᴧnɪ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42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windy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[‘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wɪndɪ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cloudy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[‘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klaudɪ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snowy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[‘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snǝuɪ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6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hot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[‘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hᴐt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cold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</a:rPr>
                        <a:t>[‘</a:t>
                      </a: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</a:rPr>
                        <a:t>kǝuld</a:t>
                      </a:r>
                      <a:r>
                        <a:rPr lang="en-US" sz="2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</a:rPr>
                        <a:t>]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warm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[‘wᴐ:m]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19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rainy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[‘</a:t>
                      </a: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reɪnɪ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93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357298"/>
            <a:ext cx="7772400" cy="1285875"/>
          </a:xfrm>
        </p:spPr>
        <p:txBody>
          <a:bodyPr/>
          <a:lstStyle/>
          <a:p>
            <a:pPr eaLnBrk="1" hangingPunct="1"/>
            <a:r>
              <a:rPr lang="en-US" sz="6000" b="1" u="sng" dirty="0" smtClean="0"/>
              <a:t>Future Simple Tense</a:t>
            </a:r>
            <a:br>
              <a:rPr lang="en-US" sz="6000" b="1" u="sng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ru-RU" sz="4800" b="1" dirty="0" smtClean="0">
                <a:solidFill>
                  <a:srgbClr val="00B050"/>
                </a:solidFill>
              </a:rPr>
              <a:t>Будущее Простое Время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/>
              <a:t>Remember!</a:t>
            </a:r>
            <a:endParaRPr lang="ru-RU" sz="60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520"/>
            <a:ext cx="7461448" cy="3474720"/>
          </a:xfrm>
        </p:spPr>
        <p:txBody>
          <a:bodyPr>
            <a:normAutofit lnSpcReduction="10000"/>
          </a:bodyPr>
          <a:lstStyle/>
          <a:p>
            <a:pPr marL="609600" indent="-609600" algn="just" eaLnBrk="1" hangingPunct="1">
              <a:buFontTx/>
              <a:buNone/>
            </a:pPr>
            <a:r>
              <a:rPr lang="en-US" dirty="0" smtClean="0"/>
              <a:t>             </a:t>
            </a:r>
            <a:r>
              <a:rPr lang="ru-RU" sz="3600" b="1" dirty="0" smtClean="0"/>
              <a:t>Простое будущее время</a:t>
            </a:r>
            <a:endParaRPr lang="en-US" sz="3600" b="1" dirty="0" smtClean="0"/>
          </a:p>
          <a:p>
            <a:pPr marL="609600" indent="-609600" algn="just" eaLnBrk="1" hangingPunct="1">
              <a:buFontTx/>
              <a:buNone/>
            </a:pPr>
            <a:r>
              <a:rPr lang="en-US" sz="4000" b="1" i="1" dirty="0" smtClean="0">
                <a:solidFill>
                  <a:srgbClr val="993366"/>
                </a:solidFill>
              </a:rPr>
              <a:t>            </a:t>
            </a:r>
            <a:r>
              <a:rPr lang="ru-RU" sz="4000" b="1" i="1" dirty="0" smtClean="0">
                <a:solidFill>
                  <a:srgbClr val="993366"/>
                </a:solidFill>
              </a:rPr>
              <a:t>(</a:t>
            </a:r>
            <a:r>
              <a:rPr lang="en-US" sz="4000" b="1" i="1" dirty="0" smtClean="0">
                <a:solidFill>
                  <a:srgbClr val="993366"/>
                </a:solidFill>
              </a:rPr>
              <a:t>Future Simple Tense</a:t>
            </a:r>
            <a:r>
              <a:rPr lang="ru-RU" sz="4000" b="1" i="1" dirty="0" smtClean="0">
                <a:solidFill>
                  <a:srgbClr val="993366"/>
                </a:solidFill>
              </a:rPr>
              <a:t>)</a:t>
            </a:r>
            <a:r>
              <a:rPr lang="ru-RU" sz="3600" b="1" dirty="0" smtClean="0"/>
              <a:t> </a:t>
            </a:r>
            <a:r>
              <a:rPr lang="en-US" sz="3600" b="1" dirty="0" smtClean="0"/>
              <a:t>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3600" b="1" dirty="0" smtClean="0"/>
              <a:t>        </a:t>
            </a:r>
            <a:r>
              <a:rPr lang="ru-RU" sz="3600" b="1" dirty="0" smtClean="0"/>
              <a:t>обозначает действия, которые </a:t>
            </a:r>
            <a:r>
              <a:rPr lang="en-US" sz="3600" b="1" dirty="0" smtClean="0"/>
              <a:t> </a:t>
            </a:r>
            <a:r>
              <a:rPr lang="ru-RU" sz="3600" b="1" dirty="0" smtClean="0"/>
              <a:t>совершатся в неопределённом </a:t>
            </a:r>
            <a:r>
              <a:rPr lang="en-US" sz="3600" b="1" dirty="0" smtClean="0"/>
              <a:t>  </a:t>
            </a:r>
            <a:r>
              <a:rPr lang="ru-RU" sz="3600" b="1" dirty="0" smtClean="0"/>
              <a:t>или </a:t>
            </a:r>
            <a:r>
              <a:rPr lang="en-US" sz="3600" b="1" dirty="0" smtClean="0"/>
              <a:t>   </a:t>
            </a:r>
            <a:r>
              <a:rPr lang="ru-RU" sz="3600" b="1" dirty="0" smtClean="0"/>
              <a:t>отдалённом будущем.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285750"/>
            <a:ext cx="20542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/>
              <a:t>Remember!</a:t>
            </a:r>
            <a:endParaRPr lang="ru-RU" sz="6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</a:pPr>
            <a:r>
              <a:rPr lang="en-US" sz="3600" b="1" dirty="0" smtClean="0"/>
              <a:t>            </a:t>
            </a:r>
            <a:r>
              <a:rPr lang="ru-RU" sz="2800" b="1" dirty="0" smtClean="0"/>
              <a:t>Правильно говорить о </a:t>
            </a:r>
            <a:r>
              <a:rPr lang="en-US" sz="2800" b="1" dirty="0" smtClean="0"/>
              <a:t> 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b="1" dirty="0" smtClean="0"/>
              <a:t>  </a:t>
            </a:r>
            <a:r>
              <a:rPr lang="ru-RU" sz="2800" b="1" dirty="0" smtClean="0"/>
              <a:t>действиях и </a:t>
            </a:r>
            <a:r>
              <a:rPr lang="en-US" sz="2800" b="1" dirty="0" smtClean="0"/>
              <a:t>    </a:t>
            </a:r>
            <a:r>
              <a:rPr lang="ru-RU" sz="2800" b="1" dirty="0" smtClean="0"/>
              <a:t>событиях, которые</a:t>
            </a:r>
            <a:r>
              <a:rPr lang="en-US" sz="2800" b="1" dirty="0" smtClean="0"/>
              <a:t> </a:t>
            </a:r>
            <a:r>
              <a:rPr lang="ru-RU" sz="2800" b="1" dirty="0" smtClean="0"/>
              <a:t>будут</a:t>
            </a:r>
            <a:r>
              <a:rPr lang="en-US" sz="2800" b="1" dirty="0" smtClean="0"/>
              <a:t>  </a:t>
            </a:r>
            <a:r>
              <a:rPr lang="ru-RU" sz="2800" b="1" dirty="0" smtClean="0"/>
              <a:t> происходить </a:t>
            </a:r>
            <a:r>
              <a:rPr lang="en-US" sz="2800" b="1" dirty="0" smtClean="0"/>
              <a:t>   </a:t>
            </a:r>
            <a:r>
              <a:rPr lang="ru-RU" sz="2800" b="1" dirty="0" smtClean="0"/>
              <a:t>в </a:t>
            </a:r>
            <a:r>
              <a:rPr lang="en-US" sz="2800" b="1" dirty="0" smtClean="0"/>
              <a:t>   </a:t>
            </a:r>
            <a:r>
              <a:rPr lang="ru-RU" sz="2800" b="1" dirty="0" smtClean="0"/>
              <a:t>будущем, тебе помогут </a:t>
            </a:r>
            <a:r>
              <a:rPr lang="en-US" sz="2800" b="1" dirty="0" smtClean="0"/>
              <a:t>   </a:t>
            </a:r>
            <a:r>
              <a:rPr lang="ru-RU" sz="2800" b="1" i="1" dirty="0" smtClean="0"/>
              <a:t>вспомогательный глагол</a:t>
            </a:r>
          </a:p>
          <a:p>
            <a:pPr marL="609600" indent="-609600" eaLnBrk="1" hangingPunct="1">
              <a:buFontTx/>
              <a:buNone/>
            </a:pPr>
            <a:r>
              <a:rPr lang="ru-RU" sz="5400" b="1" dirty="0" smtClean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endParaRPr lang="ru-RU" sz="5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286250"/>
            <a:ext cx="2143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ru-RU" smtClean="0"/>
          </a:p>
        </p:txBody>
      </p:sp>
      <p:sp>
        <p:nvSpPr>
          <p:cNvPr id="6148" name="AutoShape 5"/>
          <p:cNvSpPr>
            <a:spLocks noGrp="1" noChangeArrowheads="1"/>
          </p:cNvSpPr>
          <p:nvPr>
            <p:ph sz="quarter" idx="13"/>
          </p:nvPr>
        </p:nvSpPr>
        <p:spPr>
          <a:xfrm>
            <a:off x="3143250" y="1412875"/>
            <a:ext cx="3157538" cy="3230563"/>
          </a:xfrm>
          <a:prstGeom prst="flowChartExtract">
            <a:avLst/>
          </a:prstGeom>
          <a:solidFill>
            <a:srgbClr val="993366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</a:t>
            </a:r>
          </a:p>
          <a:p>
            <a:pPr eaLnBrk="1" hangingPunct="1">
              <a:buFontTx/>
              <a:buNone/>
            </a:pPr>
            <a:endParaRPr lang="ru-RU" sz="3600" dirty="0" smtClean="0">
              <a:solidFill>
                <a:srgbClr val="FF66CC"/>
              </a:solidFill>
            </a:endParaRPr>
          </a:p>
        </p:txBody>
      </p:sp>
      <p:sp>
        <p:nvSpPr>
          <p:cNvPr id="6147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1341438"/>
            <a:ext cx="2663825" cy="33829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/>
              <a:t>I</a:t>
            </a:r>
          </a:p>
          <a:p>
            <a:pPr algn="ctr"/>
            <a:r>
              <a:rPr lang="en-US" sz="4800" b="1" dirty="0"/>
              <a:t>We</a:t>
            </a:r>
            <a:endParaRPr lang="ru-RU" sz="4800" b="1" dirty="0"/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6443663" y="1341438"/>
            <a:ext cx="2700337" cy="33020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 dirty="0"/>
              <a:t>s</a:t>
            </a:r>
            <a:r>
              <a:rPr lang="en-US" sz="4400" b="1" dirty="0" smtClean="0"/>
              <a:t>kate</a:t>
            </a:r>
            <a:endParaRPr lang="ru-RU" sz="4400" b="1" dirty="0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258888" y="5084763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   </a:t>
            </a:r>
          </a:p>
        </p:txBody>
      </p:sp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157788"/>
            <a:ext cx="9286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9750" y="1916113"/>
            <a:ext cx="2592388" cy="3095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He/She/It</a:t>
            </a:r>
          </a:p>
          <a:p>
            <a:pPr algn="ctr"/>
            <a:r>
              <a:rPr lang="en-US" sz="3200" b="1"/>
              <a:t> You</a:t>
            </a:r>
          </a:p>
          <a:p>
            <a:pPr algn="ctr"/>
            <a:r>
              <a:rPr lang="en-US" sz="3200" b="1"/>
              <a:t>They</a:t>
            </a:r>
            <a:endParaRPr lang="ru-RU" sz="3200" b="1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276600" y="1844675"/>
            <a:ext cx="2879725" cy="3168650"/>
          </a:xfrm>
          <a:prstGeom prst="flowChartExtra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will</a:t>
            </a:r>
            <a:endParaRPr lang="ru-RU" sz="3600" b="1"/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6300788" y="1773238"/>
            <a:ext cx="2447925" cy="3240087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/>
              <a:t>skate</a:t>
            </a:r>
            <a:endParaRPr lang="ru-RU" sz="3600" b="1"/>
          </a:p>
        </p:txBody>
      </p:sp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85750"/>
            <a:ext cx="10001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365104"/>
            <a:ext cx="6512511" cy="1143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dirty="0" smtClean="0"/>
              <a:t>       </a:t>
            </a:r>
            <a:r>
              <a:rPr lang="ru-RU" sz="4000" b="1" dirty="0" smtClean="0">
                <a:solidFill>
                  <a:schemeClr val="tx1"/>
                </a:solidFill>
              </a:rPr>
              <a:t>Слова-спутники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       </a:t>
            </a:r>
            <a:r>
              <a:rPr lang="ru-RU" sz="4000" b="1" dirty="0" smtClean="0">
                <a:solidFill>
                  <a:schemeClr val="tx1"/>
                </a:solidFill>
              </a:rPr>
              <a:t>будущего времени: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692696"/>
            <a:ext cx="6400800" cy="347472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endParaRPr lang="en-US" sz="4000" dirty="0" smtClean="0">
              <a:solidFill>
                <a:srgbClr val="993366"/>
              </a:solidFill>
            </a:endParaRPr>
          </a:p>
          <a:p>
            <a:pPr eaLnBrk="1" hangingPunct="1">
              <a:buFontTx/>
              <a:buNone/>
            </a:pPr>
            <a:r>
              <a:rPr lang="ru-RU" sz="4000" b="1" dirty="0" err="1" smtClean="0">
                <a:solidFill>
                  <a:srgbClr val="C00000"/>
                </a:solidFill>
              </a:rPr>
              <a:t>tomorrow</a:t>
            </a:r>
            <a:r>
              <a:rPr lang="ru-RU" b="1" dirty="0" smtClean="0"/>
              <a:t> - </a:t>
            </a:r>
            <a:r>
              <a:rPr lang="ru-RU" sz="3200" b="1" dirty="0" smtClean="0"/>
              <a:t>завтра</a:t>
            </a:r>
            <a:r>
              <a:rPr lang="ru-RU" b="1" dirty="0" smtClean="0"/>
              <a:t>, </a:t>
            </a:r>
          </a:p>
          <a:p>
            <a:pPr eaLnBrk="1" hangingPunct="1">
              <a:buFontTx/>
              <a:buNone/>
            </a:pPr>
            <a:r>
              <a:rPr lang="ru-RU" sz="4000" b="1" dirty="0" err="1" smtClean="0">
                <a:solidFill>
                  <a:srgbClr val="C00000"/>
                </a:solidFill>
              </a:rPr>
              <a:t>next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week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– </a:t>
            </a:r>
            <a:r>
              <a:rPr lang="ru-RU" sz="3500" b="1" dirty="0" smtClean="0"/>
              <a:t>на следующей неделе </a:t>
            </a:r>
          </a:p>
          <a:p>
            <a:pPr eaLnBrk="1" hangingPunct="1">
              <a:buFontTx/>
              <a:buNone/>
            </a:pPr>
            <a:r>
              <a:rPr lang="ru-RU" sz="4000" b="1" dirty="0" err="1" smtClean="0">
                <a:solidFill>
                  <a:srgbClr val="C00000"/>
                </a:solidFill>
              </a:rPr>
              <a:t>next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year</a:t>
            </a:r>
            <a:r>
              <a:rPr lang="ru-RU" sz="4000" b="1" dirty="0" smtClean="0">
                <a:solidFill>
                  <a:srgbClr val="C00000"/>
                </a:solidFill>
              </a:rPr>
              <a:t>-</a:t>
            </a:r>
            <a:r>
              <a:rPr lang="ru-RU" sz="4000" b="1" dirty="0" smtClean="0">
                <a:solidFill>
                  <a:srgbClr val="993366"/>
                </a:solidFill>
              </a:rPr>
              <a:t> </a:t>
            </a:r>
            <a:r>
              <a:rPr lang="ru-RU" sz="3500" b="1" dirty="0" smtClean="0"/>
              <a:t>в следующем году    </a:t>
            </a:r>
          </a:p>
          <a:p>
            <a:pPr eaLnBrk="1" hangingPunct="1">
              <a:buFontTx/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i</a:t>
            </a:r>
            <a:r>
              <a:rPr lang="ru-RU" sz="4000" b="1" dirty="0" smtClean="0">
                <a:solidFill>
                  <a:srgbClr val="C00000"/>
                </a:solidFill>
              </a:rPr>
              <a:t>n </a:t>
            </a:r>
            <a:r>
              <a:rPr lang="en-US" sz="4000" b="1" dirty="0" smtClean="0">
                <a:solidFill>
                  <a:srgbClr val="C00000"/>
                </a:solidFill>
              </a:rPr>
              <a:t>an hour </a:t>
            </a:r>
            <a:r>
              <a:rPr lang="en-US" sz="4000" b="1" dirty="0" smtClean="0">
                <a:solidFill>
                  <a:srgbClr val="993366"/>
                </a:solidFill>
              </a:rPr>
              <a:t>– </a:t>
            </a:r>
            <a:r>
              <a:rPr lang="ru-RU" sz="3500" b="1" dirty="0" smtClean="0"/>
              <a:t>через час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8044" y="188640"/>
            <a:ext cx="192881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r>
              <a:rPr lang="ru-RU" sz="4000" dirty="0" smtClean="0">
                <a:solidFill>
                  <a:schemeClr val="tx2"/>
                </a:solidFill>
              </a:rPr>
              <a:t>Расскажи одноклассникам, что ты будешь делать завтра. Воспользуйся моделью:</a:t>
            </a:r>
          </a:p>
        </p:txBody>
      </p:sp>
      <p:pic>
        <p:nvPicPr>
          <p:cNvPr id="11270" name="Picture 7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639417"/>
            <a:ext cx="3101470" cy="3475037"/>
          </a:xfr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3429000"/>
            <a:ext cx="1343025" cy="164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2051720" y="3286125"/>
            <a:ext cx="1543050" cy="1785937"/>
          </a:xfrm>
          <a:prstGeom prst="flowChartExtra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извлечение 5"/>
          <p:cNvSpPr/>
          <p:nvPr/>
        </p:nvSpPr>
        <p:spPr>
          <a:xfrm>
            <a:off x="4010794" y="3393281"/>
            <a:ext cx="1428750" cy="1714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        </a:t>
            </a:r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     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390</TotalTime>
  <Words>162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Good-morning, children!</vt:lpstr>
      <vt:lpstr>Презентация PowerPoint</vt:lpstr>
      <vt:lpstr>Future Simple Tense  Будущее Простое Время </vt:lpstr>
      <vt:lpstr>Remember!</vt:lpstr>
      <vt:lpstr>Remember!</vt:lpstr>
      <vt:lpstr> </vt:lpstr>
      <vt:lpstr>Презентация PowerPoint</vt:lpstr>
      <vt:lpstr>       Слова-спутники          будущего времени:</vt:lpstr>
      <vt:lpstr>Расскажи одноклассникам, что ты будешь делать завтра. Воспользуйся моделью:</vt:lpstr>
      <vt:lpstr>Презентация PowerPoint</vt:lpstr>
      <vt:lpstr>Thank you!  Good-bye!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Simple Tense</dc:title>
  <dc:creator>Loner-XP</dc:creator>
  <cp:lastModifiedBy>user</cp:lastModifiedBy>
  <cp:revision>35</cp:revision>
  <dcterms:created xsi:type="dcterms:W3CDTF">2009-03-11T13:51:51Z</dcterms:created>
  <dcterms:modified xsi:type="dcterms:W3CDTF">2013-09-16T17:16:55Z</dcterms:modified>
</cp:coreProperties>
</file>