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4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>
      <p:cViewPr varScale="1">
        <p:scale>
          <a:sx n="44" d="100"/>
          <a:sy n="44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936104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Я ПОМНЮ…. Я ГОРЖУСЬ!!!</a:t>
            </a:r>
            <a:endParaRPr lang="ru-RU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5805264"/>
            <a:ext cx="8064896" cy="72008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работа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ученика 1 «А» класса Коновалова Петра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6840760" cy="4392488"/>
          </a:xfrm>
        </p:spPr>
      </p:pic>
    </p:spTree>
    <p:extLst>
      <p:ext uri="{BB962C8B-B14F-4D97-AF65-F5344CB8AC3E}">
        <p14:creationId xmlns:p14="http://schemas.microsoft.com/office/powerpoint/2010/main" val="209758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Georgia" pitchFamily="18" charset="0"/>
              </a:rPr>
              <a:t>И низкий поклон всем ветеранам! Благодаря вам живем мы сейчас!</a:t>
            </a:r>
            <a:endParaRPr lang="ru-RU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78176"/>
            <a:ext cx="4536504" cy="337110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1669244"/>
            <a:ext cx="4464496" cy="3348372"/>
          </a:xfrm>
        </p:spPr>
      </p:pic>
    </p:spTree>
    <p:extLst>
      <p:ext uri="{BB962C8B-B14F-4D97-AF65-F5344CB8AC3E}">
        <p14:creationId xmlns:p14="http://schemas.microsoft.com/office/powerpoint/2010/main" val="131365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pPr algn="l"/>
            <a:r>
              <a:rPr lang="ru-RU" sz="4000" i="1" dirty="0" smtClean="0">
                <a:solidFill>
                  <a:srgbClr val="FF0000"/>
                </a:solidFill>
                <a:latin typeface="Georgia" pitchFamily="18" charset="0"/>
              </a:rPr>
              <a:t>Вечная память! </a:t>
            </a:r>
            <a:br>
              <a:rPr lang="ru-RU" sz="4000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Georgia" pitchFamily="18" charset="0"/>
              </a:rPr>
              <a:t>                                  Вечная слава!</a:t>
            </a:r>
            <a:endParaRPr lang="ru-RU" sz="40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600200"/>
            <a:ext cx="6696744" cy="4708525"/>
          </a:xfrm>
        </p:spPr>
      </p:pic>
    </p:spTree>
    <p:extLst>
      <p:ext uri="{BB962C8B-B14F-4D97-AF65-F5344CB8AC3E}">
        <p14:creationId xmlns:p14="http://schemas.microsoft.com/office/powerpoint/2010/main" val="421888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  <a:latin typeface="Georgia" pitchFamily="18" charset="0"/>
              </a:rPr>
              <a:t>Мы помним… </a:t>
            </a:r>
            <a:br>
              <a:rPr lang="ru-RU" sz="6000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000" i="1" dirty="0" smtClean="0">
                <a:solidFill>
                  <a:srgbClr val="FF0000"/>
                </a:solidFill>
                <a:latin typeface="Georgia" pitchFamily="18" charset="0"/>
              </a:rPr>
              <a:t>Мы гордимся!</a:t>
            </a:r>
            <a:endParaRPr lang="ru-RU" sz="60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4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/>
          <a:lstStyle/>
          <a:p>
            <a:r>
              <a:rPr lang="ru-RU" b="0" i="1" dirty="0" smtClean="0">
                <a:solidFill>
                  <a:srgbClr val="FF0000"/>
                </a:solidFill>
                <a:latin typeface="Georgia" pitchFamily="18" charset="0"/>
              </a:rPr>
              <a:t>Спасибо за внимание!</a:t>
            </a:r>
            <a:endParaRPr lang="ru-RU" b="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3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«Война</a:t>
            </a:r>
            <a:r>
              <a:rPr lang="ru-RU" sz="3200" i="1" dirty="0">
                <a:solidFill>
                  <a:srgbClr val="FF0000"/>
                </a:solidFill>
                <a:effectLst/>
                <a:latin typeface="Georgia" pitchFamily="18" charset="0"/>
              </a:rPr>
              <a:t>! Страшнее слова нет:</a:t>
            </a:r>
            <a:r>
              <a:rPr lang="ru-RU" sz="3200" i="1" dirty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i="1" dirty="0">
                <a:solidFill>
                  <a:srgbClr val="FF0000"/>
                </a:solidFill>
                <a:effectLst/>
                <a:latin typeface="Georgia" pitchFamily="18" charset="0"/>
              </a:rPr>
              <a:t>Мороз по коже продирает.</a:t>
            </a:r>
            <a:r>
              <a:rPr lang="ru-RU" sz="3200" i="1" dirty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i="1" dirty="0">
                <a:solidFill>
                  <a:srgbClr val="FF0000"/>
                </a:solidFill>
                <a:effectLst/>
                <a:latin typeface="Georgia" pitchFamily="18" charset="0"/>
              </a:rPr>
              <a:t>Разрывы бомб, и меркнет свет,</a:t>
            </a:r>
            <a:r>
              <a:rPr lang="ru-RU" sz="3200" i="1" dirty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i="1" dirty="0">
                <a:solidFill>
                  <a:srgbClr val="FF0000"/>
                </a:solidFill>
                <a:effectLst/>
                <a:latin typeface="Georgia" pitchFamily="18" charset="0"/>
              </a:rPr>
              <a:t>В ушах сирена </a:t>
            </a:r>
            <a:r>
              <a:rPr lang="ru-RU" sz="32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завывает…»</a:t>
            </a:r>
            <a:endParaRPr lang="ru-RU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08920"/>
            <a:ext cx="5315036" cy="3596508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4038600" cy="3647166"/>
          </a:xfrm>
        </p:spPr>
      </p:pic>
    </p:spTree>
    <p:extLst>
      <p:ext uri="{BB962C8B-B14F-4D97-AF65-F5344CB8AC3E}">
        <p14:creationId xmlns:p14="http://schemas.microsoft.com/office/powerpoint/2010/main" val="184553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3024336"/>
          </a:xfrm>
        </p:spPr>
        <p:txBody>
          <a:bodyPr>
            <a:noAutofit/>
          </a:bodyPr>
          <a:lstStyle/>
          <a:p>
            <a:r>
              <a:rPr lang="ru-RU" sz="2700" i="1" dirty="0">
                <a:solidFill>
                  <a:srgbClr val="FF0000"/>
                </a:solidFill>
                <a:effectLst/>
                <a:latin typeface="Georgia" pitchFamily="18" charset="0"/>
              </a:rPr>
              <a:t>На рассвете 22 июня 1941 г. </a:t>
            </a:r>
            <a:r>
              <a:rPr lang="ru-RU" sz="2700" i="1" dirty="0">
                <a:solidFill>
                  <a:srgbClr val="FF0000"/>
                </a:solidFill>
                <a:effectLst/>
                <a:latin typeface="Georgia" pitchFamily="18" charset="0"/>
              </a:rPr>
              <a:t>в</a:t>
            </a:r>
            <a:r>
              <a:rPr lang="ru-RU" sz="27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ойна ворвалась в жизни миллионов людей...</a:t>
            </a:r>
            <a:br>
              <a:rPr lang="ru-RU" sz="27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</a:br>
            <a:r>
              <a:rPr lang="ru-RU" sz="27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Германия </a:t>
            </a:r>
            <a:r>
              <a:rPr lang="ru-RU" sz="2700" i="1" dirty="0">
                <a:solidFill>
                  <a:srgbClr val="FF0000"/>
                </a:solidFill>
                <a:effectLst/>
                <a:latin typeface="Georgia" pitchFamily="18" charset="0"/>
              </a:rPr>
              <a:t>без объявления войны напала на </a:t>
            </a:r>
            <a:r>
              <a:rPr lang="ru-RU" sz="27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Советский Союз. </a:t>
            </a:r>
            <a:r>
              <a:rPr lang="ru-RU" sz="2700" i="1" dirty="0">
                <a:solidFill>
                  <a:srgbClr val="FF0000"/>
                </a:solidFill>
                <a:effectLst/>
                <a:latin typeface="Georgia" pitchFamily="18" charset="0"/>
              </a:rPr>
              <a:t> </a:t>
            </a:r>
            <a:r>
              <a:rPr lang="ru-RU" sz="27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Немецкие самолеты начали бомбить </a:t>
            </a:r>
            <a:r>
              <a:rPr lang="ru-RU" sz="2700" i="1" dirty="0">
                <a:solidFill>
                  <a:srgbClr val="FF0000"/>
                </a:solidFill>
                <a:effectLst/>
                <a:latin typeface="Georgia" pitchFamily="18" charset="0"/>
              </a:rPr>
              <a:t>советские </a:t>
            </a:r>
            <a:r>
              <a:rPr lang="ru-RU" sz="27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города.</a:t>
            </a:r>
            <a:br>
              <a:rPr lang="ru-RU" sz="27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</a:br>
            <a:r>
              <a:rPr lang="ru-RU" sz="27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Началась </a:t>
            </a:r>
            <a:r>
              <a:rPr lang="ru-RU" sz="2700" i="1" dirty="0">
                <a:solidFill>
                  <a:srgbClr val="FF0000"/>
                </a:solidFill>
                <a:effectLst/>
                <a:latin typeface="Georgia" pitchFamily="18" charset="0"/>
              </a:rPr>
              <a:t>Великая Отечественная </a:t>
            </a:r>
            <a:r>
              <a:rPr lang="ru-RU" sz="27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война…</a:t>
            </a:r>
            <a:endParaRPr lang="ru-RU" sz="27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032448" cy="302433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6992"/>
            <a:ext cx="4251631" cy="3018259"/>
          </a:xfrm>
        </p:spPr>
      </p:pic>
    </p:spTree>
    <p:extLst>
      <p:ext uri="{BB962C8B-B14F-4D97-AF65-F5344CB8AC3E}">
        <p14:creationId xmlns:p14="http://schemas.microsoft.com/office/powerpoint/2010/main" val="362411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96952"/>
          </a:xfrm>
        </p:spPr>
        <p:txBody>
          <a:bodyPr>
            <a:normAutofit/>
          </a:bodyPr>
          <a:lstStyle/>
          <a:p>
            <a:r>
              <a:rPr lang="ru-RU" b="0" dirty="0">
                <a:effectLst/>
              </a:rPr>
              <a:t> </a:t>
            </a:r>
            <a:r>
              <a:rPr lang="ru-RU" sz="2800" i="1" dirty="0">
                <a:solidFill>
                  <a:srgbClr val="FF0000"/>
                </a:solidFill>
                <a:effectLst/>
                <a:latin typeface="Georgia" pitchFamily="18" charset="0"/>
              </a:rPr>
              <a:t>Красная Армия терпела одно поражение за другим, отходя все дальше в глубь страны. </a:t>
            </a:r>
            <a:r>
              <a:rPr lang="ru-RU" sz="28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/>
            </a:r>
            <a:br>
              <a:rPr lang="ru-RU" sz="28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Около </a:t>
            </a:r>
            <a:r>
              <a:rPr lang="ru-RU" sz="2800" i="1" dirty="0">
                <a:solidFill>
                  <a:srgbClr val="FF0000"/>
                </a:solidFill>
                <a:effectLst/>
                <a:latin typeface="Georgia" pitchFamily="18" charset="0"/>
              </a:rPr>
              <a:t>двух миллионов советских солдат попало в плен или погибло.</a:t>
            </a:r>
            <a:endParaRPr lang="ru-RU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4984"/>
            <a:ext cx="3960440" cy="307062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4"/>
            <a:ext cx="4326632" cy="3089374"/>
          </a:xfrm>
        </p:spPr>
      </p:pic>
    </p:spTree>
    <p:extLst>
      <p:ext uri="{BB962C8B-B14F-4D97-AF65-F5344CB8AC3E}">
        <p14:creationId xmlns:p14="http://schemas.microsoft.com/office/powerpoint/2010/main" val="15690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68960"/>
          </a:xfrm>
        </p:spPr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 </a:t>
            </a:r>
            <a:r>
              <a:rPr lang="ru-RU" sz="2700" i="1" dirty="0">
                <a:solidFill>
                  <a:srgbClr val="FF0000"/>
                </a:solidFill>
                <a:effectLst/>
                <a:latin typeface="Georgia" pitchFamily="18" charset="0"/>
              </a:rPr>
              <a:t>Но и в эти тяжелые месяцы советские воины героически сражались с врагом.  </a:t>
            </a:r>
            <a:r>
              <a:rPr lang="ru-RU" sz="27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В </a:t>
            </a:r>
            <a:r>
              <a:rPr lang="ru-RU" sz="2700" i="1" dirty="0">
                <a:solidFill>
                  <a:srgbClr val="FF0000"/>
                </a:solidFill>
                <a:effectLst/>
                <a:latin typeface="Georgia" pitchFamily="18" charset="0"/>
              </a:rPr>
              <a:t>конце 1941 года враг стоял в нескольких десятках километрах от Москвы, а Ленинград был полностью окружен</a:t>
            </a:r>
            <a:r>
              <a:rPr lang="ru-RU" sz="27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.</a:t>
            </a:r>
            <a:r>
              <a:rPr lang="ru-RU" sz="2700" i="1" dirty="0">
                <a:solidFill>
                  <a:srgbClr val="FF0000"/>
                </a:solidFill>
                <a:effectLst/>
                <a:latin typeface="Georgia" pitchFamily="18" charset="0"/>
              </a:rPr>
              <a:t> Но немецкий план закончить войну осенью был сорван. </a:t>
            </a:r>
            <a:endParaRPr lang="ru-RU" sz="27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84984"/>
            <a:ext cx="3858605" cy="305720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4"/>
            <a:ext cx="4402832" cy="3017234"/>
          </a:xfrm>
        </p:spPr>
      </p:pic>
    </p:spTree>
    <p:extLst>
      <p:ext uri="{BB962C8B-B14F-4D97-AF65-F5344CB8AC3E}">
        <p14:creationId xmlns:p14="http://schemas.microsoft.com/office/powerpoint/2010/main" val="38804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FF0000"/>
                </a:solidFill>
                <a:effectLst/>
                <a:latin typeface="Georgia" pitchFamily="18" charset="0"/>
              </a:rPr>
              <a:t>На битву с врагом поднялся весь </a:t>
            </a:r>
            <a:r>
              <a:rPr lang="ru-RU" sz="28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народ. Мужчины, женщины и даже дети защищали Родину от фашистов. </a:t>
            </a:r>
            <a:r>
              <a:rPr lang="ru-RU" sz="2800" i="1" dirty="0">
                <a:solidFill>
                  <a:srgbClr val="FF0000"/>
                </a:solidFill>
                <a:effectLst/>
                <a:latin typeface="Georgia" pitchFamily="18" charset="0"/>
              </a:rPr>
              <a:t>И</a:t>
            </a:r>
            <a:r>
              <a:rPr lang="ru-RU" sz="28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 летом </a:t>
            </a:r>
            <a:r>
              <a:rPr lang="ru-RU" sz="2800" i="1" dirty="0">
                <a:solidFill>
                  <a:srgbClr val="FF0000"/>
                </a:solidFill>
                <a:effectLst/>
                <a:latin typeface="Georgia" pitchFamily="18" charset="0"/>
              </a:rPr>
              <a:t>1944 года Красная Армия освободила территорию Советского </a:t>
            </a:r>
            <a:r>
              <a:rPr lang="ru-RU" sz="28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Союза.</a:t>
            </a:r>
            <a:endParaRPr lang="ru-RU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8960"/>
            <a:ext cx="4762873" cy="32372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068960"/>
            <a:ext cx="2592288" cy="3240360"/>
          </a:xfrm>
        </p:spPr>
      </p:pic>
    </p:spTree>
    <p:extLst>
      <p:ext uri="{BB962C8B-B14F-4D97-AF65-F5344CB8AC3E}">
        <p14:creationId xmlns:p14="http://schemas.microsoft.com/office/powerpoint/2010/main" val="341501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sz="3100" i="1" dirty="0">
                <a:solidFill>
                  <a:srgbClr val="FF0000"/>
                </a:solidFill>
                <a:effectLst/>
                <a:latin typeface="Georgia" pitchFamily="18" charset="0"/>
              </a:rPr>
              <a:t>Весной 1945 года советские и союзнические войска вступили на территорию Германии</a:t>
            </a:r>
            <a:r>
              <a:rPr lang="ru-RU" sz="31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. В немецкое небо взвился советский флаг. </a:t>
            </a:r>
            <a:br>
              <a:rPr lang="ru-RU" sz="31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</a:br>
            <a:r>
              <a:rPr lang="ru-RU" sz="31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Фашизм был побежден</a:t>
            </a:r>
            <a:r>
              <a:rPr lang="ru-RU" b="0" dirty="0" smtClean="0">
                <a:solidFill>
                  <a:srgbClr val="FF0000"/>
                </a:solidFill>
                <a:effectLst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3028763" cy="345715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52936"/>
            <a:ext cx="4834880" cy="3407906"/>
          </a:xfrm>
        </p:spPr>
      </p:pic>
    </p:spTree>
    <p:extLst>
      <p:ext uri="{BB962C8B-B14F-4D97-AF65-F5344CB8AC3E}">
        <p14:creationId xmlns:p14="http://schemas.microsoft.com/office/powerpoint/2010/main" val="160891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2880320"/>
          </a:xfrm>
        </p:spPr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 </a:t>
            </a:r>
            <a:r>
              <a:rPr lang="ru-RU" sz="2700" i="1" dirty="0">
                <a:solidFill>
                  <a:srgbClr val="FF0000"/>
                </a:solidFill>
                <a:effectLst/>
                <a:latin typeface="Georgia" pitchFamily="18" charset="0"/>
              </a:rPr>
              <a:t>За </a:t>
            </a:r>
            <a:r>
              <a:rPr lang="ru-RU" sz="27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победу </a:t>
            </a:r>
            <a:r>
              <a:rPr lang="ru-RU" sz="2700" i="1" dirty="0">
                <a:solidFill>
                  <a:srgbClr val="FF0000"/>
                </a:solidFill>
                <a:effectLst/>
                <a:latin typeface="Georgia" pitchFamily="18" charset="0"/>
              </a:rPr>
              <a:t>страна заплатила огромную цену: </a:t>
            </a:r>
            <a:r>
              <a:rPr lang="ru-RU" sz="27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/>
            </a:r>
            <a:br>
              <a:rPr lang="ru-RU" sz="27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</a:br>
            <a:r>
              <a:rPr lang="ru-RU" sz="27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около </a:t>
            </a:r>
            <a:r>
              <a:rPr lang="ru-RU" sz="2700" i="1" dirty="0">
                <a:solidFill>
                  <a:srgbClr val="FF0000"/>
                </a:solidFill>
                <a:effectLst/>
                <a:latin typeface="Georgia" pitchFamily="18" charset="0"/>
              </a:rPr>
              <a:t>27 </a:t>
            </a:r>
            <a:r>
              <a:rPr lang="ru-RU" sz="27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миллионов </a:t>
            </a:r>
            <a:r>
              <a:rPr lang="ru-RU" sz="2700" i="1" dirty="0">
                <a:solidFill>
                  <a:srgbClr val="FF0000"/>
                </a:solidFill>
                <a:effectLst/>
                <a:latin typeface="Georgia" pitchFamily="18" charset="0"/>
              </a:rPr>
              <a:t>человек погибло, миллионы остались калеками и </a:t>
            </a:r>
            <a:r>
              <a:rPr lang="ru-RU" sz="27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инвалидами. </a:t>
            </a:r>
            <a:br>
              <a:rPr lang="ru-RU" sz="27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</a:br>
            <a:r>
              <a:rPr lang="ru-RU" sz="27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Война пронеслась по стране, сея смерть и разрушения, оставляя сиротами детей, принося боль и слёзы в каждый дом… </a:t>
            </a:r>
            <a:br>
              <a:rPr lang="ru-RU" sz="27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</a:br>
            <a:r>
              <a:rPr lang="ru-RU" sz="27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Но это была ПОБЕДА!</a:t>
            </a:r>
            <a:r>
              <a:rPr lang="ru-RU" b="0" dirty="0">
                <a:effectLst/>
              </a:rPr>
              <a:t> 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4984"/>
            <a:ext cx="4190482" cy="323098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4416491" cy="3312368"/>
          </a:xfrm>
        </p:spPr>
      </p:pic>
    </p:spTree>
    <p:extLst>
      <p:ext uri="{BB962C8B-B14F-4D97-AF65-F5344CB8AC3E}">
        <p14:creationId xmlns:p14="http://schemas.microsoft.com/office/powerpoint/2010/main" val="131151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Georgia" pitchFamily="18" charset="0"/>
              </a:rPr>
              <a:t>Так скажем «Спасибо!» всем, кто сражался за нашу Родину! </a:t>
            </a:r>
            <a:br>
              <a:rPr lang="ru-RU" sz="3200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Georgia" pitchFamily="18" charset="0"/>
              </a:rPr>
              <a:t>Вечная память всем, кто погиб, защищая ее!</a:t>
            </a:r>
            <a:endParaRPr lang="ru-RU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4138980" cy="303180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52936"/>
            <a:ext cx="4104456" cy="3030432"/>
          </a:xfrm>
        </p:spPr>
      </p:pic>
    </p:spTree>
    <p:extLst>
      <p:ext uri="{BB962C8B-B14F-4D97-AF65-F5344CB8AC3E}">
        <p14:creationId xmlns:p14="http://schemas.microsoft.com/office/powerpoint/2010/main" val="409167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325</TotalTime>
  <Words>120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Я ПОМНЮ…. Я ГОРЖУСЬ!!!</vt:lpstr>
      <vt:lpstr>«Война! Страшнее слова нет: Мороз по коже продирает. Разрывы бомб, и меркнет свет, В ушах сирена завывает…»</vt:lpstr>
      <vt:lpstr>На рассвете 22 июня 1941 г. война ворвалась в жизни миллионов людей... Германия без объявления войны напала на Советский Союз.  Немецкие самолеты начали бомбить советские города. Началась Великая Отечественная война…</vt:lpstr>
      <vt:lpstr> Красная Армия терпела одно поражение за другим, отходя все дальше в глубь страны.  Около двух миллионов советских солдат попало в плен или погибло.</vt:lpstr>
      <vt:lpstr> Но и в эти тяжелые месяцы советские воины героически сражались с врагом.  В конце 1941 года враг стоял в нескольких десятках километрах от Москвы, а Ленинград был полностью окружен. Но немецкий план закончить войну осенью был сорван. </vt:lpstr>
      <vt:lpstr>На битву с врагом поднялся весь народ. Мужчины, женщины и даже дети защищали Родину от фашистов. И летом 1944 года Красная Армия освободила территорию Советского Союза.</vt:lpstr>
      <vt:lpstr>Весной 1945 года советские и союзнические войска вступили на территорию Германии. В немецкое небо взвился советский флаг.  Фашизм был побежден.</vt:lpstr>
      <vt:lpstr> За победу страна заплатила огромную цену:  около 27 миллионов человек погибло, миллионы остались калеками и инвалидами.  Война пронеслась по стране, сея смерть и разрушения, оставляя сиротами детей, принося боль и слёзы в каждый дом…  Но это была ПОБЕДА! </vt:lpstr>
      <vt:lpstr>Так скажем «Спасибо!» всем, кто сражался за нашу Родину!  Вечная память всем, кто погиб, защищая ее!</vt:lpstr>
      <vt:lpstr>И низкий поклон всем ветеранам! Благодаря вам живем мы сейчас!</vt:lpstr>
      <vt:lpstr>Вечная память!                                    Вечная слава!</vt:lpstr>
      <vt:lpstr>Мы помним…  Мы гордимся!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13</cp:revision>
  <dcterms:created xsi:type="dcterms:W3CDTF">2015-04-07T15:22:00Z</dcterms:created>
  <dcterms:modified xsi:type="dcterms:W3CDTF">2015-04-07T21:33:38Z</dcterms:modified>
</cp:coreProperties>
</file>