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5" r:id="rId18"/>
    <p:sldId id="273" r:id="rId19"/>
    <p:sldId id="274"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51B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32048" y="2607047"/>
            <a:ext cx="7772400" cy="1470025"/>
          </a:xfrm>
        </p:spPr>
        <p:txBody>
          <a:bodyPr>
            <a:normAutofit/>
          </a:bodyPr>
          <a:lstStyle>
            <a:lvl1pPr>
              <a:defRPr sz="5400"/>
            </a:lvl1pPr>
          </a:lstStyle>
          <a:p>
            <a:r>
              <a:rPr lang="ru-RU" smtClean="0"/>
              <a:t>Образец заголовка</a:t>
            </a:r>
            <a:endParaRPr lang="ru-RU"/>
          </a:p>
        </p:txBody>
      </p:sp>
    </p:spTree>
    <p:extLst>
      <p:ext uri="{BB962C8B-B14F-4D97-AF65-F5344CB8AC3E}">
        <p14:creationId xmlns:p14="http://schemas.microsoft.com/office/powerpoint/2010/main" val="378718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CB21AD9-7A93-4321-8CC3-406D417B7FD1}" type="datetimeFigureOut">
              <a:rPr lang="ru-RU"/>
              <a:pPr>
                <a:defRPr/>
              </a:pPr>
              <a:t>08.11.2015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CE42232-04CF-45F1-807B-E723B7F22436}" type="slidenum">
              <a:rPr lang="ru-RU"/>
              <a:pPr>
                <a:defRPr/>
              </a:pPr>
              <a:t>‹#›</a:t>
            </a:fld>
            <a:endParaRPr lang="ru-RU"/>
          </a:p>
        </p:txBody>
      </p:sp>
    </p:spTree>
    <p:extLst>
      <p:ext uri="{BB962C8B-B14F-4D97-AF65-F5344CB8AC3E}">
        <p14:creationId xmlns:p14="http://schemas.microsoft.com/office/powerpoint/2010/main" val="1687467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8D3CA58-C247-46B7-8E38-93FF6B0727CA}" type="datetimeFigureOut">
              <a:rPr lang="ru-RU"/>
              <a:pPr>
                <a:defRPr/>
              </a:pPr>
              <a:t>08.11.2015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59382FF-F6CA-41F6-86E8-7A276ECDD1B2}" type="slidenum">
              <a:rPr lang="ru-RU"/>
              <a:pPr>
                <a:defRPr/>
              </a:pPr>
              <a:t>‹#›</a:t>
            </a:fld>
            <a:endParaRPr lang="ru-RU"/>
          </a:p>
        </p:txBody>
      </p:sp>
    </p:spTree>
    <p:extLst>
      <p:ext uri="{BB962C8B-B14F-4D97-AF65-F5344CB8AC3E}">
        <p14:creationId xmlns:p14="http://schemas.microsoft.com/office/powerpoint/2010/main" val="1166122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5D4F309-C2C1-4E12-A41A-93B5C38ADF2D}" type="datetimeFigureOut">
              <a:rPr lang="ru-RU"/>
              <a:pPr>
                <a:defRPr/>
              </a:pPr>
              <a:t>08.11.2015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FAB7B00-F1F2-4D0C-9AD5-C2A9590BADBE}" type="slidenum">
              <a:rPr lang="ru-RU"/>
              <a:pPr>
                <a:defRPr/>
              </a:pPr>
              <a:t>‹#›</a:t>
            </a:fld>
            <a:endParaRPr lang="ru-RU"/>
          </a:p>
        </p:txBody>
      </p:sp>
    </p:spTree>
    <p:extLst>
      <p:ext uri="{BB962C8B-B14F-4D97-AF65-F5344CB8AC3E}">
        <p14:creationId xmlns:p14="http://schemas.microsoft.com/office/powerpoint/2010/main" val="519623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FDA9C8C-F096-4012-9391-5E01D5CCACF3}" type="datetimeFigureOut">
              <a:rPr lang="ru-RU"/>
              <a:pPr>
                <a:defRPr/>
              </a:pPr>
              <a:t>08.11.2015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EB8DCAB-D91B-4448-81B0-80EC79ED2289}" type="slidenum">
              <a:rPr lang="ru-RU"/>
              <a:pPr>
                <a:defRPr/>
              </a:pPr>
              <a:t>‹#›</a:t>
            </a:fld>
            <a:endParaRPr lang="ru-RU"/>
          </a:p>
        </p:txBody>
      </p:sp>
    </p:spTree>
    <p:extLst>
      <p:ext uri="{BB962C8B-B14F-4D97-AF65-F5344CB8AC3E}">
        <p14:creationId xmlns:p14="http://schemas.microsoft.com/office/powerpoint/2010/main" val="1934380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текст">
    <p:spTree>
      <p:nvGrpSpPr>
        <p:cNvPr id="1" name=""/>
        <p:cNvGrpSpPr/>
        <p:nvPr/>
      </p:nvGrpSpPr>
      <p:grpSpPr>
        <a:xfrm>
          <a:off x="0" y="0"/>
          <a:ext cx="0" cy="0"/>
          <a:chOff x="0" y="0"/>
          <a:chExt cx="0" cy="0"/>
        </a:xfrm>
      </p:grpSpPr>
      <p:sp>
        <p:nvSpPr>
          <p:cNvPr id="8" name="Текст 7"/>
          <p:cNvSpPr>
            <a:spLocks noGrp="1"/>
          </p:cNvSpPr>
          <p:nvPr>
            <p:ph type="body" sz="quarter" idx="13"/>
          </p:nvPr>
        </p:nvSpPr>
        <p:spPr>
          <a:xfrm>
            <a:off x="468313" y="1556792"/>
            <a:ext cx="8208143" cy="4968552"/>
          </a:xfrm>
        </p:spPr>
        <p:txBody>
          <a:bodyPr>
            <a:normAutofit/>
          </a:bodyPr>
          <a:lstStyle>
            <a:lvl1pPr marL="0" indent="0">
              <a:buNone/>
              <a:defRPr sz="2800"/>
            </a:lvl1pPr>
          </a:lstStyle>
          <a:p>
            <a:pPr lvl="0"/>
            <a:endParaRPr lang="ru-RU" dirty="0"/>
          </a:p>
        </p:txBody>
      </p:sp>
      <p:sp>
        <p:nvSpPr>
          <p:cNvPr id="2" name="Заголовок 1"/>
          <p:cNvSpPr>
            <a:spLocks noGrp="1"/>
          </p:cNvSpPr>
          <p:nvPr>
            <p:ph type="title"/>
          </p:nvPr>
        </p:nvSpPr>
        <p:spPr>
          <a:xfrm>
            <a:off x="467544" y="332656"/>
            <a:ext cx="8229600" cy="1143000"/>
          </a:xfrm>
        </p:spPr>
        <p:txBody>
          <a:bodyPr/>
          <a:lstStyle/>
          <a:p>
            <a:r>
              <a:rPr lang="ru-RU" smtClean="0"/>
              <a:t>Образец заголовка</a:t>
            </a:r>
            <a:endParaRPr lang="ru-RU"/>
          </a:p>
        </p:txBody>
      </p:sp>
    </p:spTree>
    <p:extLst>
      <p:ext uri="{BB962C8B-B14F-4D97-AF65-F5344CB8AC3E}">
        <p14:creationId xmlns:p14="http://schemas.microsoft.com/office/powerpoint/2010/main" val="2697973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Заголовок и список">
    <p:spTree>
      <p:nvGrpSpPr>
        <p:cNvPr id="1" name=""/>
        <p:cNvGrpSpPr/>
        <p:nvPr/>
      </p:nvGrpSpPr>
      <p:grpSpPr>
        <a:xfrm>
          <a:off x="0" y="0"/>
          <a:ext cx="0" cy="0"/>
          <a:chOff x="0" y="0"/>
          <a:chExt cx="0" cy="0"/>
        </a:xfrm>
      </p:grpSpPr>
      <p:sp>
        <p:nvSpPr>
          <p:cNvPr id="8" name="Текст 7"/>
          <p:cNvSpPr>
            <a:spLocks noGrp="1"/>
          </p:cNvSpPr>
          <p:nvPr>
            <p:ph type="body" sz="quarter" idx="10"/>
          </p:nvPr>
        </p:nvSpPr>
        <p:spPr>
          <a:xfrm>
            <a:off x="467544" y="1771600"/>
            <a:ext cx="8207375" cy="4897760"/>
          </a:xfrm>
        </p:spPr>
        <p:txBody>
          <a:bodyPr>
            <a:normAutofit/>
          </a:bodyPr>
          <a:lstStyle>
            <a:lvl1pPr>
              <a:defRPr sz="2800"/>
            </a:lvl1pPr>
            <a:lvl2pPr>
              <a:defRPr sz="2800"/>
            </a:lvl2pPr>
            <a:lvl3pPr>
              <a:defRPr sz="2800"/>
            </a:lvl3pPr>
            <a:lvl4pPr>
              <a:defRPr sz="2800"/>
            </a:lvl4pPr>
            <a:lvl5pPr>
              <a:defRPr sz="2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9" name="Заголовок 1"/>
          <p:cNvSpPr>
            <a:spLocks noGrp="1"/>
          </p:cNvSpPr>
          <p:nvPr>
            <p:ph type="title"/>
          </p:nvPr>
        </p:nvSpPr>
        <p:spPr>
          <a:xfrm>
            <a:off x="467544" y="332656"/>
            <a:ext cx="8229600" cy="1143000"/>
          </a:xfrm>
        </p:spPr>
        <p:txBody>
          <a:bodyPr/>
          <a:lstStyle/>
          <a:p>
            <a:r>
              <a:rPr lang="ru-RU" smtClean="0"/>
              <a:t>Образец заголовка</a:t>
            </a:r>
            <a:endParaRPr lang="ru-RU"/>
          </a:p>
        </p:txBody>
      </p:sp>
    </p:spTree>
    <p:extLst>
      <p:ext uri="{BB962C8B-B14F-4D97-AF65-F5344CB8AC3E}">
        <p14:creationId xmlns:p14="http://schemas.microsoft.com/office/powerpoint/2010/main" val="1629527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77C2ACA-C83A-48CD-9400-51E46BD66BD4}" type="datetimeFigureOut">
              <a:rPr lang="ru-RU"/>
              <a:pPr>
                <a:defRPr/>
              </a:pPr>
              <a:t>08.11.2015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9BEA680-4894-4FAE-8614-DCD6EB249E93}" type="slidenum">
              <a:rPr lang="ru-RU"/>
              <a:pPr>
                <a:defRPr/>
              </a:pPr>
              <a:t>‹#›</a:t>
            </a:fld>
            <a:endParaRPr lang="ru-RU"/>
          </a:p>
        </p:txBody>
      </p:sp>
    </p:spTree>
    <p:extLst>
      <p:ext uri="{BB962C8B-B14F-4D97-AF65-F5344CB8AC3E}">
        <p14:creationId xmlns:p14="http://schemas.microsoft.com/office/powerpoint/2010/main" val="2661662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E1412D05-3DD2-4E2D-8149-82EE6EEBD38E}" type="datetimeFigureOut">
              <a:rPr lang="ru-RU"/>
              <a:pPr>
                <a:defRPr/>
              </a:pPr>
              <a:t>08.11.2015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BE5F839-E803-442B-BAF3-8CCB17466DA2}" type="slidenum">
              <a:rPr lang="ru-RU"/>
              <a:pPr>
                <a:defRPr/>
              </a:pPr>
              <a:t>‹#›</a:t>
            </a:fld>
            <a:endParaRPr lang="ru-RU"/>
          </a:p>
        </p:txBody>
      </p:sp>
    </p:spTree>
    <p:extLst>
      <p:ext uri="{BB962C8B-B14F-4D97-AF65-F5344CB8AC3E}">
        <p14:creationId xmlns:p14="http://schemas.microsoft.com/office/powerpoint/2010/main" val="3417446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124827AF-382B-4627-BFCC-05062A4DAB89}" type="datetimeFigureOut">
              <a:rPr lang="ru-RU"/>
              <a:pPr>
                <a:defRPr/>
              </a:pPr>
              <a:t>08.11.2015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E4C19F7-C4DD-440C-B48F-AD107EB77913}" type="slidenum">
              <a:rPr lang="ru-RU"/>
              <a:pPr>
                <a:defRPr/>
              </a:pPr>
              <a:t>‹#›</a:t>
            </a:fld>
            <a:endParaRPr lang="ru-RU"/>
          </a:p>
        </p:txBody>
      </p:sp>
    </p:spTree>
    <p:extLst>
      <p:ext uri="{BB962C8B-B14F-4D97-AF65-F5344CB8AC3E}">
        <p14:creationId xmlns:p14="http://schemas.microsoft.com/office/powerpoint/2010/main" val="3046847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E0F58DF-A60F-4977-8264-391014B60483}" type="datetimeFigureOut">
              <a:rPr lang="ru-RU"/>
              <a:pPr>
                <a:defRPr/>
              </a:pPr>
              <a:t>08.11.2015</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90F85ACB-1342-40B3-9DBE-C875D620178D}" type="slidenum">
              <a:rPr lang="ru-RU"/>
              <a:pPr>
                <a:defRPr/>
              </a:pPr>
              <a:t>‹#›</a:t>
            </a:fld>
            <a:endParaRPr lang="ru-RU"/>
          </a:p>
        </p:txBody>
      </p:sp>
    </p:spTree>
    <p:extLst>
      <p:ext uri="{BB962C8B-B14F-4D97-AF65-F5344CB8AC3E}">
        <p14:creationId xmlns:p14="http://schemas.microsoft.com/office/powerpoint/2010/main" val="321762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52FBD733-B274-4028-9E17-713CE66CBCD2}" type="datetimeFigureOut">
              <a:rPr lang="ru-RU"/>
              <a:pPr>
                <a:defRPr/>
              </a:pPr>
              <a:t>08.11.2015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E72A7560-5D80-4CFB-A693-6A23B9A30D6D}" type="slidenum">
              <a:rPr lang="ru-RU"/>
              <a:pPr>
                <a:defRPr/>
              </a:pPr>
              <a:t>‹#›</a:t>
            </a:fld>
            <a:endParaRPr lang="ru-RU"/>
          </a:p>
        </p:txBody>
      </p:sp>
    </p:spTree>
    <p:extLst>
      <p:ext uri="{BB962C8B-B14F-4D97-AF65-F5344CB8AC3E}">
        <p14:creationId xmlns:p14="http://schemas.microsoft.com/office/powerpoint/2010/main" val="3926636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28A0B114-A9C0-4C4A-94C1-5C7286870A05}" type="datetimeFigureOut">
              <a:rPr lang="ru-RU"/>
              <a:pPr>
                <a:defRPr/>
              </a:pPr>
              <a:t>08.11.2015</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074E52E4-E967-4E6B-A301-1CE76BC4FCBB}" type="slidenum">
              <a:rPr lang="ru-RU"/>
              <a:pPr>
                <a:defRPr/>
              </a:pPr>
              <a:t>‹#›</a:t>
            </a:fld>
            <a:endParaRPr lang="ru-RU"/>
          </a:p>
        </p:txBody>
      </p:sp>
    </p:spTree>
    <p:extLst>
      <p:ext uri="{BB962C8B-B14F-4D97-AF65-F5344CB8AC3E}">
        <p14:creationId xmlns:p14="http://schemas.microsoft.com/office/powerpoint/2010/main" val="1959990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3D8FADC-72D9-4C72-A344-BE0C0058CE4B}" type="datetimeFigureOut">
              <a:rPr lang="ru-RU"/>
              <a:pPr>
                <a:defRPr/>
              </a:pPr>
              <a:t>08.11.2015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55F1D94-D589-4E2E-B1C6-F9D755280874}"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4027" r:id="rId1"/>
    <p:sldLayoutId id="2147484028" r:id="rId2"/>
    <p:sldLayoutId id="2147484029" r:id="rId3"/>
    <p:sldLayoutId id="2147484017" r:id="rId4"/>
    <p:sldLayoutId id="2147484018" r:id="rId5"/>
    <p:sldLayoutId id="2147484019" r:id="rId6"/>
    <p:sldLayoutId id="2147484020" r:id="rId7"/>
    <p:sldLayoutId id="2147484021" r:id="rId8"/>
    <p:sldLayoutId id="2147484022" r:id="rId9"/>
    <p:sldLayoutId id="2147484023" r:id="rId10"/>
    <p:sldLayoutId id="2147484024" r:id="rId11"/>
    <p:sldLayoutId id="2147484025" r:id="rId12"/>
    <p:sldLayoutId id="2147484026"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1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6013" y="842963"/>
            <a:ext cx="6840537" cy="1570037"/>
          </a:xfrm>
          <a:prstGeom prst="rect">
            <a:avLst/>
          </a:prstGeom>
          <a:noFill/>
        </p:spPr>
        <p:txBody>
          <a:bodyPr>
            <a:spAutoFit/>
          </a:bodyPr>
          <a:lstStyle/>
          <a:p>
            <a:pPr algn="ctr">
              <a:defRPr/>
            </a:pPr>
            <a:r>
              <a:rPr lang="ru-RU" sz="4800" b="1" dirty="0">
                <a:solidFill>
                  <a:srgbClr val="002060"/>
                </a:solidFill>
                <a:effectLst>
                  <a:outerShdw blurRad="38100" dist="38100" dir="2700000" algn="tl">
                    <a:srgbClr val="000000">
                      <a:alpha val="43137"/>
                    </a:srgbClr>
                  </a:outerShdw>
                </a:effectLst>
                <a:latin typeface="Monotype Corsiva" panose="03010101010201010101" pitchFamily="66" charset="0"/>
              </a:rPr>
              <a:t>Старинные единицы меры длины</a:t>
            </a:r>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3"/>
          </p:nvPr>
        </p:nvSpPr>
        <p:spPr>
          <a:xfrm>
            <a:off x="468313" y="214313"/>
            <a:ext cx="8207375" cy="6310312"/>
          </a:xfrm>
        </p:spPr>
        <p:txBody>
          <a:bodyPr/>
          <a:lstStyle/>
          <a:p>
            <a:pPr>
              <a:defRPr/>
            </a:pPr>
            <a:r>
              <a:rPr lang="ru-RU" dirty="0" smtClean="0"/>
              <a:t>                                  </a:t>
            </a:r>
            <a:r>
              <a:rPr lang="ru-RU" b="1" dirty="0" smtClean="0">
                <a:solidFill>
                  <a:srgbClr val="FF0000"/>
                </a:solidFill>
              </a:rPr>
              <a:t>Реши задачу!</a:t>
            </a:r>
          </a:p>
          <a:p>
            <a:pPr>
              <a:defRPr/>
            </a:pPr>
            <a:r>
              <a:rPr lang="ru-RU" sz="2000" dirty="0" smtClean="0">
                <a:solidFill>
                  <a:schemeClr val="tx2">
                    <a:lumMod val="50000"/>
                  </a:schemeClr>
                </a:solidFill>
              </a:rPr>
              <a:t>«Отдал царевич приказание и вскоре явились во дворец 12 добрых молодцев, его верных слуг, все на одно лицо, голос в голос, волос в волос и ростом с сажень.» Какого роста были </a:t>
            </a:r>
            <a:r>
              <a:rPr lang="ru-RU" sz="2000" dirty="0" err="1" smtClean="0">
                <a:solidFill>
                  <a:schemeClr val="tx2">
                    <a:lumMod val="50000"/>
                  </a:schemeClr>
                </a:solidFill>
              </a:rPr>
              <a:t>добры-молодцы</a:t>
            </a:r>
            <a:r>
              <a:rPr lang="ru-RU" sz="2000" dirty="0" smtClean="0">
                <a:solidFill>
                  <a:schemeClr val="tx2">
                    <a:lumMod val="50000"/>
                  </a:schemeClr>
                </a:solidFill>
              </a:rPr>
              <a:t>?</a:t>
            </a:r>
          </a:p>
          <a:p>
            <a:pPr>
              <a:defRPr/>
            </a:pPr>
            <a:endParaRPr lang="ru-RU" sz="2000" dirty="0" smtClean="0">
              <a:solidFill>
                <a:schemeClr val="bg2">
                  <a:lumMod val="10000"/>
                </a:schemeClr>
              </a:solidFill>
            </a:endParaRPr>
          </a:p>
          <a:p>
            <a:pPr>
              <a:defRPr/>
            </a:pPr>
            <a:endParaRPr lang="ru-RU" sz="2000" b="1" dirty="0" smtClean="0">
              <a:solidFill>
                <a:schemeClr val="bg2">
                  <a:lumMod val="10000"/>
                </a:schemeClr>
              </a:solidFill>
            </a:endParaRPr>
          </a:p>
          <a:p>
            <a:pPr>
              <a:defRPr/>
            </a:pPr>
            <a:r>
              <a:rPr lang="ru-RU" sz="2000" dirty="0" smtClean="0">
                <a:solidFill>
                  <a:schemeClr val="bg2">
                    <a:lumMod val="10000"/>
                  </a:schemeClr>
                </a:solidFill>
              </a:rPr>
              <a:t>Собака усмотрела зайца в 150 саженях от себя. Заяц пробегает за 2 минуты 500 саженей, а собака за 5 минут 1300 саженей. За какое время собака догонит зайца?</a:t>
            </a:r>
          </a:p>
          <a:p>
            <a:pPr>
              <a:defRPr/>
            </a:pPr>
            <a:r>
              <a:rPr lang="ru-RU" sz="2000" b="1" i="1" dirty="0" smtClean="0">
                <a:solidFill>
                  <a:srgbClr val="FF0000"/>
                </a:solidFill>
              </a:rPr>
              <a:t> </a:t>
            </a:r>
          </a:p>
          <a:p>
            <a:pPr>
              <a:defRPr/>
            </a:pPr>
            <a:r>
              <a:rPr lang="ru-RU" sz="2000" dirty="0" smtClean="0"/>
              <a:t> </a:t>
            </a:r>
          </a:p>
          <a:p>
            <a:pPr>
              <a:defRPr/>
            </a:pPr>
            <a:endParaRPr lang="ru-RU" dirty="0"/>
          </a:p>
        </p:txBody>
      </p:sp>
      <p:sp>
        <p:nvSpPr>
          <p:cNvPr id="3" name="Прямоугольник 2"/>
          <p:cNvSpPr>
            <a:spLocks noChangeArrowheads="1"/>
          </p:cNvSpPr>
          <p:nvPr/>
        </p:nvSpPr>
        <p:spPr bwMode="auto">
          <a:xfrm>
            <a:off x="500063" y="1857375"/>
            <a:ext cx="2892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b="1" i="1">
                <a:solidFill>
                  <a:srgbClr val="FF0000"/>
                </a:solidFill>
                <a:latin typeface="Arial" charset="0"/>
              </a:rPr>
              <a:t>Ответ: 2 метра 10 см.</a:t>
            </a:r>
          </a:p>
        </p:txBody>
      </p:sp>
      <p:sp>
        <p:nvSpPr>
          <p:cNvPr id="4" name="Прямоугольник 3"/>
          <p:cNvSpPr/>
          <p:nvPr/>
        </p:nvSpPr>
        <p:spPr>
          <a:xfrm>
            <a:off x="428625" y="3571875"/>
            <a:ext cx="7786688" cy="2032000"/>
          </a:xfrm>
          <a:prstGeom prst="rect">
            <a:avLst/>
          </a:prstGeom>
        </p:spPr>
        <p:txBody>
          <a:bodyPr>
            <a:spAutoFit/>
          </a:bodyPr>
          <a:lstStyle/>
          <a:p>
            <a:pPr>
              <a:defRPr/>
            </a:pPr>
            <a:r>
              <a:rPr lang="ru-RU" b="1" i="1" u="sng" dirty="0">
                <a:solidFill>
                  <a:srgbClr val="FF0000"/>
                </a:solidFill>
              </a:rPr>
              <a:t>Проверь себя!</a:t>
            </a:r>
          </a:p>
          <a:p>
            <a:pPr>
              <a:defRPr/>
            </a:pPr>
            <a:r>
              <a:rPr lang="ru-RU" dirty="0"/>
              <a:t>      </a:t>
            </a:r>
            <a:r>
              <a:rPr lang="ru-RU" dirty="0">
                <a:solidFill>
                  <a:schemeClr val="bg2">
                    <a:lumMod val="10000"/>
                  </a:schemeClr>
                </a:solidFill>
              </a:rPr>
              <a:t> 1) 500:2=250 (саж.) - пробегает за одну минуту заяц,</a:t>
            </a:r>
            <a:br>
              <a:rPr lang="ru-RU" dirty="0">
                <a:solidFill>
                  <a:schemeClr val="bg2">
                    <a:lumMod val="10000"/>
                  </a:schemeClr>
                </a:solidFill>
              </a:rPr>
            </a:br>
            <a:r>
              <a:rPr lang="ru-RU" dirty="0">
                <a:solidFill>
                  <a:schemeClr val="bg2">
                    <a:lumMod val="10000"/>
                  </a:schemeClr>
                </a:solidFill>
              </a:rPr>
              <a:t>        2) 1300:5=260 (саж.) - пробегает за одну минуту собака,</a:t>
            </a:r>
            <a:br>
              <a:rPr lang="ru-RU" dirty="0">
                <a:solidFill>
                  <a:schemeClr val="bg2">
                    <a:lumMod val="10000"/>
                  </a:schemeClr>
                </a:solidFill>
              </a:rPr>
            </a:br>
            <a:r>
              <a:rPr lang="ru-RU" dirty="0">
                <a:solidFill>
                  <a:schemeClr val="bg2">
                    <a:lumMod val="10000"/>
                  </a:schemeClr>
                </a:solidFill>
              </a:rPr>
              <a:t>        3) 260 - 250= 10 (саж.) - за одну минуту сокращается расстояние между зайцем и собакой,</a:t>
            </a:r>
            <a:br>
              <a:rPr lang="ru-RU" dirty="0">
                <a:solidFill>
                  <a:schemeClr val="bg2">
                    <a:lumMod val="10000"/>
                  </a:schemeClr>
                </a:solidFill>
              </a:rPr>
            </a:br>
            <a:r>
              <a:rPr lang="ru-RU" dirty="0">
                <a:solidFill>
                  <a:schemeClr val="bg2">
                    <a:lumMod val="10000"/>
                  </a:schemeClr>
                </a:solidFill>
              </a:rPr>
              <a:t>        4) 150:10= 15 (мин.).</a:t>
            </a:r>
            <a:br>
              <a:rPr lang="ru-RU" dirty="0">
                <a:solidFill>
                  <a:schemeClr val="bg2">
                    <a:lumMod val="10000"/>
                  </a:schemeClr>
                </a:solidFill>
              </a:rPr>
            </a:br>
            <a:r>
              <a:rPr lang="ru-RU" dirty="0">
                <a:solidFill>
                  <a:schemeClr val="bg2">
                    <a:lumMod val="10000"/>
                  </a:schemeClr>
                </a:solidFill>
              </a:rPr>
              <a:t>        5) </a:t>
            </a:r>
            <a:r>
              <a:rPr lang="ru-RU" i="1" dirty="0">
                <a:solidFill>
                  <a:schemeClr val="bg2">
                    <a:lumMod val="10000"/>
                  </a:schemeClr>
                </a:solidFill>
              </a:rPr>
              <a:t>Ответ</a:t>
            </a:r>
            <a:r>
              <a:rPr lang="ru-RU" dirty="0">
                <a:solidFill>
                  <a:schemeClr val="bg2">
                    <a:lumMod val="10000"/>
                  </a:schemeClr>
                </a:solidFill>
              </a:rPr>
              <a:t>: собака догонит зайца за 15 минут.</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Текст 1"/>
          <p:cNvSpPr>
            <a:spLocks noGrp="1"/>
          </p:cNvSpPr>
          <p:nvPr>
            <p:ph type="body" sz="quarter" idx="13"/>
          </p:nvPr>
        </p:nvSpPr>
        <p:spPr>
          <a:xfrm>
            <a:off x="684213" y="1117600"/>
            <a:ext cx="3671887" cy="5453063"/>
          </a:xfrm>
        </p:spPr>
        <p:txBody>
          <a:bodyPr/>
          <a:lstStyle/>
          <a:p>
            <a:pPr algn="just">
              <a:defRPr/>
            </a:pPr>
            <a:r>
              <a:rPr lang="ru-RU" altLang="ru-RU" b="1" dirty="0" smtClean="0">
                <a:solidFill>
                  <a:schemeClr val="tx2">
                    <a:lumMod val="50000"/>
                  </a:schemeClr>
                </a:solidFill>
                <a:latin typeface="Monotype Corsiva" panose="03010101010201010101" pitchFamily="66" charset="0"/>
              </a:rPr>
              <a:t> </a:t>
            </a:r>
            <a:r>
              <a:rPr lang="ru-RU" altLang="ru-RU" b="1" dirty="0">
                <a:solidFill>
                  <a:schemeClr val="tx2">
                    <a:lumMod val="50000"/>
                  </a:schemeClr>
                </a:solidFill>
                <a:latin typeface="Monotype Corsiva" panose="03010101010201010101" pitchFamily="66" charset="0"/>
              </a:rPr>
              <a:t> </a:t>
            </a:r>
            <a:r>
              <a:rPr lang="ru-RU" altLang="ru-RU" b="1" dirty="0" smtClean="0">
                <a:solidFill>
                  <a:schemeClr val="tx2">
                    <a:lumMod val="50000"/>
                  </a:schemeClr>
                </a:solidFill>
                <a:latin typeface="Monotype Corsiva" panose="03010101010201010101" pitchFamily="66" charset="0"/>
              </a:rPr>
              <a:t> </a:t>
            </a:r>
            <a:r>
              <a:rPr lang="ru-RU" altLang="ru-RU" sz="2200" b="1" dirty="0" smtClean="0">
                <a:solidFill>
                  <a:schemeClr val="tx2">
                    <a:lumMod val="50000"/>
                  </a:schemeClr>
                </a:solidFill>
                <a:latin typeface="Monotype Corsiva" panose="03010101010201010101" pitchFamily="66" charset="0"/>
              </a:rPr>
              <a:t>Шаг – </a:t>
            </a:r>
            <a:r>
              <a:rPr lang="ru-RU" altLang="ru-RU" sz="2000" b="1" dirty="0" smtClean="0">
                <a:solidFill>
                  <a:schemeClr val="tx2">
                    <a:lumMod val="50000"/>
                  </a:schemeClr>
                </a:solidFill>
                <a:latin typeface="Monotype Corsiva" panose="03010101010201010101" pitchFamily="66" charset="0"/>
              </a:rPr>
              <a:t>средняя длина человеческого шага  71 см.</a:t>
            </a:r>
          </a:p>
          <a:p>
            <a:pPr algn="just">
              <a:defRPr/>
            </a:pPr>
            <a:r>
              <a:rPr lang="ru-RU" altLang="ru-RU" sz="2000" b="1" dirty="0" smtClean="0">
                <a:solidFill>
                  <a:schemeClr val="tx2">
                    <a:lumMod val="50000"/>
                  </a:schemeClr>
                </a:solidFill>
                <a:latin typeface="Monotype Corsiva" panose="03010101010201010101" pitchFamily="66" charset="0"/>
              </a:rPr>
              <a:t>   Одна из древнейших мер длины. Сохранились сведения об использовании шага для определения расстояния между городами в Древней Руси. Шагами </a:t>
            </a:r>
            <a:r>
              <a:rPr lang="ru-RU" altLang="ru-RU" sz="2000" b="1" dirty="0" err="1" smtClean="0">
                <a:solidFill>
                  <a:schemeClr val="tx2">
                    <a:lumMod val="50000"/>
                  </a:schemeClr>
                </a:solidFill>
                <a:latin typeface="Monotype Corsiva" panose="03010101010201010101" pitchFamily="66" charset="0"/>
              </a:rPr>
              <a:t>отмерялось</a:t>
            </a:r>
            <a:r>
              <a:rPr lang="ru-RU" altLang="ru-RU" sz="2000" b="1" dirty="0" smtClean="0">
                <a:solidFill>
                  <a:schemeClr val="tx2">
                    <a:lumMod val="50000"/>
                  </a:schemeClr>
                </a:solidFill>
                <a:latin typeface="Monotype Corsiva" panose="03010101010201010101" pitchFamily="66" charset="0"/>
              </a:rPr>
              <a:t> расстояние, на которое должны были сходиться противники во время дуэли.</a:t>
            </a:r>
          </a:p>
          <a:p>
            <a:pPr algn="just">
              <a:defRPr/>
            </a:pPr>
            <a:r>
              <a:rPr lang="ru-RU" altLang="ru-RU" sz="2000" b="1" dirty="0" smtClean="0">
                <a:solidFill>
                  <a:schemeClr val="tx2">
                    <a:lumMod val="50000"/>
                  </a:schemeClr>
                </a:solidFill>
                <a:latin typeface="Monotype Corsiva" panose="03010101010201010101" pitchFamily="66" charset="0"/>
              </a:rPr>
              <a:t>    Так, с расстояния в 10 шагов на Черной речке под Петербургом 27 января 1837 года на дуэли Дантес стрелял в  А. С. Пушкина и ранил его смертельно. </a:t>
            </a:r>
          </a:p>
          <a:p>
            <a:pPr>
              <a:defRPr/>
            </a:pPr>
            <a:endParaRPr lang="ru-RU" altLang="ru-RU" sz="2000" dirty="0" smtClean="0"/>
          </a:p>
        </p:txBody>
      </p:sp>
      <p:sp>
        <p:nvSpPr>
          <p:cNvPr id="15363" name="WordArt 2"/>
          <p:cNvSpPr>
            <a:spLocks noChangeArrowheads="1" noChangeShapeType="1" noTextEdit="1"/>
          </p:cNvSpPr>
          <p:nvPr/>
        </p:nvSpPr>
        <p:spPr bwMode="auto">
          <a:xfrm>
            <a:off x="1403350" y="190500"/>
            <a:ext cx="1857375" cy="928688"/>
          </a:xfrm>
          <a:prstGeom prst="rect">
            <a:avLst/>
          </a:prstGeom>
        </p:spPr>
        <p:txBody>
          <a:bodyPr wrap="none" fromWordArt="1">
            <a:prstTxWarp prst="textPlain">
              <a:avLst>
                <a:gd name="adj" fmla="val 50000"/>
              </a:avLst>
            </a:prstTxWarp>
          </a:bodyPr>
          <a:lstStyle/>
          <a:p>
            <a:pPr algn="ctr"/>
            <a:r>
              <a:rPr lang="ru-RU" sz="3600" kern="10">
                <a:ln w="12700">
                  <a:solidFill>
                    <a:srgbClr val="EAEAEA"/>
                  </a:solidFill>
                  <a:round/>
                  <a:headEnd/>
                  <a:tailEnd/>
                </a:ln>
                <a:solidFill>
                  <a:srgbClr val="10253F"/>
                </a:solidFill>
                <a:effectLst>
                  <a:outerShdw dist="35921" dir="2700000" sy="50000" kx="2115830" algn="bl" rotWithShape="0">
                    <a:srgbClr val="C0C0C0">
                      <a:alpha val="79999"/>
                    </a:srgbClr>
                  </a:outerShdw>
                </a:effectLst>
                <a:latin typeface="Monotype Corsiva"/>
              </a:rPr>
              <a:t>Шаг</a:t>
            </a:r>
          </a:p>
        </p:txBody>
      </p:sp>
      <p:sp>
        <p:nvSpPr>
          <p:cNvPr id="2" name="Прямоугольник 1"/>
          <p:cNvSpPr/>
          <p:nvPr/>
        </p:nvSpPr>
        <p:spPr>
          <a:xfrm>
            <a:off x="4572000" y="1268413"/>
            <a:ext cx="3708400" cy="4402137"/>
          </a:xfrm>
          <a:prstGeom prst="rect">
            <a:avLst/>
          </a:prstGeom>
        </p:spPr>
        <p:txBody>
          <a:bodyPr>
            <a:spAutoFit/>
          </a:bodyPr>
          <a:lstStyle/>
          <a:p>
            <a:pPr algn="just">
              <a:defRPr/>
            </a:pPr>
            <a:r>
              <a:rPr lang="ru-RU" sz="2000" b="1" dirty="0">
                <a:solidFill>
                  <a:schemeClr val="tx2">
                    <a:lumMod val="50000"/>
                  </a:schemeClr>
                </a:solidFill>
                <a:latin typeface="Monotype Corsiva" panose="03010101010201010101" pitchFamily="66" charset="0"/>
              </a:rPr>
              <a:t>    В 1841 году 15 июля недалеко от Пятигорска  Мартынов произвел свой роковой выстрел с расстояния 15 шагов и убил М. Ю. Лермонтова.</a:t>
            </a:r>
          </a:p>
          <a:p>
            <a:pPr algn="just">
              <a:defRPr/>
            </a:pPr>
            <a:r>
              <a:rPr lang="ru-RU" sz="2000" b="1" dirty="0">
                <a:solidFill>
                  <a:schemeClr val="tx2">
                    <a:lumMod val="50000"/>
                  </a:schemeClr>
                </a:solidFill>
                <a:latin typeface="Monotype Corsiva" panose="03010101010201010101" pitchFamily="66" charset="0"/>
              </a:rPr>
              <a:t>   Шаг   как мера длины используется и в настоящее время.</a:t>
            </a:r>
          </a:p>
          <a:p>
            <a:pPr algn="just">
              <a:defRPr/>
            </a:pPr>
            <a:r>
              <a:rPr lang="ru-RU" sz="2000" b="1" dirty="0">
                <a:solidFill>
                  <a:schemeClr val="tx2">
                    <a:lumMod val="50000"/>
                  </a:schemeClr>
                </a:solidFill>
                <a:latin typeface="Monotype Corsiva" panose="03010101010201010101" pitchFamily="66" charset="0"/>
              </a:rPr>
              <a:t>Существует даже специальный прибор шагомер, похожий на карманные часы, который автоматически отсчитывает число пройденных человеческих шагов. Шагомеры часто встроены в современные мобильные телефоны или в электронные часы .</a:t>
            </a:r>
          </a:p>
        </p:txBody>
      </p:sp>
    </p:spTree>
  </p:cSld>
  <p:clrMapOvr>
    <a:masterClrMapping/>
  </p:clrMapOvr>
  <p:transition>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Текст 1"/>
          <p:cNvSpPr>
            <a:spLocks noGrp="1"/>
          </p:cNvSpPr>
          <p:nvPr>
            <p:ph type="body" sz="quarter" idx="13"/>
          </p:nvPr>
        </p:nvSpPr>
        <p:spPr>
          <a:xfrm>
            <a:off x="468313" y="428625"/>
            <a:ext cx="8207375" cy="6096000"/>
          </a:xfrm>
        </p:spPr>
        <p:txBody>
          <a:bodyPr/>
          <a:lstStyle/>
          <a:p>
            <a:pPr>
              <a:buFont typeface="Wingdings" pitchFamily="2" charset="2"/>
              <a:buChar char="v"/>
            </a:pPr>
            <a:r>
              <a:rPr lang="ru-RU" altLang="ru-RU" sz="2400" b="1" smtClean="0">
                <a:solidFill>
                  <a:srgbClr val="7030A0"/>
                </a:solidFill>
              </a:rPr>
              <a:t>«Семимильные шаги» </a:t>
            </a:r>
            <a:r>
              <a:rPr lang="ru-RU" altLang="ru-RU" sz="2400" smtClean="0"/>
              <a:t>–  </a:t>
            </a:r>
          </a:p>
          <a:p>
            <a:endParaRPr lang="ru-RU" altLang="ru-RU" sz="2400" b="1" i="1" smtClean="0">
              <a:solidFill>
                <a:srgbClr val="FF0000"/>
              </a:solidFill>
            </a:endParaRPr>
          </a:p>
          <a:p>
            <a:pPr>
              <a:buFont typeface="Wingdings" pitchFamily="2" charset="2"/>
              <a:buChar char="v"/>
            </a:pPr>
            <a:r>
              <a:rPr lang="ru-RU" altLang="ru-RU" sz="2000" b="1" smtClean="0"/>
              <a:t>«</a:t>
            </a:r>
            <a:r>
              <a:rPr lang="ru-RU" altLang="ru-RU" sz="2400" b="1" smtClean="0"/>
              <a:t>От любви до ненависти один шаг». </a:t>
            </a:r>
          </a:p>
          <a:p>
            <a:pPr>
              <a:buFont typeface="Wingdings" pitchFamily="2" charset="2"/>
              <a:buChar char="v"/>
            </a:pPr>
            <a:r>
              <a:rPr lang="ru-RU" altLang="ru-RU" sz="2400" b="1" smtClean="0"/>
              <a:t>«Обозы идут шагом, да далеко везут». </a:t>
            </a:r>
          </a:p>
          <a:p>
            <a:pPr>
              <a:buFont typeface="Wingdings" pitchFamily="2" charset="2"/>
              <a:buChar char="v"/>
            </a:pPr>
            <a:r>
              <a:rPr lang="ru-RU" altLang="ru-RU" sz="2400" b="1" smtClean="0"/>
              <a:t>«Встанешь по раньше, шагаешь подальше.</a:t>
            </a:r>
            <a:r>
              <a:rPr lang="ru-RU" altLang="ru-RU" sz="2400" smtClean="0"/>
              <a:t>»</a:t>
            </a:r>
          </a:p>
          <a:p>
            <a:endParaRPr lang="ru-RU" altLang="ru-RU" sz="2400" smtClean="0"/>
          </a:p>
          <a:p>
            <a:pPr>
              <a:buFont typeface="Wingdings" pitchFamily="2" charset="2"/>
              <a:buChar char="v"/>
            </a:pPr>
            <a:endParaRPr lang="ru-RU" altLang="ru-RU" sz="2400" smtClean="0"/>
          </a:p>
        </p:txBody>
      </p:sp>
      <p:pic>
        <p:nvPicPr>
          <p:cNvPr id="4" name="Picture 6" descr="DBCAKYGCNKCAACLPYMCAS8SN9ZCA01FCRECAM4AIYCCAN0J8U7CAM47DNZCAYECXISCALTHLK9CA9UKYF7CA8DDTOOCADM5TZQCAZM5KP8CA5UQD9WCAT4EU5DCAOWX7IBCA1VITJGCAKEZ6Q7CAR1Y0TP"/>
          <p:cNvPicPr>
            <a:picLocks noChangeAspect="1" noChangeArrowheads="1"/>
          </p:cNvPicPr>
          <p:nvPr/>
        </p:nvPicPr>
        <p:blipFill>
          <a:blip r:embed="rId2" cstate="print"/>
          <a:srcRect/>
          <a:stretch>
            <a:fillRect/>
          </a:stretch>
        </p:blipFill>
        <p:spPr bwMode="auto">
          <a:xfrm>
            <a:off x="500034" y="2857496"/>
            <a:ext cx="2735263" cy="18049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5" descr="Nokia5500_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571875" y="3797300"/>
            <a:ext cx="2500313" cy="306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9HCAX9HLA6CA1U0T57CAGHNSIKCA189XY5CA9ZF0GDCA10243UCAJ39IJHCA0LUR3GCAG88D2WCAYMF9MCCAOPOJTWCAHQSEC2CASCNVCOCAB5HB3KCA6UYGPUCASPD7A3CA0VWWRMCA0TQQN8CATDL240"/>
          <p:cNvPicPr>
            <a:picLocks noChangeAspect="1" noChangeArrowheads="1"/>
          </p:cNvPicPr>
          <p:nvPr/>
        </p:nvPicPr>
        <p:blipFill>
          <a:blip r:embed="rId4" cstate="print"/>
          <a:srcRect/>
          <a:stretch>
            <a:fillRect/>
          </a:stretch>
        </p:blipFill>
        <p:spPr bwMode="auto">
          <a:xfrm>
            <a:off x="6357950" y="2928934"/>
            <a:ext cx="2198690" cy="222143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6390" name="Прямоугольник 6"/>
          <p:cNvSpPr>
            <a:spLocks noChangeArrowheads="1"/>
          </p:cNvSpPr>
          <p:nvPr/>
        </p:nvSpPr>
        <p:spPr bwMode="auto">
          <a:xfrm>
            <a:off x="1571625" y="928688"/>
            <a:ext cx="5500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i="1">
                <a:solidFill>
                  <a:srgbClr val="FF0000"/>
                </a:solidFill>
                <a:latin typeface="Arial" charset="0"/>
              </a:rPr>
              <a:t>.</a:t>
            </a:r>
            <a:endParaRPr lang="ru-RU" altLang="ru-RU" sz="1800">
              <a:latin typeface="Arial" charset="0"/>
            </a:endParaRPr>
          </a:p>
        </p:txBody>
      </p:sp>
      <p:sp>
        <p:nvSpPr>
          <p:cNvPr id="8" name="Прямоугольник 7"/>
          <p:cNvSpPr>
            <a:spLocks noChangeArrowheads="1"/>
          </p:cNvSpPr>
          <p:nvPr/>
        </p:nvSpPr>
        <p:spPr bwMode="auto">
          <a:xfrm>
            <a:off x="1000125" y="785813"/>
            <a:ext cx="6786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2000" i="1">
                <a:solidFill>
                  <a:srgbClr val="FF0000"/>
                </a:solidFill>
                <a:latin typeface="Arial" charset="0"/>
              </a:rPr>
              <a:t>быстрый рост, хорошее  развитие чего – либо.</a:t>
            </a:r>
            <a:endParaRPr lang="ru-RU" altLang="ru-RU" sz="2000">
              <a:latin typeface="Arial" charset="0"/>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4" presetClass="entr" presetSubtype="0" ac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05"/>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 calcmode="lin" valueType="num">
                                      <p:cBhvr>
                                        <p:cTn id="9" dur="500" fill="hold"/>
                                        <p:tgtEl>
                                          <p:spTgt spid="4"/>
                                        </p:tgtEl>
                                        <p:attrNameLst>
                                          <p:attrName>ppt_x</p:attrName>
                                        </p:attrNameLst>
                                      </p:cBhvr>
                                      <p:tavLst>
                                        <p:tav tm="0">
                                          <p:val>
                                            <p:strVal val="#ppt_x-.2"/>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animEffect transition="in" filter="fade">
                                      <p:cBhvr>
                                        <p:cTn id="11" dur="500"/>
                                        <p:tgtEl>
                                          <p:spTgt spid="4"/>
                                        </p:tgtEl>
                                      </p:cBhvr>
                                    </p:animEffect>
                                  </p:childTnLst>
                                </p:cTn>
                              </p:par>
                              <p:par>
                                <p:cTn id="12" presetID="54" presetClass="entr" presetSubtype="0" accel="10000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05"/>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 calcmode="lin" valueType="num">
                                      <p:cBhvr>
                                        <p:cTn id="16" dur="1000" fill="hold"/>
                                        <p:tgtEl>
                                          <p:spTgt spid="5"/>
                                        </p:tgtEl>
                                        <p:attrNameLst>
                                          <p:attrName>ppt_x</p:attrName>
                                        </p:attrNameLst>
                                      </p:cBhvr>
                                      <p:tavLst>
                                        <p:tav tm="0">
                                          <p:val>
                                            <p:strVal val="#ppt_x-.2"/>
                                          </p:val>
                                        </p:tav>
                                        <p:tav tm="100000">
                                          <p:val>
                                            <p:strVal val="#ppt_x"/>
                                          </p:val>
                                        </p:tav>
                                      </p:tavLst>
                                    </p:anim>
                                    <p:anim calcmode="lin" valueType="num">
                                      <p:cBhvr>
                                        <p:cTn id="17" dur="1000" fill="hold"/>
                                        <p:tgtEl>
                                          <p:spTgt spid="5"/>
                                        </p:tgtEl>
                                        <p:attrNameLst>
                                          <p:attrName>ppt_y</p:attrName>
                                        </p:attrNameLst>
                                      </p:cBhvr>
                                      <p:tavLst>
                                        <p:tav tm="0">
                                          <p:val>
                                            <p:strVal val="#ppt_y"/>
                                          </p:val>
                                        </p:tav>
                                        <p:tav tm="100000">
                                          <p:val>
                                            <p:strVal val="#ppt_y"/>
                                          </p:val>
                                        </p:tav>
                                      </p:tavLst>
                                    </p:anim>
                                    <p:animEffect transition="in" filter="fade">
                                      <p:cBhvr>
                                        <p:cTn id="18" dur="1000"/>
                                        <p:tgtEl>
                                          <p:spTgt spid="5"/>
                                        </p:tgtEl>
                                      </p:cBhvr>
                                    </p:animEffect>
                                  </p:childTnLst>
                                </p:cTn>
                              </p:par>
                              <p:par>
                                <p:cTn id="19" presetID="54" presetClass="entr" presetSubtype="0" accel="10000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strVal val="#ppt_w*0.05"/>
                                          </p:val>
                                        </p:tav>
                                        <p:tav tm="100000">
                                          <p:val>
                                            <p:strVal val="#ppt_w"/>
                                          </p:val>
                                        </p:tav>
                                      </p:tavLst>
                                    </p:anim>
                                    <p:anim calcmode="lin" valueType="num">
                                      <p:cBhvr>
                                        <p:cTn id="22" dur="1000" fill="hold"/>
                                        <p:tgtEl>
                                          <p:spTgt spid="6"/>
                                        </p:tgtEl>
                                        <p:attrNameLst>
                                          <p:attrName>ppt_h</p:attrName>
                                        </p:attrNameLst>
                                      </p:cBhvr>
                                      <p:tavLst>
                                        <p:tav tm="0">
                                          <p:val>
                                            <p:strVal val="#ppt_h"/>
                                          </p:val>
                                        </p:tav>
                                        <p:tav tm="100000">
                                          <p:val>
                                            <p:strVal val="#ppt_h"/>
                                          </p:val>
                                        </p:tav>
                                      </p:tavLst>
                                    </p:anim>
                                    <p:anim calcmode="lin" valueType="num">
                                      <p:cBhvr>
                                        <p:cTn id="23" dur="1000" fill="hold"/>
                                        <p:tgtEl>
                                          <p:spTgt spid="6"/>
                                        </p:tgtEl>
                                        <p:attrNameLst>
                                          <p:attrName>ppt_x</p:attrName>
                                        </p:attrNameLst>
                                      </p:cBhvr>
                                      <p:tavLst>
                                        <p:tav tm="0">
                                          <p:val>
                                            <p:strVal val="#ppt_x-.2"/>
                                          </p:val>
                                        </p:tav>
                                        <p:tav tm="100000">
                                          <p:val>
                                            <p:strVal val="#ppt_x"/>
                                          </p:val>
                                        </p:tav>
                                      </p:tavLst>
                                    </p:anim>
                                    <p:anim calcmode="lin" valueType="num">
                                      <p:cBhvr>
                                        <p:cTn id="24" dur="1000" fill="hold"/>
                                        <p:tgtEl>
                                          <p:spTgt spid="6"/>
                                        </p:tgtEl>
                                        <p:attrNameLst>
                                          <p:attrName>ppt_y</p:attrName>
                                        </p:attrNameLst>
                                      </p:cBhvr>
                                      <p:tavLst>
                                        <p:tav tm="0">
                                          <p:val>
                                            <p:strVal val="#ppt_y"/>
                                          </p:val>
                                        </p:tav>
                                        <p:tav tm="100000">
                                          <p:val>
                                            <p:strVal val="#ppt_y"/>
                                          </p:val>
                                        </p:tav>
                                      </p:tavLst>
                                    </p:anim>
                                    <p:animEffect transition="in" filter="fade">
                                      <p:cBhvr>
                                        <p:cTn id="25" dur="1000"/>
                                        <p:tgtEl>
                                          <p:spTgt spid="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diamond(in)">
                                      <p:cBhvr>
                                        <p:cTn id="3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Текст 1"/>
          <p:cNvSpPr>
            <a:spLocks noGrp="1"/>
          </p:cNvSpPr>
          <p:nvPr>
            <p:ph type="body" sz="quarter" idx="13"/>
          </p:nvPr>
        </p:nvSpPr>
        <p:spPr>
          <a:xfrm>
            <a:off x="468313" y="1285875"/>
            <a:ext cx="8207375" cy="5238750"/>
          </a:xfrm>
        </p:spPr>
        <p:txBody>
          <a:bodyPr/>
          <a:lstStyle/>
          <a:p>
            <a:r>
              <a:rPr lang="ru-RU" altLang="ru-RU" sz="2400" smtClean="0">
                <a:solidFill>
                  <a:srgbClr val="002060"/>
                </a:solidFill>
              </a:rPr>
              <a:t>Миля – путевая мера для измерения больших расстояний. Название происходит от латинского слова «милия», то есть тысяча шагов. 1 миля равна 7 верст или 7,468км. Также существовала и существует Морская миля — единица измерения расстояния, применяемая в мореплавании и авиации.</a:t>
            </a:r>
          </a:p>
          <a:p>
            <a:r>
              <a:rPr lang="ru-RU" altLang="ru-RU" sz="2400" b="1" smtClean="0">
                <a:solidFill>
                  <a:srgbClr val="7030A0"/>
                </a:solidFill>
              </a:rPr>
              <a:t>«Дорога в тысячу миль начинается с первого шага».</a:t>
            </a:r>
          </a:p>
          <a:p>
            <a:r>
              <a:rPr lang="ru-RU" altLang="ru-RU" sz="2400" b="1" smtClean="0">
                <a:solidFill>
                  <a:srgbClr val="7030A0"/>
                </a:solidFill>
              </a:rPr>
              <a:t>«Не суди человека, пока не пройдешь милю в его туфлях».</a:t>
            </a:r>
          </a:p>
          <a:p>
            <a:r>
              <a:rPr lang="ru-RU" altLang="ru-RU" sz="2400" b="1" smtClean="0">
                <a:solidFill>
                  <a:srgbClr val="7030A0"/>
                </a:solidFill>
              </a:rPr>
              <a:t>«Хорошие вести не покидают ворот, плохие разносятся на тысячу миль». </a:t>
            </a:r>
          </a:p>
          <a:p>
            <a:endParaRPr lang="ru-RU" altLang="ru-RU" smtClean="0"/>
          </a:p>
        </p:txBody>
      </p:sp>
      <p:sp>
        <p:nvSpPr>
          <p:cNvPr id="17411" name="WordArt 2"/>
          <p:cNvSpPr>
            <a:spLocks noChangeArrowheads="1" noChangeShapeType="1" noTextEdit="1"/>
          </p:cNvSpPr>
          <p:nvPr/>
        </p:nvSpPr>
        <p:spPr bwMode="auto">
          <a:xfrm>
            <a:off x="2928938" y="0"/>
            <a:ext cx="2071687" cy="857250"/>
          </a:xfrm>
          <a:prstGeom prst="rect">
            <a:avLst/>
          </a:prstGeom>
        </p:spPr>
        <p:txBody>
          <a:bodyPr wrap="none" fromWordArt="1">
            <a:prstTxWarp prst="textPlain">
              <a:avLst>
                <a:gd name="adj" fmla="val 50000"/>
              </a:avLst>
            </a:prstTxWarp>
          </a:bodyPr>
          <a:lstStyle/>
          <a:p>
            <a:pPr algn="ctr"/>
            <a:r>
              <a:rPr lang="ru-RU" sz="3600" b="1" kern="10">
                <a:ln w="12700">
                  <a:solidFill>
                    <a:srgbClr val="054697"/>
                  </a:solidFill>
                  <a:round/>
                  <a:headEnd/>
                  <a:tailEnd/>
                </a:ln>
                <a:solidFill>
                  <a:srgbClr val="F4F1E3"/>
                </a:solidFill>
                <a:effectLst>
                  <a:outerShdw dist="20320" dir="1799969" algn="tl" rotWithShape="0">
                    <a:srgbClr val="000000">
                      <a:alpha val="39998"/>
                    </a:srgbClr>
                  </a:outerShdw>
                </a:effectLst>
                <a:latin typeface="Arial Black"/>
              </a:rPr>
              <a:t>Миля</a:t>
            </a:r>
          </a:p>
        </p:txBody>
      </p:sp>
      <p:pic>
        <p:nvPicPr>
          <p:cNvPr id="5" name="Picture 9" descr="CA0XAHAX"/>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714750" y="5072063"/>
            <a:ext cx="3386138"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Текст 1"/>
          <p:cNvSpPr>
            <a:spLocks noGrp="1"/>
          </p:cNvSpPr>
          <p:nvPr>
            <p:ph type="body" sz="quarter" idx="13"/>
          </p:nvPr>
        </p:nvSpPr>
        <p:spPr>
          <a:xfrm>
            <a:off x="468313" y="1000125"/>
            <a:ext cx="8207375" cy="5524500"/>
          </a:xfrm>
        </p:spPr>
        <p:txBody>
          <a:bodyPr/>
          <a:lstStyle/>
          <a:p>
            <a:r>
              <a:rPr lang="ru-RU" altLang="ru-RU" sz="2000" smtClean="0">
                <a:solidFill>
                  <a:srgbClr val="002060"/>
                </a:solidFill>
              </a:rPr>
              <a:t>Верста – от глагола «вертеть». Исходное значение – «расстояние от одного поворота плуга до другого во время пахоты». До </a:t>
            </a:r>
            <a:r>
              <a:rPr lang="en-US" altLang="ru-RU" sz="2000" smtClean="0">
                <a:solidFill>
                  <a:srgbClr val="002060"/>
                </a:solidFill>
              </a:rPr>
              <a:t>XVIII</a:t>
            </a:r>
            <a:r>
              <a:rPr lang="ru-RU" altLang="ru-RU" sz="2000" smtClean="0">
                <a:solidFill>
                  <a:srgbClr val="002060"/>
                </a:solidFill>
              </a:rPr>
              <a:t> в. на Руси существовала и межевая верста в 1000 саженей, для определения расстояния между населенными пунктами и для межевания (межа – граница земельных владений в виде узкой полосы).</a:t>
            </a:r>
          </a:p>
          <a:p>
            <a:r>
              <a:rPr lang="ru-RU" altLang="ru-RU" sz="2000" smtClean="0">
                <a:solidFill>
                  <a:srgbClr val="002060"/>
                </a:solidFill>
              </a:rPr>
              <a:t>При Петре I была введена верста длиной в 500 саженей. На таком расстоянии друг от друга вдоль наиболее важных дорог ставили столбы, окрашенные в два цвета. Отсюда название «столбовая дорога». В начале </a:t>
            </a:r>
            <a:r>
              <a:rPr lang="en-US" altLang="ru-RU" sz="2000" smtClean="0">
                <a:solidFill>
                  <a:srgbClr val="002060"/>
                </a:solidFill>
              </a:rPr>
              <a:t>XIX</a:t>
            </a:r>
            <a:r>
              <a:rPr lang="ru-RU" altLang="ru-RU" sz="2000" smtClean="0">
                <a:solidFill>
                  <a:srgbClr val="002060"/>
                </a:solidFill>
              </a:rPr>
              <a:t> в. на «черно – белых» полосатых столбах  появились цифры, которые</a:t>
            </a:r>
          </a:p>
          <a:p>
            <a:r>
              <a:rPr lang="ru-RU" altLang="ru-RU" sz="2000" smtClean="0">
                <a:solidFill>
                  <a:srgbClr val="002060"/>
                </a:solidFill>
              </a:rPr>
              <a:t>показывали расстояние в верстах</a:t>
            </a:r>
            <a:r>
              <a:rPr lang="ru-RU" altLang="ru-RU" smtClean="0">
                <a:solidFill>
                  <a:srgbClr val="002060"/>
                </a:solidFill>
              </a:rPr>
              <a:t>. </a:t>
            </a:r>
          </a:p>
        </p:txBody>
      </p:sp>
      <p:sp>
        <p:nvSpPr>
          <p:cNvPr id="18435" name="WordArt 2"/>
          <p:cNvSpPr>
            <a:spLocks noChangeArrowheads="1" noChangeShapeType="1" noTextEdit="1"/>
          </p:cNvSpPr>
          <p:nvPr/>
        </p:nvSpPr>
        <p:spPr bwMode="auto">
          <a:xfrm>
            <a:off x="2928938" y="0"/>
            <a:ext cx="2214562" cy="785813"/>
          </a:xfrm>
          <a:prstGeom prst="rect">
            <a:avLst/>
          </a:prstGeom>
        </p:spPr>
        <p:txBody>
          <a:bodyPr wrap="none" fromWordArt="1">
            <a:prstTxWarp prst="textPlain">
              <a:avLst>
                <a:gd name="adj" fmla="val 50000"/>
              </a:avLst>
            </a:prstTxWarp>
          </a:bodyPr>
          <a:lstStyle/>
          <a:p>
            <a:pPr algn="ctr"/>
            <a:r>
              <a:rPr lang="ru-RU" sz="3600" kern="10">
                <a:ln w="19050">
                  <a:solidFill>
                    <a:srgbClr val="99CCFF"/>
                  </a:solidFill>
                  <a:round/>
                  <a:headEnd/>
                  <a:tailEnd/>
                </a:ln>
                <a:solidFill>
                  <a:srgbClr val="0066CC"/>
                </a:solidFill>
                <a:effectLst>
                  <a:outerShdw dist="35921" dir="2700000" algn="ctr" rotWithShape="0">
                    <a:srgbClr val="990000"/>
                  </a:outerShdw>
                </a:effectLst>
                <a:latin typeface="Impact"/>
              </a:rPr>
              <a:t>Верста</a:t>
            </a:r>
          </a:p>
        </p:txBody>
      </p:sp>
      <p:pic>
        <p:nvPicPr>
          <p:cNvPr id="5" name="Picture 4" descr="сканирование001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42938" y="4362450"/>
            <a:ext cx="2143125" cy="225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коломенская верста"/>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000625" y="3857625"/>
            <a:ext cx="1643063" cy="292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35"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anim calcmode="lin" valueType="num">
                                      <p:cBhvr>
                                        <p:cTn id="13" dur="2000" fill="hold"/>
                                        <p:tgtEl>
                                          <p:spTgt spid="7"/>
                                        </p:tgtEl>
                                        <p:attrNameLst>
                                          <p:attrName>style.rotation</p:attrName>
                                        </p:attrNameLst>
                                      </p:cBhvr>
                                      <p:tavLst>
                                        <p:tav tm="0">
                                          <p:val>
                                            <p:fltVal val="720"/>
                                          </p:val>
                                        </p:tav>
                                        <p:tav tm="100000">
                                          <p:val>
                                            <p:fltVal val="0"/>
                                          </p:val>
                                        </p:tav>
                                      </p:tavLst>
                                    </p:anim>
                                    <p:anim calcmode="lin" valueType="num">
                                      <p:cBhvr>
                                        <p:cTn id="14" dur="2000" fill="hold"/>
                                        <p:tgtEl>
                                          <p:spTgt spid="7"/>
                                        </p:tgtEl>
                                        <p:attrNameLst>
                                          <p:attrName>ppt_h</p:attrName>
                                        </p:attrNameLst>
                                      </p:cBhvr>
                                      <p:tavLst>
                                        <p:tav tm="0">
                                          <p:val>
                                            <p:fltVal val="0"/>
                                          </p:val>
                                        </p:tav>
                                        <p:tav tm="100000">
                                          <p:val>
                                            <p:strVal val="#ppt_h"/>
                                          </p:val>
                                        </p:tav>
                                      </p:tavLst>
                                    </p:anim>
                                    <p:anim calcmode="lin" valueType="num">
                                      <p:cBhvr>
                                        <p:cTn id="15" dur="2000" fill="hold"/>
                                        <p:tgtEl>
                                          <p:spTgt spid="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3"/>
          </p:nvPr>
        </p:nvSpPr>
        <p:spPr>
          <a:xfrm>
            <a:off x="468313" y="357188"/>
            <a:ext cx="8207375" cy="6167437"/>
          </a:xfrm>
        </p:spPr>
        <p:txBody>
          <a:bodyPr/>
          <a:lstStyle/>
          <a:p>
            <a:pPr>
              <a:defRPr/>
            </a:pPr>
            <a:r>
              <a:rPr lang="ru-RU" sz="2200" b="1" i="1" dirty="0" smtClean="0"/>
              <a:t>«Коломенская верста» </a:t>
            </a:r>
            <a:r>
              <a:rPr lang="ru-RU" sz="2200" dirty="0" smtClean="0"/>
              <a:t>– </a:t>
            </a:r>
            <a:endParaRPr lang="ru-RU" sz="2200" dirty="0" smtClean="0">
              <a:solidFill>
                <a:srgbClr val="FF0000"/>
              </a:solidFill>
            </a:endParaRPr>
          </a:p>
          <a:p>
            <a:pPr>
              <a:defRPr/>
            </a:pPr>
            <a:r>
              <a:rPr lang="ru-RU" sz="2200" b="1" i="1" dirty="0" smtClean="0"/>
              <a:t>«Москва верстой далека, а сердцу рядом» </a:t>
            </a:r>
            <a:r>
              <a:rPr lang="ru-RU" sz="2200" dirty="0" smtClean="0"/>
              <a:t>– </a:t>
            </a:r>
            <a:endParaRPr lang="ru-RU" sz="2200" dirty="0" smtClean="0">
              <a:solidFill>
                <a:srgbClr val="FF0000"/>
              </a:solidFill>
            </a:endParaRPr>
          </a:p>
          <a:p>
            <a:pPr>
              <a:defRPr/>
            </a:pPr>
            <a:endParaRPr lang="ru-RU" sz="2200" b="1" i="1" dirty="0" smtClean="0"/>
          </a:p>
          <a:p>
            <a:pPr>
              <a:defRPr/>
            </a:pPr>
            <a:r>
              <a:rPr lang="ru-RU" sz="2200" b="1" i="1" dirty="0" smtClean="0"/>
              <a:t>«На версту отстанешь – на десять догоняешь»</a:t>
            </a:r>
            <a:endParaRPr lang="ru-RU" sz="2200" dirty="0" smtClean="0">
              <a:solidFill>
                <a:srgbClr val="FF0000"/>
              </a:solidFill>
            </a:endParaRPr>
          </a:p>
          <a:p>
            <a:pPr>
              <a:defRPr/>
            </a:pPr>
            <a:endParaRPr lang="ru-RU" sz="2200" b="1" i="1" dirty="0" smtClean="0"/>
          </a:p>
          <a:p>
            <a:pPr>
              <a:defRPr/>
            </a:pPr>
            <a:r>
              <a:rPr lang="ru-RU" sz="2200" b="1" i="1" dirty="0" smtClean="0"/>
              <a:t>«Любовь не верстами меряется». </a:t>
            </a:r>
          </a:p>
          <a:p>
            <a:pPr>
              <a:defRPr/>
            </a:pPr>
            <a:r>
              <a:rPr lang="ru-RU" sz="2200" b="1" i="1" dirty="0" smtClean="0"/>
              <a:t>«Сто верст молодцу не крюк». </a:t>
            </a:r>
          </a:p>
          <a:p>
            <a:pPr>
              <a:defRPr/>
            </a:pPr>
            <a:r>
              <a:rPr lang="ru-RU" sz="2200" b="1" i="1" dirty="0" smtClean="0"/>
              <a:t>«От слова до дела целая верста». </a:t>
            </a:r>
          </a:p>
          <a:p>
            <a:pPr>
              <a:defRPr/>
            </a:pPr>
            <a:r>
              <a:rPr lang="ru-RU" sz="2200" dirty="0" smtClean="0"/>
              <a:t>                                             </a:t>
            </a:r>
            <a:r>
              <a:rPr lang="ru-RU" sz="2200" b="1" i="1" dirty="0" smtClean="0">
                <a:solidFill>
                  <a:srgbClr val="FF0000"/>
                </a:solidFill>
              </a:rPr>
              <a:t>Реши задачу!</a:t>
            </a:r>
          </a:p>
          <a:p>
            <a:pPr>
              <a:defRPr/>
            </a:pPr>
            <a:r>
              <a:rPr lang="ru-RU" sz="2200" dirty="0" smtClean="0">
                <a:solidFill>
                  <a:schemeClr val="tx2">
                    <a:lumMod val="50000"/>
                  </a:schemeClr>
                </a:solidFill>
              </a:rPr>
              <a:t>Двое вышли одновременно навстречу друг другу из двух городов, отстоящих друг от друга на 75 верст. Один проходит в час 4 версты, другой - 1 .Через сколько часов они встретятся</a:t>
            </a:r>
          </a:p>
          <a:p>
            <a:pPr>
              <a:defRPr/>
            </a:pPr>
            <a:endParaRPr lang="ru-RU" dirty="0"/>
          </a:p>
        </p:txBody>
      </p:sp>
      <p:sp>
        <p:nvSpPr>
          <p:cNvPr id="3" name="Прямоугольник 2"/>
          <p:cNvSpPr/>
          <p:nvPr/>
        </p:nvSpPr>
        <p:spPr>
          <a:xfrm>
            <a:off x="500063" y="5286375"/>
            <a:ext cx="3006725" cy="369888"/>
          </a:xfrm>
          <a:prstGeom prst="rect">
            <a:avLst/>
          </a:prstGeom>
        </p:spPr>
        <p:txBody>
          <a:bodyPr wrap="none">
            <a:spAutoFit/>
          </a:bodyPr>
          <a:lstStyle/>
          <a:p>
            <a:pPr>
              <a:defRPr/>
            </a:pPr>
            <a:r>
              <a:rPr lang="ru-RU" b="1" i="1" u="sng" dirty="0">
                <a:solidFill>
                  <a:srgbClr val="FF0000"/>
                </a:solidFill>
              </a:rPr>
              <a:t>Решение</a:t>
            </a:r>
            <a:r>
              <a:rPr lang="ru-RU" b="1" u="sng" dirty="0">
                <a:solidFill>
                  <a:srgbClr val="FF0000"/>
                </a:solidFill>
              </a:rPr>
              <a:t>:</a:t>
            </a:r>
            <a:r>
              <a:rPr lang="ru-RU" dirty="0"/>
              <a:t> </a:t>
            </a:r>
            <a:r>
              <a:rPr lang="ru-RU" dirty="0">
                <a:solidFill>
                  <a:schemeClr val="tx2">
                    <a:lumMod val="50000"/>
                  </a:schemeClr>
                </a:solidFill>
              </a:rPr>
              <a:t>75:(4+1)= 15(ч).</a:t>
            </a:r>
          </a:p>
        </p:txBody>
      </p:sp>
      <p:sp>
        <p:nvSpPr>
          <p:cNvPr id="4" name="Прямоугольник 3"/>
          <p:cNvSpPr>
            <a:spLocks noChangeArrowheads="1"/>
          </p:cNvSpPr>
          <p:nvPr/>
        </p:nvSpPr>
        <p:spPr bwMode="auto">
          <a:xfrm>
            <a:off x="3714750" y="428625"/>
            <a:ext cx="58578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a:solidFill>
                  <a:srgbClr val="FF0000"/>
                </a:solidFill>
                <a:latin typeface="Arial" charset="0"/>
              </a:rPr>
              <a:t>шутливое прозвище для высокого человека. </a:t>
            </a:r>
            <a:endParaRPr lang="ru-RU" altLang="ru-RU" sz="1800">
              <a:latin typeface="Arial" charset="0"/>
            </a:endParaRPr>
          </a:p>
        </p:txBody>
      </p:sp>
      <p:sp>
        <p:nvSpPr>
          <p:cNvPr id="5" name="Прямоугольник 4"/>
          <p:cNvSpPr>
            <a:spLocks noChangeArrowheads="1"/>
          </p:cNvSpPr>
          <p:nvPr/>
        </p:nvSpPr>
        <p:spPr bwMode="auto">
          <a:xfrm>
            <a:off x="1214438" y="1143000"/>
            <a:ext cx="72151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a:solidFill>
                  <a:srgbClr val="FF0000"/>
                </a:solidFill>
                <a:latin typeface="Arial" charset="0"/>
              </a:rPr>
              <a:t>так русские люди характеризовали свое отношение к столице. </a:t>
            </a:r>
            <a:endParaRPr lang="ru-RU" altLang="ru-RU" sz="1800">
              <a:latin typeface="Arial" charset="0"/>
            </a:endParaRPr>
          </a:p>
        </p:txBody>
      </p:sp>
      <p:sp>
        <p:nvSpPr>
          <p:cNvPr id="6" name="Прямоугольник 5"/>
          <p:cNvSpPr>
            <a:spLocks noChangeArrowheads="1"/>
          </p:cNvSpPr>
          <p:nvPr/>
        </p:nvSpPr>
        <p:spPr bwMode="auto">
          <a:xfrm>
            <a:off x="1071563" y="1928813"/>
            <a:ext cx="6858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a:latin typeface="Arial" charset="0"/>
              </a:rPr>
              <a:t>– </a:t>
            </a:r>
            <a:r>
              <a:rPr lang="ru-RU" altLang="ru-RU" sz="1800">
                <a:solidFill>
                  <a:srgbClr val="FF0000"/>
                </a:solidFill>
                <a:latin typeface="Arial" charset="0"/>
              </a:rPr>
              <a:t>даже небольшое отставание очень трудно преодолевать.</a:t>
            </a:r>
            <a:endParaRPr lang="ru-RU" altLang="ru-RU" sz="1800">
              <a:latin typeface="Arial" charset="0"/>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to="" calcmode="lin" valueType="num">
                                      <p:cBhvr>
                                        <p:cTn id="17" dur="1" fill="hold"/>
                                        <p:tgtEl>
                                          <p:spTgt spid="6"/>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ox(in)">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3"/>
          </p:nvPr>
        </p:nvSpPr>
        <p:spPr>
          <a:xfrm>
            <a:off x="468313" y="1071563"/>
            <a:ext cx="8207375" cy="5453062"/>
          </a:xfrm>
        </p:spPr>
        <p:txBody>
          <a:bodyPr>
            <a:normAutofit fontScale="70000" lnSpcReduction="20000"/>
          </a:bodyPr>
          <a:lstStyle/>
          <a:p>
            <a:pPr>
              <a:defRPr/>
            </a:pPr>
            <a:r>
              <a:rPr lang="ru-RU" sz="3200" b="1" i="1" dirty="0" smtClean="0">
                <a:solidFill>
                  <a:srgbClr val="002060"/>
                </a:solidFill>
              </a:rPr>
              <a:t>Дюйм </a:t>
            </a:r>
            <a:r>
              <a:rPr lang="ru-RU" sz="3200" dirty="0" smtClean="0">
                <a:solidFill>
                  <a:srgbClr val="002060"/>
                </a:solidFill>
              </a:rPr>
              <a:t>- палец (от голландского - большой ). Он равен длине фаланги большого пальца или длине трех сухих зерен ячменя , взятых из средней части колоса. </a:t>
            </a:r>
            <a:r>
              <a:rPr lang="ru-RU" sz="3200" b="1" dirty="0" smtClean="0">
                <a:solidFill>
                  <a:srgbClr val="002060"/>
                </a:solidFill>
              </a:rPr>
              <a:t> </a:t>
            </a:r>
            <a:r>
              <a:rPr lang="ru-RU" sz="3200" dirty="0" smtClean="0">
                <a:solidFill>
                  <a:srgbClr val="002060"/>
                </a:solidFill>
              </a:rPr>
              <a:t>1 дюйм</a:t>
            </a:r>
            <a:r>
              <a:rPr lang="ru-RU" sz="3200" b="1" dirty="0" smtClean="0">
                <a:solidFill>
                  <a:srgbClr val="002060"/>
                </a:solidFill>
              </a:rPr>
              <a:t> </a:t>
            </a:r>
            <a:r>
              <a:rPr lang="ru-RU" sz="3200" dirty="0" smtClean="0">
                <a:solidFill>
                  <a:srgbClr val="002060"/>
                </a:solidFill>
              </a:rPr>
              <a:t>=2,54 см.  В настоящее время дюйм используется для измерения внутреннего диаметра труб автомобильных шин, толщины досок, диагоналей мониторов.</a:t>
            </a:r>
          </a:p>
          <a:p>
            <a:pPr>
              <a:defRPr/>
            </a:pPr>
            <a:endParaRPr lang="ru-RU" sz="3200" dirty="0" smtClean="0">
              <a:solidFill>
                <a:srgbClr val="002060"/>
              </a:solidFill>
            </a:endParaRPr>
          </a:p>
          <a:p>
            <a:pPr>
              <a:defRPr/>
            </a:pPr>
            <a:r>
              <a:rPr lang="ru-RU" sz="3200" dirty="0" smtClean="0">
                <a:solidFill>
                  <a:srgbClr val="002060"/>
                </a:solidFill>
              </a:rPr>
              <a:t> </a:t>
            </a:r>
            <a:r>
              <a:rPr lang="ru-RU" sz="3200" b="1" i="1" dirty="0" smtClean="0">
                <a:solidFill>
                  <a:srgbClr val="002060"/>
                </a:solidFill>
              </a:rPr>
              <a:t>ЯРД </a:t>
            </a:r>
            <a:r>
              <a:rPr lang="ru-RU" sz="3200" dirty="0" smtClean="0">
                <a:solidFill>
                  <a:srgbClr val="002060"/>
                </a:solidFill>
              </a:rPr>
              <a:t>(англ. </a:t>
            </a:r>
            <a:r>
              <a:rPr lang="ru-RU" sz="3200" dirty="0" err="1" smtClean="0">
                <a:solidFill>
                  <a:srgbClr val="002060"/>
                </a:solidFill>
              </a:rPr>
              <a:t>yard</a:t>
            </a:r>
            <a:r>
              <a:rPr lang="ru-RU" sz="3200" dirty="0" smtClean="0">
                <a:solidFill>
                  <a:srgbClr val="002060"/>
                </a:solidFill>
              </a:rPr>
              <a:t>) - единица длины в английской системе мер  1 ярд = 91,44 см. Эта единица длины, появилась почти 900 лет назад. Она была равна расстоянию от кончика носа короля Генриха I до конца пальцев его вытянутой руки. </a:t>
            </a:r>
          </a:p>
          <a:p>
            <a:pPr>
              <a:defRPr/>
            </a:pPr>
            <a:r>
              <a:rPr lang="ru-RU" sz="3200" dirty="0" smtClean="0">
                <a:solidFill>
                  <a:srgbClr val="002060"/>
                </a:solidFill>
              </a:rPr>
              <a:t> </a:t>
            </a:r>
          </a:p>
          <a:p>
            <a:pPr>
              <a:defRPr/>
            </a:pPr>
            <a:r>
              <a:rPr lang="ru-RU" sz="3200" b="1" i="1" dirty="0" smtClean="0">
                <a:solidFill>
                  <a:srgbClr val="002060"/>
                </a:solidFill>
              </a:rPr>
              <a:t>Фут</a:t>
            </a:r>
            <a:r>
              <a:rPr lang="ru-RU" sz="3200" dirty="0" smtClean="0">
                <a:solidFill>
                  <a:srgbClr val="002060"/>
                </a:solidFill>
              </a:rPr>
              <a:t> - (английское </a:t>
            </a:r>
            <a:r>
              <a:rPr lang="ru-RU" sz="3200" dirty="0" err="1" smtClean="0">
                <a:solidFill>
                  <a:srgbClr val="002060"/>
                </a:solidFill>
              </a:rPr>
              <a:t>foot</a:t>
            </a:r>
            <a:r>
              <a:rPr lang="ru-RU" sz="3200" dirty="0" smtClean="0">
                <a:solidFill>
                  <a:srgbClr val="002060"/>
                </a:solidFill>
              </a:rPr>
              <a:t> буквально - ступня) Единица длины русской системы мер, отмененной в 1918. 1фут = 1/7 сажени = 12 дюймам = 1/3 ярда </a:t>
            </a:r>
            <a:r>
              <a:rPr lang="ru-RU" sz="3200" i="1" dirty="0" smtClean="0">
                <a:solidFill>
                  <a:srgbClr val="002060"/>
                </a:solidFill>
              </a:rPr>
              <a:t>=</a:t>
            </a:r>
            <a:r>
              <a:rPr lang="ru-RU" sz="3200" dirty="0" smtClean="0">
                <a:solidFill>
                  <a:srgbClr val="002060"/>
                </a:solidFill>
              </a:rPr>
              <a:t> 30с</a:t>
            </a:r>
            <a:r>
              <a:rPr lang="ru-RU" sz="3200" i="1" dirty="0" smtClean="0">
                <a:solidFill>
                  <a:srgbClr val="002060"/>
                </a:solidFill>
              </a:rPr>
              <a:t>м</a:t>
            </a:r>
            <a:r>
              <a:rPr lang="ru-RU" sz="3200" dirty="0" smtClean="0">
                <a:solidFill>
                  <a:srgbClr val="002060"/>
                </a:solidFill>
              </a:rPr>
              <a:t>. </a:t>
            </a:r>
          </a:p>
          <a:p>
            <a:pPr>
              <a:defRPr/>
            </a:pPr>
            <a:r>
              <a:rPr lang="ru-RU" sz="3200" dirty="0" smtClean="0">
                <a:solidFill>
                  <a:srgbClr val="002060"/>
                </a:solidFill>
              </a:rPr>
              <a:t> «Он еще сверх плута на два фута» -  говорится об очень хитром человеке. </a:t>
            </a:r>
          </a:p>
          <a:p>
            <a:pPr>
              <a:defRPr/>
            </a:pPr>
            <a:r>
              <a:rPr lang="ru-RU" sz="3200" dirty="0" smtClean="0">
                <a:solidFill>
                  <a:srgbClr val="002060"/>
                </a:solidFill>
              </a:rPr>
              <a:t>  </a:t>
            </a:r>
          </a:p>
          <a:p>
            <a:pPr>
              <a:defRPr/>
            </a:pPr>
            <a:r>
              <a:rPr lang="ru-RU" sz="3600" b="1" i="1" dirty="0" smtClean="0">
                <a:solidFill>
                  <a:srgbClr val="FF0000"/>
                </a:solidFill>
              </a:rPr>
              <a:t>                                                  </a:t>
            </a:r>
            <a:endParaRPr lang="ru-RU" dirty="0"/>
          </a:p>
        </p:txBody>
      </p:sp>
      <p:sp>
        <p:nvSpPr>
          <p:cNvPr id="20483" name="WordArt 2"/>
          <p:cNvSpPr>
            <a:spLocks noChangeArrowheads="1" noChangeShapeType="1" noTextEdit="1"/>
          </p:cNvSpPr>
          <p:nvPr/>
        </p:nvSpPr>
        <p:spPr bwMode="auto">
          <a:xfrm>
            <a:off x="2071688" y="214313"/>
            <a:ext cx="4067175" cy="623887"/>
          </a:xfrm>
          <a:prstGeom prst="rect">
            <a:avLst/>
          </a:prstGeom>
        </p:spPr>
        <p:txBody>
          <a:bodyPr wrap="none" fromWordArt="1">
            <a:prstTxWarp prst="textPlain">
              <a:avLst>
                <a:gd name="adj" fmla="val 50000"/>
              </a:avLst>
            </a:prstTxWarp>
          </a:bodyPr>
          <a:lstStyle/>
          <a:p>
            <a:pPr algn="ctr"/>
            <a:r>
              <a:rPr lang="ru-RU"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Дюйм, ярд, фут.</a:t>
            </a:r>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fig25"/>
          <p:cNvPicPr>
            <a:picLocks noChangeAspect="1" noChangeArrowheads="1"/>
          </p:cNvPicPr>
          <p:nvPr/>
        </p:nvPicPr>
        <p:blipFill>
          <a:blip r:embed="rId2" cstate="email">
            <a:extLst>
              <a:ext uri="{28A0092B-C50C-407E-A947-70E740481C1C}">
                <a14:useLocalDpi xmlns:a14="http://schemas.microsoft.com/office/drawing/2010/main"/>
              </a:ext>
            </a:extLst>
          </a:blip>
          <a:srcRect b="2449"/>
          <a:stretch>
            <a:fillRect/>
          </a:stretch>
        </p:blipFill>
        <p:spPr bwMode="auto">
          <a:xfrm>
            <a:off x="785813" y="214313"/>
            <a:ext cx="2801937"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500563" y="428625"/>
            <a:ext cx="4343400" cy="306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Копия z9"/>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214688" y="3686175"/>
            <a:ext cx="2786062" cy="317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cTn>
                              </p:par>
                              <p:par>
                                <p:cTn id="8" presetID="3" presetClass="entr" presetSubtype="5"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vertical)">
                                      <p:cBhvr>
                                        <p:cTn id="10" dur="500"/>
                                        <p:tgtEl>
                                          <p:spTgt spid="5"/>
                                        </p:tgtEl>
                                      </p:cBhvr>
                                    </p:animEffect>
                                  </p:childTnLst>
                                </p:cTn>
                              </p:par>
                            </p:childTnLst>
                          </p:cTn>
                        </p:par>
                        <p:par>
                          <p:cTn id="11" fill="hold" nodeType="afterGroup">
                            <p:stCondLst>
                              <p:cond delay="500"/>
                            </p:stCondLst>
                            <p:childTnLst>
                              <p:par>
                                <p:cTn id="12" presetID="52"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Scale>
                                      <p:cBhvr>
                                        <p:cTn id="14"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6"/>
                                        </p:tgtEl>
                                        <p:attrNameLst>
                                          <p:attrName>ppt_x</p:attrName>
                                          <p:attrName>ppt_y</p:attrName>
                                        </p:attrNameLst>
                                      </p:cBhvr>
                                    </p:animMotion>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2"/>
          <p:cNvSpPr txBox="1">
            <a:spLocks noChangeArrowheads="1"/>
          </p:cNvSpPr>
          <p:nvPr/>
        </p:nvSpPr>
        <p:spPr bwMode="auto">
          <a:xfrm>
            <a:off x="500063" y="2500313"/>
            <a:ext cx="4143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ru-RU" altLang="ru-RU" sz="1800">
              <a:latin typeface="Arial" charset="0"/>
            </a:endParaRPr>
          </a:p>
        </p:txBody>
      </p:sp>
      <p:sp>
        <p:nvSpPr>
          <p:cNvPr id="6" name="Прямоугольник 5"/>
          <p:cNvSpPr/>
          <p:nvPr/>
        </p:nvSpPr>
        <p:spPr>
          <a:xfrm>
            <a:off x="357188" y="642938"/>
            <a:ext cx="8001000" cy="1846262"/>
          </a:xfrm>
          <a:prstGeom prst="rect">
            <a:avLst/>
          </a:prstGeom>
        </p:spPr>
        <p:txBody>
          <a:bodyPr>
            <a:spAutoFit/>
          </a:bodyPr>
          <a:lstStyle/>
          <a:p>
            <a:pPr>
              <a:defRPr/>
            </a:pPr>
            <a:r>
              <a:rPr lang="ru-RU" b="1" i="1" dirty="0">
                <a:solidFill>
                  <a:srgbClr val="FF0000"/>
                </a:solidFill>
              </a:rPr>
              <a:t>                                                  Реши задачу!</a:t>
            </a:r>
          </a:p>
          <a:p>
            <a:pPr>
              <a:defRPr/>
            </a:pPr>
            <a:r>
              <a:rPr lang="ru-RU" sz="2000" dirty="0">
                <a:solidFill>
                  <a:schemeClr val="bg2">
                    <a:lumMod val="10000"/>
                  </a:schemeClr>
                </a:solidFill>
              </a:rPr>
              <a:t>Алиса встала и подошла к столу, чтобы выяснить, какого она теперь роста. Судя по всему в ней было не больше 2 футов и она продолжала стремительно уменьшаться. Какого роста была Алиса?</a:t>
            </a:r>
          </a:p>
          <a:p>
            <a:pPr>
              <a:defRPr/>
            </a:pPr>
            <a:r>
              <a:rPr lang="ru-RU" sz="1600" b="1" i="1" u="sng" dirty="0">
                <a:solidFill>
                  <a:srgbClr val="FF0000"/>
                </a:solidFill>
              </a:rPr>
              <a:t> </a:t>
            </a:r>
            <a:endParaRPr lang="ru-RU" dirty="0">
              <a:solidFill>
                <a:schemeClr val="bg2">
                  <a:lumMod val="10000"/>
                </a:schemeClr>
              </a:solidFill>
            </a:endParaRPr>
          </a:p>
        </p:txBody>
      </p:sp>
      <p:sp>
        <p:nvSpPr>
          <p:cNvPr id="7" name="Прямоугольник 6"/>
          <p:cNvSpPr/>
          <p:nvPr/>
        </p:nvSpPr>
        <p:spPr>
          <a:xfrm>
            <a:off x="357188" y="2643188"/>
            <a:ext cx="4572000" cy="1323975"/>
          </a:xfrm>
          <a:prstGeom prst="rect">
            <a:avLst/>
          </a:prstGeom>
        </p:spPr>
        <p:txBody>
          <a:bodyPr>
            <a:spAutoFit/>
          </a:bodyPr>
          <a:lstStyle/>
          <a:p>
            <a:pPr>
              <a:defRPr/>
            </a:pPr>
            <a:r>
              <a:rPr lang="ru-RU" sz="2000" b="1" i="1" u="sng" dirty="0">
                <a:solidFill>
                  <a:srgbClr val="FF0000"/>
                </a:solidFill>
              </a:rPr>
              <a:t>Проверь себя!</a:t>
            </a:r>
          </a:p>
          <a:p>
            <a:pPr>
              <a:defRPr/>
            </a:pPr>
            <a:r>
              <a:rPr lang="ru-RU" sz="2000" dirty="0">
                <a:solidFill>
                  <a:schemeClr val="bg2">
                    <a:lumMod val="10000"/>
                  </a:schemeClr>
                </a:solidFill>
              </a:rPr>
              <a:t>1 фут = 30 см.</a:t>
            </a:r>
          </a:p>
          <a:p>
            <a:pPr>
              <a:defRPr/>
            </a:pPr>
            <a:r>
              <a:rPr lang="ru-RU" sz="2000" dirty="0">
                <a:solidFill>
                  <a:schemeClr val="bg2">
                    <a:lumMod val="10000"/>
                  </a:schemeClr>
                </a:solidFill>
              </a:rPr>
              <a:t>30см </a:t>
            </a:r>
            <a:r>
              <a:rPr lang="ru-RU" sz="2000" dirty="0">
                <a:solidFill>
                  <a:schemeClr val="bg2">
                    <a:lumMod val="10000"/>
                  </a:schemeClr>
                </a:solidFill>
                <a:sym typeface="Symbol"/>
              </a:rPr>
              <a:t> </a:t>
            </a:r>
            <a:r>
              <a:rPr lang="ru-RU" sz="2000" dirty="0">
                <a:solidFill>
                  <a:schemeClr val="bg2">
                    <a:lumMod val="10000"/>
                  </a:schemeClr>
                </a:solidFill>
              </a:rPr>
              <a:t>2=60см</a:t>
            </a:r>
          </a:p>
          <a:p>
            <a:pPr>
              <a:defRPr/>
            </a:pPr>
            <a:r>
              <a:rPr lang="ru-RU" sz="2000" dirty="0">
                <a:solidFill>
                  <a:schemeClr val="bg2">
                    <a:lumMod val="10000"/>
                  </a:schemeClr>
                </a:solidFill>
              </a:rPr>
              <a:t>Ответ: 60 см.</a:t>
            </a:r>
          </a:p>
        </p:txBody>
      </p:sp>
      <p:pic>
        <p:nvPicPr>
          <p:cNvPr id="22533" name="Picture 2" descr="C:\Users\пользователь\Desktop\картинки\картинки анимации\MM900354499.GIF"/>
          <p:cNvPicPr>
            <a:picLocks noChangeAspect="1" noChangeArrowheads="1" noCrop="1"/>
          </p:cNvPicPr>
          <p:nvPr/>
        </p:nvPicPr>
        <p:blipFill>
          <a:blip r:embed="rId2">
            <a:extLst>
              <a:ext uri="{28A0092B-C50C-407E-A947-70E740481C1C}">
                <a14:useLocalDpi xmlns:a14="http://schemas.microsoft.com/office/drawing/2010/main"/>
              </a:ext>
            </a:extLst>
          </a:blip>
          <a:srcRect/>
          <a:stretch>
            <a:fillRect/>
          </a:stretch>
        </p:blipFill>
        <p:spPr bwMode="auto">
          <a:xfrm rot="1406677">
            <a:off x="3960813" y="2771775"/>
            <a:ext cx="3756025" cy="287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Текст 1"/>
          <p:cNvSpPr>
            <a:spLocks noGrp="1"/>
          </p:cNvSpPr>
          <p:nvPr>
            <p:ph type="body" sz="quarter" idx="13"/>
          </p:nvPr>
        </p:nvSpPr>
        <p:spPr>
          <a:xfrm>
            <a:off x="468313" y="500063"/>
            <a:ext cx="8207375" cy="6024562"/>
          </a:xfrm>
        </p:spPr>
        <p:txBody>
          <a:bodyPr/>
          <a:lstStyle/>
          <a:p>
            <a:pPr algn="ctr"/>
            <a:r>
              <a:rPr lang="ru-RU" altLang="ru-RU" smtClean="0">
                <a:solidFill>
                  <a:srgbClr val="002060"/>
                </a:solidFill>
              </a:rPr>
              <a:t>Перст=2см</a:t>
            </a:r>
            <a:br>
              <a:rPr lang="ru-RU" altLang="ru-RU" smtClean="0">
                <a:solidFill>
                  <a:srgbClr val="002060"/>
                </a:solidFill>
              </a:rPr>
            </a:br>
            <a:r>
              <a:rPr lang="ru-RU" altLang="ru-RU" smtClean="0">
                <a:solidFill>
                  <a:srgbClr val="002060"/>
                </a:solidFill>
              </a:rPr>
              <a:t>Вершок=45мм</a:t>
            </a:r>
            <a:br>
              <a:rPr lang="ru-RU" altLang="ru-RU" smtClean="0">
                <a:solidFill>
                  <a:srgbClr val="002060"/>
                </a:solidFill>
              </a:rPr>
            </a:br>
            <a:r>
              <a:rPr lang="ru-RU" altLang="ru-RU" smtClean="0">
                <a:solidFill>
                  <a:srgbClr val="002060"/>
                </a:solidFill>
              </a:rPr>
              <a:t>Пядь(пядень или четверть) = 18см</a:t>
            </a:r>
            <a:br>
              <a:rPr lang="ru-RU" altLang="ru-RU" smtClean="0">
                <a:solidFill>
                  <a:srgbClr val="002060"/>
                </a:solidFill>
              </a:rPr>
            </a:br>
            <a:r>
              <a:rPr lang="ru-RU" altLang="ru-RU" smtClean="0">
                <a:solidFill>
                  <a:srgbClr val="002060"/>
                </a:solidFill>
              </a:rPr>
              <a:t>Локоть = 38-46 см или 11-16 вершков</a:t>
            </a:r>
            <a:br>
              <a:rPr lang="ru-RU" altLang="ru-RU" smtClean="0">
                <a:solidFill>
                  <a:srgbClr val="002060"/>
                </a:solidFill>
              </a:rPr>
            </a:br>
            <a:r>
              <a:rPr lang="ru-RU" altLang="ru-RU" smtClean="0">
                <a:solidFill>
                  <a:srgbClr val="002060"/>
                </a:solidFill>
              </a:rPr>
              <a:t>Аршин = 71 см</a:t>
            </a:r>
            <a:br>
              <a:rPr lang="ru-RU" altLang="ru-RU" smtClean="0">
                <a:solidFill>
                  <a:srgbClr val="002060"/>
                </a:solidFill>
              </a:rPr>
            </a:br>
            <a:r>
              <a:rPr lang="ru-RU" altLang="ru-RU" smtClean="0">
                <a:solidFill>
                  <a:srgbClr val="002060"/>
                </a:solidFill>
              </a:rPr>
              <a:t>Сажень = 2м 10 см</a:t>
            </a:r>
            <a:br>
              <a:rPr lang="ru-RU" altLang="ru-RU" smtClean="0">
                <a:solidFill>
                  <a:srgbClr val="002060"/>
                </a:solidFill>
              </a:rPr>
            </a:br>
            <a:r>
              <a:rPr lang="ru-RU" altLang="ru-RU" smtClean="0">
                <a:solidFill>
                  <a:srgbClr val="002060"/>
                </a:solidFill>
              </a:rPr>
              <a:t>Шаг = 71 см</a:t>
            </a:r>
            <a:br>
              <a:rPr lang="ru-RU" altLang="ru-RU" smtClean="0">
                <a:solidFill>
                  <a:srgbClr val="002060"/>
                </a:solidFill>
              </a:rPr>
            </a:br>
            <a:r>
              <a:rPr lang="ru-RU" altLang="ru-RU" smtClean="0">
                <a:solidFill>
                  <a:srgbClr val="002060"/>
                </a:solidFill>
              </a:rPr>
              <a:t>Миля = 7 верст = 7 км 468 м</a:t>
            </a:r>
            <a:br>
              <a:rPr lang="ru-RU" altLang="ru-RU" smtClean="0">
                <a:solidFill>
                  <a:srgbClr val="002060"/>
                </a:solidFill>
              </a:rPr>
            </a:br>
            <a:r>
              <a:rPr lang="ru-RU" altLang="ru-RU" smtClean="0">
                <a:solidFill>
                  <a:srgbClr val="002060"/>
                </a:solidFill>
              </a:rPr>
              <a:t>Верста = 1 км 67 м</a:t>
            </a:r>
            <a:br>
              <a:rPr lang="ru-RU" altLang="ru-RU" smtClean="0">
                <a:solidFill>
                  <a:srgbClr val="002060"/>
                </a:solidFill>
              </a:rPr>
            </a:br>
            <a:r>
              <a:rPr lang="ru-RU" altLang="ru-RU" smtClean="0">
                <a:solidFill>
                  <a:srgbClr val="002060"/>
                </a:solidFill>
              </a:rPr>
              <a:t>Дюйм = 2 см 54 мм</a:t>
            </a:r>
            <a:br>
              <a:rPr lang="ru-RU" altLang="ru-RU" smtClean="0">
                <a:solidFill>
                  <a:srgbClr val="002060"/>
                </a:solidFill>
              </a:rPr>
            </a:br>
            <a:r>
              <a:rPr lang="ru-RU" altLang="ru-RU" smtClean="0">
                <a:solidFill>
                  <a:srgbClr val="002060"/>
                </a:solidFill>
              </a:rPr>
              <a:t>Ярд = 91 см 44 мм</a:t>
            </a:r>
            <a:br>
              <a:rPr lang="ru-RU" altLang="ru-RU" smtClean="0">
                <a:solidFill>
                  <a:srgbClr val="002060"/>
                </a:solidFill>
              </a:rPr>
            </a:br>
            <a:r>
              <a:rPr lang="ru-RU" altLang="ru-RU" smtClean="0">
                <a:solidFill>
                  <a:srgbClr val="002060"/>
                </a:solidFill>
              </a:rPr>
              <a:t>Фут = 30 см =1/7 сажени = 12 дюймов= 1/3 ярда</a:t>
            </a:r>
          </a:p>
          <a:p>
            <a:r>
              <a:rPr lang="ru-RU" altLang="ru-RU" smtClean="0"/>
              <a:t> </a:t>
            </a:r>
          </a:p>
          <a:p>
            <a:endParaRPr lang="ru-RU" altLang="ru-RU" smtClean="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9" descr="321"/>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787900" y="3268663"/>
            <a:ext cx="18018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WordArt 1"/>
          <p:cNvSpPr>
            <a:spLocks noChangeArrowheads="1" noChangeShapeType="1" noTextEdit="1"/>
          </p:cNvSpPr>
          <p:nvPr/>
        </p:nvSpPr>
        <p:spPr bwMode="auto">
          <a:xfrm>
            <a:off x="1477963" y="169863"/>
            <a:ext cx="2143125" cy="1000125"/>
          </a:xfrm>
          <a:prstGeom prst="rect">
            <a:avLst/>
          </a:prstGeom>
        </p:spPr>
        <p:txBody>
          <a:bodyPr wrap="none" fromWordArt="1">
            <a:prstTxWarp prst="textPlain">
              <a:avLst>
                <a:gd name="adj" fmla="val 50000"/>
              </a:avLst>
            </a:prstTxWarp>
          </a:bodyPr>
          <a:lstStyle/>
          <a:p>
            <a:pPr algn="ctr"/>
            <a:r>
              <a:rPr lang="ru-RU" sz="3600" b="1" kern="10">
                <a:ln w="19050">
                  <a:solidFill>
                    <a:srgbClr val="99CCFF"/>
                  </a:solidFill>
                  <a:round/>
                  <a:headEnd/>
                  <a:tailEnd/>
                </a:ln>
                <a:solidFill>
                  <a:srgbClr val="002060"/>
                </a:solidFill>
                <a:effectLst>
                  <a:outerShdw blurRad="38100" dist="38100" dir="2700000" algn="tl" rotWithShape="0">
                    <a:srgbClr val="000000">
                      <a:alpha val="43137"/>
                    </a:srgbClr>
                  </a:outerShdw>
                </a:effectLst>
                <a:latin typeface="Monotype Corsiva"/>
              </a:rPr>
              <a:t>Перст</a:t>
            </a:r>
          </a:p>
        </p:txBody>
      </p:sp>
      <p:sp>
        <p:nvSpPr>
          <p:cNvPr id="6148" name="TextBox 3"/>
          <p:cNvSpPr txBox="1">
            <a:spLocks noChangeArrowheads="1"/>
          </p:cNvSpPr>
          <p:nvPr/>
        </p:nvSpPr>
        <p:spPr bwMode="auto">
          <a:xfrm>
            <a:off x="755650" y="1268413"/>
            <a:ext cx="378301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pPr>
            <a:r>
              <a:rPr lang="ru-RU" altLang="ru-RU" sz="2000" b="1">
                <a:solidFill>
                  <a:srgbClr val="002060"/>
                </a:solidFill>
                <a:latin typeface="Monotype Corsiva" pitchFamily="66" charset="0"/>
              </a:rPr>
              <a:t>   Перст – старинное название пальца, причем сначала так и называли именно указательный палец. Его ширина около 2 см. </a:t>
            </a:r>
          </a:p>
        </p:txBody>
      </p:sp>
      <p:sp>
        <p:nvSpPr>
          <p:cNvPr id="6149" name="AutoShape 3" descr="http://festival.1september.ru/articles/619342/presentation/8.JPG"/>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ru-RU" altLang="ru-RU" sz="1800">
              <a:latin typeface="Arial" charset="0"/>
            </a:endParaRPr>
          </a:p>
        </p:txBody>
      </p:sp>
      <p:pic>
        <p:nvPicPr>
          <p:cNvPr id="6150" name="Picture 4" descr="j0281718"/>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rot="-5400000">
            <a:off x="5680075" y="304800"/>
            <a:ext cx="1438275"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TextBox 8"/>
          <p:cNvSpPr txBox="1">
            <a:spLocks noChangeArrowheads="1"/>
          </p:cNvSpPr>
          <p:nvPr/>
        </p:nvSpPr>
        <p:spPr bwMode="auto">
          <a:xfrm>
            <a:off x="755650" y="3141663"/>
            <a:ext cx="3416300"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pPr>
            <a:endParaRPr lang="ru-RU" altLang="ru-RU" sz="1800" b="1" i="1">
              <a:solidFill>
                <a:srgbClr val="002060"/>
              </a:solidFill>
              <a:latin typeface="Monotype Corsiva" pitchFamily="66" charset="0"/>
            </a:endParaRPr>
          </a:p>
          <a:p>
            <a:pPr algn="just" eaLnBrk="1" hangingPunct="1">
              <a:spcBef>
                <a:spcPct val="0"/>
              </a:spcBef>
              <a:buFontTx/>
              <a:buNone/>
            </a:pPr>
            <a:r>
              <a:rPr lang="ru-RU" altLang="ru-RU" sz="1800" b="1" i="1">
                <a:solidFill>
                  <a:srgbClr val="002060"/>
                </a:solidFill>
                <a:latin typeface="Monotype Corsiva" pitchFamily="66" charset="0"/>
              </a:rPr>
              <a:t>«Для того наперсток сделан, чтобы руки не наколоть»</a:t>
            </a:r>
          </a:p>
          <a:p>
            <a:pPr algn="just" eaLnBrk="1" hangingPunct="1">
              <a:spcBef>
                <a:spcPct val="0"/>
              </a:spcBef>
              <a:buFontTx/>
              <a:buNone/>
            </a:pPr>
            <a:endParaRPr lang="ru-RU" altLang="ru-RU" sz="1800" b="1" i="1">
              <a:solidFill>
                <a:srgbClr val="002060"/>
              </a:solidFill>
              <a:latin typeface="Monotype Corsiva" pitchFamily="66" charset="0"/>
            </a:endParaRPr>
          </a:p>
          <a:p>
            <a:pPr algn="just" eaLnBrk="1" hangingPunct="1">
              <a:spcBef>
                <a:spcPct val="0"/>
              </a:spcBef>
              <a:buFontTx/>
              <a:buNone/>
            </a:pPr>
            <a:r>
              <a:rPr lang="ru-RU" altLang="ru-RU" sz="1800" b="1" i="1">
                <a:solidFill>
                  <a:srgbClr val="002060"/>
                </a:solidFill>
                <a:latin typeface="Monotype Corsiva" pitchFamily="66" charset="0"/>
              </a:rPr>
              <a:t>«Заветный перстенек поношенный хорош»</a:t>
            </a:r>
          </a:p>
          <a:p>
            <a:pPr algn="just" eaLnBrk="1" hangingPunct="1">
              <a:spcBef>
                <a:spcPct val="0"/>
              </a:spcBef>
              <a:buFontTx/>
              <a:buNone/>
            </a:pPr>
            <a:endParaRPr lang="ru-RU" altLang="ru-RU" sz="1800" b="1" i="1">
              <a:solidFill>
                <a:srgbClr val="002060"/>
              </a:solidFill>
              <a:latin typeface="Monotype Corsiva" pitchFamily="66" charset="0"/>
            </a:endParaRPr>
          </a:p>
          <a:p>
            <a:pPr algn="just" eaLnBrk="1" hangingPunct="1">
              <a:spcBef>
                <a:spcPct val="0"/>
              </a:spcBef>
              <a:buFontTx/>
              <a:buNone/>
            </a:pPr>
            <a:r>
              <a:rPr lang="ru-RU" altLang="ru-RU" sz="1800" b="1" i="1">
                <a:solidFill>
                  <a:srgbClr val="002060"/>
                </a:solidFill>
                <a:latin typeface="Monotype Corsiva" pitchFamily="66" charset="0"/>
              </a:rPr>
              <a:t>«Кому перстом кивают, а нам глазом мигают».</a:t>
            </a:r>
          </a:p>
        </p:txBody>
      </p:sp>
      <p:pic>
        <p:nvPicPr>
          <p:cNvPr id="6152" name="Picture 7" descr="66"/>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684963" y="3392488"/>
            <a:ext cx="1571625"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4" descr="654"/>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5957888" y="4887913"/>
            <a:ext cx="1500187"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body" sz="quarter" idx="13"/>
          </p:nvPr>
        </p:nvSpPr>
        <p:spPr>
          <a:xfrm>
            <a:off x="428625" y="1143000"/>
            <a:ext cx="8207375" cy="4968875"/>
          </a:xfrm>
        </p:spPr>
        <p:txBody>
          <a:bodyPr/>
          <a:lstStyle/>
          <a:p>
            <a:pPr eaLnBrk="1" hangingPunct="1">
              <a:defRPr/>
            </a:pPr>
            <a:r>
              <a:rPr lang="ru-RU" sz="2400" dirty="0" smtClean="0">
                <a:solidFill>
                  <a:srgbClr val="002060"/>
                </a:solidFill>
              </a:rPr>
              <a:t>Вершок – старинная русская мера длины, равная ширине двух пальцев (указательного и среднего). 1 вершок</a:t>
            </a:r>
            <a:r>
              <a:rPr lang="en-US" sz="2400" dirty="0" smtClean="0">
                <a:solidFill>
                  <a:srgbClr val="002060"/>
                </a:solidFill>
              </a:rPr>
              <a:t> =</a:t>
            </a:r>
            <a:r>
              <a:rPr lang="ru-RU" sz="2400" dirty="0" smtClean="0">
                <a:solidFill>
                  <a:srgbClr val="002060"/>
                </a:solidFill>
              </a:rPr>
              <a:t> 45 мм</a:t>
            </a:r>
          </a:p>
          <a:p>
            <a:pPr eaLnBrk="1" hangingPunct="1">
              <a:defRPr/>
            </a:pPr>
            <a:r>
              <a:rPr lang="ru-RU" sz="2000" b="1" dirty="0" smtClean="0">
                <a:solidFill>
                  <a:srgbClr val="7030A0"/>
                </a:solidFill>
              </a:rPr>
              <a:t>«От горшка два вершка, а уже указчик» </a:t>
            </a:r>
            <a:r>
              <a:rPr lang="ru-RU" sz="2000" dirty="0" smtClean="0">
                <a:solidFill>
                  <a:srgbClr val="7030A0"/>
                </a:solidFill>
              </a:rPr>
              <a:t>-</a:t>
            </a:r>
            <a:endParaRPr lang="ru-RU" sz="2000" dirty="0" smtClean="0">
              <a:solidFill>
                <a:srgbClr val="C00000"/>
              </a:solidFill>
            </a:endParaRPr>
          </a:p>
          <a:p>
            <a:pPr marL="514350" indent="-514350" eaLnBrk="1" hangingPunct="1">
              <a:defRPr/>
            </a:pPr>
            <a:r>
              <a:rPr lang="ru-RU" dirty="0" smtClean="0">
                <a:solidFill>
                  <a:srgbClr val="7030A0"/>
                </a:solidFill>
              </a:rPr>
              <a:t> </a:t>
            </a:r>
          </a:p>
          <a:p>
            <a:pPr marL="514350" indent="-514350" eaLnBrk="1" hangingPunct="1">
              <a:defRPr/>
            </a:pPr>
            <a:r>
              <a:rPr lang="ru-RU" sz="2000" b="1" dirty="0" smtClean="0">
                <a:solidFill>
                  <a:srgbClr val="7030A0"/>
                </a:solidFill>
              </a:rPr>
              <a:t>«У нее суббота через пятницу на два вершка вылезла» -</a:t>
            </a:r>
          </a:p>
          <a:p>
            <a:pPr marL="514350" indent="-514350" eaLnBrk="1" hangingPunct="1">
              <a:defRPr/>
            </a:pPr>
            <a:endParaRPr lang="ru-RU" sz="2000" b="1" dirty="0" smtClean="0">
              <a:solidFill>
                <a:srgbClr val="7030A0"/>
              </a:solidFill>
            </a:endParaRPr>
          </a:p>
          <a:p>
            <a:pPr marL="514350" indent="-514350" eaLnBrk="1" hangingPunct="1">
              <a:defRPr/>
            </a:pPr>
            <a:r>
              <a:rPr lang="ru-RU" sz="2000" b="1" dirty="0" smtClean="0">
                <a:solidFill>
                  <a:srgbClr val="7030A0"/>
                </a:solidFill>
              </a:rPr>
              <a:t>«Борода с вершок, а слов с мешок».</a:t>
            </a:r>
          </a:p>
          <a:p>
            <a:pPr marL="514350" indent="-514350" eaLnBrk="1" hangingPunct="1">
              <a:defRPr/>
            </a:pPr>
            <a:r>
              <a:rPr lang="ru-RU" sz="2000" b="1" dirty="0" smtClean="0">
                <a:solidFill>
                  <a:srgbClr val="7030A0"/>
                </a:solidFill>
              </a:rPr>
              <a:t>«Сам с вершок, а ума горшок».</a:t>
            </a:r>
            <a:endParaRPr lang="ru-RU" b="1" dirty="0" smtClean="0">
              <a:solidFill>
                <a:srgbClr val="7030A0"/>
              </a:solidFill>
            </a:endParaRPr>
          </a:p>
          <a:p>
            <a:pPr eaLnBrk="1" hangingPunct="1">
              <a:buFont typeface="Wingdings" pitchFamily="2" charset="2"/>
              <a:buNone/>
              <a:defRPr/>
            </a:pPr>
            <a:endParaRPr lang="ru-RU" dirty="0" smtClean="0"/>
          </a:p>
        </p:txBody>
      </p:sp>
      <p:sp>
        <p:nvSpPr>
          <p:cNvPr id="7171" name="WordArt 2"/>
          <p:cNvSpPr>
            <a:spLocks noChangeArrowheads="1" noChangeShapeType="1" noTextEdit="1"/>
          </p:cNvSpPr>
          <p:nvPr/>
        </p:nvSpPr>
        <p:spPr bwMode="auto">
          <a:xfrm>
            <a:off x="2786063" y="142875"/>
            <a:ext cx="2571750" cy="857250"/>
          </a:xfrm>
          <a:prstGeom prst="rect">
            <a:avLst/>
          </a:prstGeom>
        </p:spPr>
        <p:txBody>
          <a:bodyPr wrap="none" fromWordArt="1">
            <a:prstTxWarp prst="textPlain">
              <a:avLst>
                <a:gd name="adj" fmla="val 50000"/>
              </a:avLst>
            </a:prstTxWarp>
          </a:bodyPr>
          <a:lstStyle/>
          <a:p>
            <a:pPr algn="ctr"/>
            <a:r>
              <a:rPr lang="ru-RU"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Вершок</a:t>
            </a:r>
          </a:p>
        </p:txBody>
      </p:sp>
      <p:sp>
        <p:nvSpPr>
          <p:cNvPr id="5" name="Прямоугольник 4"/>
          <p:cNvSpPr>
            <a:spLocks noChangeArrowheads="1"/>
          </p:cNvSpPr>
          <p:nvPr/>
        </p:nvSpPr>
        <p:spPr bwMode="auto">
          <a:xfrm>
            <a:off x="500063" y="2286000"/>
            <a:ext cx="85010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a:solidFill>
                  <a:srgbClr val="C00000"/>
                </a:solidFill>
                <a:latin typeface="Arial" charset="0"/>
              </a:rPr>
              <a:t>молодой человек, не имеющий жизненного опыта, но самонадеянно поучающий всех.</a:t>
            </a:r>
            <a:endParaRPr lang="ru-RU" altLang="ru-RU" sz="1800">
              <a:latin typeface="Arial" charset="0"/>
            </a:endParaRPr>
          </a:p>
        </p:txBody>
      </p:sp>
      <p:sp>
        <p:nvSpPr>
          <p:cNvPr id="7" name="Прямоугольник 6"/>
          <p:cNvSpPr>
            <a:spLocks noChangeArrowheads="1"/>
          </p:cNvSpPr>
          <p:nvPr/>
        </p:nvSpPr>
        <p:spPr bwMode="auto">
          <a:xfrm>
            <a:off x="428625" y="3214688"/>
            <a:ext cx="79295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a:solidFill>
                  <a:srgbClr val="7030A0"/>
                </a:solidFill>
                <a:latin typeface="Arial" charset="0"/>
              </a:rPr>
              <a:t> </a:t>
            </a:r>
            <a:r>
              <a:rPr lang="ru-RU" altLang="ru-RU" sz="1800">
                <a:solidFill>
                  <a:srgbClr val="C00000"/>
                </a:solidFill>
                <a:latin typeface="Arial" charset="0"/>
              </a:rPr>
              <a:t>о неаккуратной женщине, у которой нижняя рубашка длинней юбки.</a:t>
            </a:r>
          </a:p>
        </p:txBody>
      </p:sp>
      <p:pic>
        <p:nvPicPr>
          <p:cNvPr id="7174" name="Picture 9" descr="сканирование0009"/>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28813" y="4286250"/>
            <a:ext cx="4786312"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ox(in)">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3"/>
          </p:nvPr>
        </p:nvSpPr>
        <p:spPr>
          <a:xfrm>
            <a:off x="468313" y="1143000"/>
            <a:ext cx="8207375" cy="5381625"/>
          </a:xfrm>
        </p:spPr>
        <p:txBody>
          <a:bodyPr/>
          <a:lstStyle/>
          <a:p>
            <a:pPr marL="514350" indent="-514350">
              <a:buFont typeface="+mj-lt"/>
              <a:buAutoNum type="arabicPeriod"/>
              <a:defRPr/>
            </a:pPr>
            <a:r>
              <a:rPr lang="ru-RU" sz="2000" dirty="0" smtClean="0">
                <a:solidFill>
                  <a:srgbClr val="002060"/>
                </a:solidFill>
              </a:rPr>
              <a:t>Определите «рост» человека, о котором говорят «от горшка два вершка, а уже указчик» (высоту горшка считать 250 мм).</a:t>
            </a:r>
          </a:p>
          <a:p>
            <a:pPr marL="514350" indent="-514350">
              <a:defRPr/>
            </a:pPr>
            <a:r>
              <a:rPr lang="ru-RU" sz="2000" dirty="0" smtClean="0">
                <a:solidFill>
                  <a:srgbClr val="002060"/>
                </a:solidFill>
              </a:rPr>
              <a:t> </a:t>
            </a:r>
          </a:p>
          <a:p>
            <a:pPr marL="514350" indent="-514350">
              <a:defRPr/>
            </a:pPr>
            <a:endParaRPr lang="ru-RU" sz="2000" b="1" dirty="0" smtClean="0">
              <a:solidFill>
                <a:srgbClr val="002060"/>
              </a:solidFill>
              <a:sym typeface="Symbol"/>
            </a:endParaRPr>
          </a:p>
          <a:p>
            <a:pPr marL="514350" indent="-514350">
              <a:defRPr/>
            </a:pPr>
            <a:endParaRPr lang="ru-RU" sz="2000" b="1" dirty="0" smtClean="0">
              <a:solidFill>
                <a:srgbClr val="002060"/>
              </a:solidFill>
              <a:sym typeface="Symbol"/>
            </a:endParaRPr>
          </a:p>
          <a:p>
            <a:pPr marL="514350" indent="-514350">
              <a:defRPr/>
            </a:pPr>
            <a:endParaRPr lang="ru-RU" sz="2000" b="1" dirty="0" smtClean="0">
              <a:solidFill>
                <a:srgbClr val="002060"/>
              </a:solidFill>
              <a:sym typeface="Symbol"/>
            </a:endParaRPr>
          </a:p>
          <a:p>
            <a:pPr marL="514350" indent="-514350">
              <a:defRPr/>
            </a:pPr>
            <a:endParaRPr lang="ru-RU" sz="2000" b="1" dirty="0" smtClean="0">
              <a:solidFill>
                <a:schemeClr val="bg2">
                  <a:lumMod val="10000"/>
                </a:schemeClr>
              </a:solidFill>
              <a:sym typeface="Symbol"/>
            </a:endParaRPr>
          </a:p>
          <a:p>
            <a:pPr marL="514350" indent="-514350">
              <a:buFont typeface="Arial" charset="0"/>
              <a:buAutoNum type="arabicPeriod" startAt="2"/>
              <a:defRPr/>
            </a:pPr>
            <a:r>
              <a:rPr lang="ru-RU" sz="2000" dirty="0" smtClean="0">
                <a:solidFill>
                  <a:srgbClr val="002060"/>
                </a:solidFill>
                <a:sym typeface="Symbol"/>
              </a:rPr>
              <a:t>Колос пшеницы, со временем посева в конце мая, вырастает за месяц в среднем на 9 вершков. Какой высоты будет колос во время жатвы в конце августа?</a:t>
            </a:r>
          </a:p>
          <a:p>
            <a:pPr marL="514350" indent="-514350">
              <a:defRPr/>
            </a:pPr>
            <a:r>
              <a:rPr lang="ru-RU" sz="2000" b="1" i="1" u="sng" dirty="0" smtClean="0">
                <a:solidFill>
                  <a:srgbClr val="FF0000"/>
                </a:solidFill>
                <a:sym typeface="Symbol"/>
              </a:rPr>
              <a:t> </a:t>
            </a:r>
            <a:endParaRPr lang="ru-RU" sz="2000" b="1" dirty="0">
              <a:solidFill>
                <a:schemeClr val="bg2">
                  <a:lumMod val="10000"/>
                </a:schemeClr>
              </a:solidFill>
            </a:endParaRPr>
          </a:p>
        </p:txBody>
      </p:sp>
      <p:sp>
        <p:nvSpPr>
          <p:cNvPr id="8195" name="Заголовок 2"/>
          <p:cNvSpPr>
            <a:spLocks noGrp="1"/>
          </p:cNvSpPr>
          <p:nvPr>
            <p:ph type="title"/>
          </p:nvPr>
        </p:nvSpPr>
        <p:spPr>
          <a:xfrm>
            <a:off x="357188" y="0"/>
            <a:ext cx="8229600" cy="1143000"/>
          </a:xfrm>
        </p:spPr>
        <p:txBody>
          <a:bodyPr/>
          <a:lstStyle/>
          <a:p>
            <a:r>
              <a:rPr lang="ru-RU" altLang="ru-RU" sz="5400" smtClean="0">
                <a:solidFill>
                  <a:srgbClr val="B51B61"/>
                </a:solidFill>
              </a:rPr>
              <a:t>Реши задачу!</a:t>
            </a:r>
          </a:p>
        </p:txBody>
      </p:sp>
      <p:pic>
        <p:nvPicPr>
          <p:cNvPr id="8196" name="Picture 2" descr="C:\Users\пользователь\Desktop\картинки\картинки анимации\MM900354499.GIF"/>
          <p:cNvPicPr>
            <a:picLocks noChangeAspect="1" noChangeArrowheads="1" noCrop="1"/>
          </p:cNvPicPr>
          <p:nvPr/>
        </p:nvPicPr>
        <p:blipFill>
          <a:blip r:embed="rId2">
            <a:extLst>
              <a:ext uri="{28A0092B-C50C-407E-A947-70E740481C1C}">
                <a14:useLocalDpi xmlns:a14="http://schemas.microsoft.com/office/drawing/2010/main"/>
              </a:ext>
            </a:extLst>
          </a:blip>
          <a:srcRect/>
          <a:stretch>
            <a:fillRect/>
          </a:stretch>
        </p:blipFill>
        <p:spPr bwMode="auto">
          <a:xfrm rot="1406677">
            <a:off x="5764213" y="1827213"/>
            <a:ext cx="2379662"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p:cNvSpPr/>
          <p:nvPr/>
        </p:nvSpPr>
        <p:spPr>
          <a:xfrm>
            <a:off x="428625" y="2000250"/>
            <a:ext cx="4572000" cy="1477963"/>
          </a:xfrm>
          <a:prstGeom prst="rect">
            <a:avLst/>
          </a:prstGeom>
        </p:spPr>
        <p:txBody>
          <a:bodyPr>
            <a:spAutoFit/>
          </a:bodyPr>
          <a:lstStyle/>
          <a:p>
            <a:pPr marL="514350" indent="-514350">
              <a:defRPr/>
            </a:pPr>
            <a:r>
              <a:rPr lang="ru-RU" b="1" i="1" u="sng" dirty="0">
                <a:solidFill>
                  <a:srgbClr val="FF0000"/>
                </a:solidFill>
              </a:rPr>
              <a:t>Проверь себя!</a:t>
            </a:r>
          </a:p>
          <a:p>
            <a:pPr marL="514350" indent="-514350">
              <a:defRPr/>
            </a:pPr>
            <a:r>
              <a:rPr lang="ru-RU" b="1" dirty="0">
                <a:solidFill>
                  <a:schemeClr val="bg2">
                    <a:lumMod val="10000"/>
                  </a:schemeClr>
                </a:solidFill>
              </a:rPr>
              <a:t>1 вершок = 45 мм;     </a:t>
            </a:r>
          </a:p>
          <a:p>
            <a:pPr marL="514350" indent="-514350">
              <a:defRPr/>
            </a:pPr>
            <a:r>
              <a:rPr lang="ru-RU" b="1" dirty="0">
                <a:solidFill>
                  <a:schemeClr val="bg2">
                    <a:lumMod val="10000"/>
                  </a:schemeClr>
                </a:solidFill>
              </a:rPr>
              <a:t>2 вершка = 45 </a:t>
            </a:r>
            <a:r>
              <a:rPr lang="ru-RU" b="1" dirty="0">
                <a:solidFill>
                  <a:schemeClr val="bg2">
                    <a:lumMod val="10000"/>
                  </a:schemeClr>
                </a:solidFill>
                <a:sym typeface="Symbol"/>
              </a:rPr>
              <a:t> 2 = 90 мм</a:t>
            </a:r>
          </a:p>
          <a:p>
            <a:pPr marL="514350" indent="-514350">
              <a:defRPr/>
            </a:pPr>
            <a:r>
              <a:rPr lang="ru-RU" b="1" dirty="0">
                <a:solidFill>
                  <a:schemeClr val="bg2">
                    <a:lumMod val="10000"/>
                  </a:schemeClr>
                </a:solidFill>
                <a:sym typeface="Symbol"/>
              </a:rPr>
              <a:t>250 + 90 = 340 мм.</a:t>
            </a:r>
          </a:p>
          <a:p>
            <a:pPr marL="514350" indent="-514350">
              <a:defRPr/>
            </a:pPr>
            <a:r>
              <a:rPr lang="ru-RU" b="1" dirty="0">
                <a:solidFill>
                  <a:schemeClr val="bg2">
                    <a:lumMod val="10000"/>
                  </a:schemeClr>
                </a:solidFill>
                <a:sym typeface="Symbol"/>
              </a:rPr>
              <a:t>Ответ: высота 340 мм.</a:t>
            </a:r>
            <a:endParaRPr lang="ru-RU" dirty="0"/>
          </a:p>
        </p:txBody>
      </p:sp>
      <p:sp>
        <p:nvSpPr>
          <p:cNvPr id="6" name="Прямоугольник 5"/>
          <p:cNvSpPr/>
          <p:nvPr/>
        </p:nvSpPr>
        <p:spPr>
          <a:xfrm>
            <a:off x="357188" y="4786313"/>
            <a:ext cx="6000750" cy="1200150"/>
          </a:xfrm>
          <a:prstGeom prst="rect">
            <a:avLst/>
          </a:prstGeom>
        </p:spPr>
        <p:txBody>
          <a:bodyPr>
            <a:spAutoFit/>
          </a:bodyPr>
          <a:lstStyle/>
          <a:p>
            <a:pPr marL="514350" indent="-514350">
              <a:defRPr/>
            </a:pPr>
            <a:r>
              <a:rPr lang="ru-RU" b="1" i="1" u="sng" dirty="0">
                <a:solidFill>
                  <a:srgbClr val="FF0000"/>
                </a:solidFill>
                <a:sym typeface="Symbol"/>
              </a:rPr>
              <a:t>Проверь себя!</a:t>
            </a:r>
          </a:p>
          <a:p>
            <a:pPr marL="514350" indent="-514350">
              <a:defRPr/>
            </a:pPr>
            <a:r>
              <a:rPr lang="ru-RU" b="1" dirty="0">
                <a:solidFill>
                  <a:schemeClr val="bg2">
                    <a:lumMod val="10000"/>
                  </a:schemeClr>
                </a:solidFill>
                <a:sym typeface="Symbol"/>
              </a:rPr>
              <a:t>9 вершков  3 месяца = 27 вершков</a:t>
            </a:r>
          </a:p>
          <a:p>
            <a:pPr marL="514350" indent="-514350">
              <a:defRPr/>
            </a:pPr>
            <a:r>
              <a:rPr lang="ru-RU" b="1" dirty="0">
                <a:solidFill>
                  <a:schemeClr val="bg2">
                    <a:lumMod val="10000"/>
                  </a:schemeClr>
                </a:solidFill>
                <a:sym typeface="Symbol"/>
              </a:rPr>
              <a:t>45 мм  27 вершков = 1215 мм</a:t>
            </a:r>
          </a:p>
          <a:p>
            <a:pPr marL="514350" indent="-514350">
              <a:defRPr/>
            </a:pPr>
            <a:r>
              <a:rPr lang="ru-RU" b="1" dirty="0">
                <a:solidFill>
                  <a:schemeClr val="bg2">
                    <a:lumMod val="10000"/>
                  </a:schemeClr>
                </a:solidFill>
                <a:sym typeface="Symbol"/>
              </a:rPr>
              <a:t>Ответ: высота колоса будет примерно 1215 мм.</a:t>
            </a:r>
            <a:endParaRPr lang="ru-RU" b="1" dirty="0">
              <a:solidFill>
                <a:schemeClr val="bg2">
                  <a:lumMod val="10000"/>
                </a:schemeClr>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Текст 1"/>
          <p:cNvSpPr>
            <a:spLocks noGrp="1"/>
          </p:cNvSpPr>
          <p:nvPr>
            <p:ph type="body" sz="quarter" idx="13"/>
          </p:nvPr>
        </p:nvSpPr>
        <p:spPr>
          <a:xfrm>
            <a:off x="428625" y="1214438"/>
            <a:ext cx="8207375" cy="4968875"/>
          </a:xfrm>
        </p:spPr>
        <p:txBody>
          <a:bodyPr/>
          <a:lstStyle/>
          <a:p>
            <a:pPr>
              <a:defRPr/>
            </a:pPr>
            <a:r>
              <a:rPr lang="ru-RU" sz="2000" dirty="0" smtClean="0">
                <a:solidFill>
                  <a:srgbClr val="002060"/>
                </a:solidFill>
              </a:rPr>
              <a:t>Пядь. Пядень (или четверть) – одна из самых старинных мер длины. Название происходит от древнерусского слова «пясть» т.е.кулак или кисть руки. </a:t>
            </a:r>
          </a:p>
          <a:p>
            <a:pPr>
              <a:defRPr/>
            </a:pPr>
            <a:r>
              <a:rPr lang="ru-RU" sz="2000" dirty="0" smtClean="0">
                <a:solidFill>
                  <a:srgbClr val="002060"/>
                </a:solidFill>
              </a:rPr>
              <a:t>Пядь малая – расстояние между концами вытянутого мизинца до конца большого пальца, 22 – 23 см. </a:t>
            </a:r>
          </a:p>
          <a:p>
            <a:pPr>
              <a:defRPr/>
            </a:pPr>
            <a:r>
              <a:rPr lang="ru-RU" sz="2000" b="1" dirty="0" smtClean="0">
                <a:solidFill>
                  <a:srgbClr val="7030A0"/>
                </a:solidFill>
              </a:rPr>
              <a:t>«Не уступить ни пяди»</a:t>
            </a:r>
            <a:endParaRPr lang="ru-RU" sz="2000" b="1" dirty="0" smtClean="0">
              <a:solidFill>
                <a:srgbClr val="B51B61"/>
              </a:solidFill>
            </a:endParaRPr>
          </a:p>
          <a:p>
            <a:pPr>
              <a:defRPr/>
            </a:pPr>
            <a:r>
              <a:rPr lang="ru-RU" sz="2000" b="1" dirty="0" smtClean="0">
                <a:solidFill>
                  <a:srgbClr val="7030A0"/>
                </a:solidFill>
              </a:rPr>
              <a:t>«Семь пядей во лбу»</a:t>
            </a:r>
            <a:endParaRPr lang="ru-RU" sz="2000" b="1" dirty="0" smtClean="0">
              <a:solidFill>
                <a:srgbClr val="B51B61"/>
              </a:solidFill>
            </a:endParaRPr>
          </a:p>
          <a:p>
            <a:pPr>
              <a:defRPr/>
            </a:pPr>
            <a:r>
              <a:rPr lang="ru-RU" b="1" dirty="0" smtClean="0">
                <a:solidFill>
                  <a:srgbClr val="FF0000"/>
                </a:solidFill>
              </a:rPr>
              <a:t>                                 </a:t>
            </a:r>
            <a:r>
              <a:rPr lang="ru-RU" sz="3200" b="1" dirty="0" smtClean="0">
                <a:solidFill>
                  <a:srgbClr val="FF0000"/>
                </a:solidFill>
              </a:rPr>
              <a:t>Реши задачу!  </a:t>
            </a:r>
            <a:endParaRPr lang="ru-RU" sz="2000" b="1" dirty="0" smtClean="0">
              <a:solidFill>
                <a:srgbClr val="FF0000"/>
              </a:solidFill>
            </a:endParaRPr>
          </a:p>
          <a:p>
            <a:pPr>
              <a:defRPr/>
            </a:pPr>
            <a:r>
              <a:rPr lang="ru-RU" sz="2000" b="1" dirty="0" smtClean="0">
                <a:solidFill>
                  <a:schemeClr val="bg2">
                    <a:lumMod val="10000"/>
                  </a:schemeClr>
                </a:solidFill>
              </a:rPr>
              <a:t>Существовал ли когда-нибудь человек «семи пядей во лбу»?</a:t>
            </a:r>
          </a:p>
        </p:txBody>
      </p:sp>
      <p:sp>
        <p:nvSpPr>
          <p:cNvPr id="22530" name="WordArt 2"/>
          <p:cNvSpPr>
            <a:spLocks noChangeArrowheads="1" noChangeShapeType="1" noTextEdit="1"/>
          </p:cNvSpPr>
          <p:nvPr/>
        </p:nvSpPr>
        <p:spPr bwMode="auto">
          <a:xfrm>
            <a:off x="1285852" y="142852"/>
            <a:ext cx="6429420" cy="857232"/>
          </a:xfrm>
          <a:prstGeom prst="rect">
            <a:avLst/>
          </a:prstGeom>
        </p:spPr>
        <p:txBody>
          <a:bodyPr wrap="none" fromWordArt="1">
            <a:prstTxWarp prst="textPlain">
              <a:avLst>
                <a:gd name="adj" fmla="val 50000"/>
              </a:avLst>
            </a:prstTxWarp>
          </a:bodyPr>
          <a:lstStyle/>
          <a:p>
            <a:pPr algn="ctr">
              <a:defRPr/>
            </a:pPr>
            <a:r>
              <a:rPr lang="ru-RU" sz="3600"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Black"/>
              </a:rPr>
              <a:t>Пядь, пядень (или четверть)</a:t>
            </a:r>
          </a:p>
        </p:txBody>
      </p:sp>
      <p:sp>
        <p:nvSpPr>
          <p:cNvPr id="4" name="Прямоугольник 3"/>
          <p:cNvSpPr/>
          <p:nvPr/>
        </p:nvSpPr>
        <p:spPr>
          <a:xfrm>
            <a:off x="428625" y="4714875"/>
            <a:ext cx="4572000" cy="1200150"/>
          </a:xfrm>
          <a:prstGeom prst="rect">
            <a:avLst/>
          </a:prstGeom>
        </p:spPr>
        <p:txBody>
          <a:bodyPr>
            <a:spAutoFit/>
          </a:bodyPr>
          <a:lstStyle/>
          <a:p>
            <a:pPr>
              <a:defRPr/>
            </a:pPr>
            <a:r>
              <a:rPr lang="ru-RU" b="1" i="1" u="sng" dirty="0">
                <a:solidFill>
                  <a:srgbClr val="FF0000"/>
                </a:solidFill>
              </a:rPr>
              <a:t>Проверь себя!</a:t>
            </a:r>
          </a:p>
          <a:p>
            <a:pPr>
              <a:defRPr/>
            </a:pPr>
            <a:r>
              <a:rPr lang="ru-RU" b="1" dirty="0">
                <a:solidFill>
                  <a:schemeClr val="bg2">
                    <a:lumMod val="10000"/>
                  </a:schemeClr>
                </a:solidFill>
              </a:rPr>
              <a:t>1 пядь =18 см,</a:t>
            </a:r>
          </a:p>
          <a:p>
            <a:pPr>
              <a:defRPr/>
            </a:pPr>
            <a:r>
              <a:rPr lang="ru-RU" b="1" dirty="0">
                <a:solidFill>
                  <a:schemeClr val="bg2">
                    <a:lumMod val="10000"/>
                  </a:schemeClr>
                </a:solidFill>
              </a:rPr>
              <a:t>7 пядей = 18 см </a:t>
            </a:r>
            <a:r>
              <a:rPr lang="ru-RU" b="1" dirty="0">
                <a:solidFill>
                  <a:schemeClr val="bg2">
                    <a:lumMod val="10000"/>
                  </a:schemeClr>
                </a:solidFill>
                <a:sym typeface="Symbol"/>
              </a:rPr>
              <a:t> 7 = 126 см</a:t>
            </a:r>
            <a:r>
              <a:rPr lang="ru-RU" b="1" dirty="0">
                <a:solidFill>
                  <a:schemeClr val="bg2">
                    <a:lumMod val="10000"/>
                  </a:schemeClr>
                </a:solidFill>
              </a:rPr>
              <a:t>   </a:t>
            </a:r>
          </a:p>
          <a:p>
            <a:pPr>
              <a:defRPr/>
            </a:pPr>
            <a:r>
              <a:rPr lang="ru-RU" b="1" dirty="0">
                <a:solidFill>
                  <a:schemeClr val="bg2">
                    <a:lumMod val="10000"/>
                  </a:schemeClr>
                </a:solidFill>
              </a:rPr>
              <a:t>Ответ: нет, не существовал. </a:t>
            </a:r>
          </a:p>
        </p:txBody>
      </p:sp>
      <p:sp>
        <p:nvSpPr>
          <p:cNvPr id="5" name="Прямоугольник 4"/>
          <p:cNvSpPr>
            <a:spLocks noChangeArrowheads="1"/>
          </p:cNvSpPr>
          <p:nvPr/>
        </p:nvSpPr>
        <p:spPr bwMode="auto">
          <a:xfrm>
            <a:off x="3000375" y="2857500"/>
            <a:ext cx="40433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b="1">
                <a:solidFill>
                  <a:srgbClr val="B51B61"/>
                </a:solidFill>
                <a:latin typeface="Arial" charset="0"/>
              </a:rPr>
              <a:t>– не отдать даже самой малости.</a:t>
            </a:r>
            <a:r>
              <a:rPr lang="ru-RU" altLang="ru-RU" sz="1800">
                <a:solidFill>
                  <a:srgbClr val="002060"/>
                </a:solidFill>
                <a:latin typeface="Arial" charset="0"/>
              </a:rPr>
              <a:t> </a:t>
            </a:r>
            <a:endParaRPr lang="ru-RU" altLang="ru-RU" sz="1800">
              <a:latin typeface="Arial" charset="0"/>
            </a:endParaRPr>
          </a:p>
        </p:txBody>
      </p:sp>
      <p:sp>
        <p:nvSpPr>
          <p:cNvPr id="6" name="Прямоугольник 5"/>
          <p:cNvSpPr>
            <a:spLocks noChangeArrowheads="1"/>
          </p:cNvSpPr>
          <p:nvPr/>
        </p:nvSpPr>
        <p:spPr bwMode="auto">
          <a:xfrm>
            <a:off x="2897188" y="3244850"/>
            <a:ext cx="3349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b="1">
                <a:solidFill>
                  <a:srgbClr val="B51B61"/>
                </a:solidFill>
                <a:latin typeface="Arial" charset="0"/>
              </a:rPr>
              <a:t>- об очень умном человеке.</a:t>
            </a:r>
            <a:endParaRPr lang="ru-RU" altLang="ru-RU" sz="1800">
              <a:latin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20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Текст 1"/>
          <p:cNvSpPr>
            <a:spLocks noGrp="1"/>
          </p:cNvSpPr>
          <p:nvPr>
            <p:ph type="body" sz="quarter" idx="13"/>
          </p:nvPr>
        </p:nvSpPr>
        <p:spPr>
          <a:xfrm>
            <a:off x="468313" y="1285875"/>
            <a:ext cx="8207375" cy="5238750"/>
          </a:xfrm>
        </p:spPr>
        <p:txBody>
          <a:bodyPr/>
          <a:lstStyle/>
          <a:p>
            <a:r>
              <a:rPr lang="ru-RU" altLang="ru-RU" sz="2000" b="1" i="1" u="sng" smtClean="0">
                <a:solidFill>
                  <a:srgbClr val="002060"/>
                </a:solidFill>
              </a:rPr>
              <a:t>Локоть</a:t>
            </a:r>
            <a:r>
              <a:rPr lang="ru-RU" altLang="ru-RU" sz="2000" smtClean="0">
                <a:solidFill>
                  <a:srgbClr val="002060"/>
                </a:solidFill>
              </a:rPr>
              <a:t> – древнейшая мера длины, которой пользовались многие народы мира. Это расстояние от конца вытянутого среднего пальца руки или сжатого кулака, до локтевого сгиба. Его длина колебалась от 38 см до 46 см или 11-16 вершков.</a:t>
            </a:r>
          </a:p>
          <a:p>
            <a:pPr>
              <a:buFont typeface="Wingdings" pitchFamily="2" charset="2"/>
              <a:buChar char="Ø"/>
            </a:pPr>
            <a:r>
              <a:rPr lang="ru-RU" altLang="ru-RU" sz="2000" b="1" smtClean="0">
                <a:solidFill>
                  <a:srgbClr val="7030A0"/>
                </a:solidFill>
              </a:rPr>
              <a:t>«Сам с ноготок, а борода с локоток» </a:t>
            </a:r>
            <a:r>
              <a:rPr lang="ru-RU" altLang="ru-RU" sz="2000" smtClean="0">
                <a:solidFill>
                  <a:srgbClr val="002060"/>
                </a:solidFill>
              </a:rPr>
              <a:t>– </a:t>
            </a:r>
            <a:endParaRPr lang="ru-RU" altLang="ru-RU" sz="2000" smtClean="0">
              <a:solidFill>
                <a:srgbClr val="FF0000"/>
              </a:solidFill>
            </a:endParaRPr>
          </a:p>
          <a:p>
            <a:pPr>
              <a:buFont typeface="Wingdings" pitchFamily="2" charset="2"/>
              <a:buChar char="Ø"/>
            </a:pPr>
            <a:endParaRPr lang="ru-RU" altLang="ru-RU" sz="2000" b="1" smtClean="0">
              <a:solidFill>
                <a:srgbClr val="7030A0"/>
              </a:solidFill>
            </a:endParaRPr>
          </a:p>
          <a:p>
            <a:pPr>
              <a:buFont typeface="Wingdings" pitchFamily="2" charset="2"/>
              <a:buChar char="Ø"/>
            </a:pPr>
            <a:endParaRPr lang="ru-RU" altLang="ru-RU" sz="2000" b="1" smtClean="0">
              <a:solidFill>
                <a:srgbClr val="7030A0"/>
              </a:solidFill>
            </a:endParaRPr>
          </a:p>
          <a:p>
            <a:pPr>
              <a:buFont typeface="Wingdings" pitchFamily="2" charset="2"/>
              <a:buChar char="Ø"/>
            </a:pPr>
            <a:r>
              <a:rPr lang="ru-RU" altLang="ru-RU" sz="2000" b="1" smtClean="0">
                <a:solidFill>
                  <a:srgbClr val="7030A0"/>
                </a:solidFill>
              </a:rPr>
              <a:t>«Близок локоть да не укусишь».</a:t>
            </a:r>
          </a:p>
          <a:p>
            <a:pPr>
              <a:buFont typeface="Wingdings" pitchFamily="2" charset="2"/>
              <a:buChar char="Ø"/>
            </a:pPr>
            <a:r>
              <a:rPr lang="ru-RU" altLang="ru-RU" sz="2000" b="1" smtClean="0">
                <a:solidFill>
                  <a:srgbClr val="7030A0"/>
                </a:solidFill>
              </a:rPr>
              <a:t>Дай хоть с локоть, а ему всё с ноготь». </a:t>
            </a:r>
          </a:p>
        </p:txBody>
      </p:sp>
      <p:sp>
        <p:nvSpPr>
          <p:cNvPr id="10243" name="WordArt 4"/>
          <p:cNvSpPr>
            <a:spLocks noChangeArrowheads="1" noChangeShapeType="1" noTextEdit="1"/>
          </p:cNvSpPr>
          <p:nvPr/>
        </p:nvSpPr>
        <p:spPr bwMode="auto">
          <a:xfrm rot="527331">
            <a:off x="3084513" y="23813"/>
            <a:ext cx="2287587" cy="1285875"/>
          </a:xfrm>
          <a:prstGeom prst="rect">
            <a:avLst/>
          </a:prstGeom>
        </p:spPr>
        <p:txBody>
          <a:bodyPr wrap="none" fromWordArt="1">
            <a:prstTxWarp prst="textSlantUp">
              <a:avLst>
                <a:gd name="adj" fmla="val 32056"/>
              </a:avLst>
            </a:prstTxWarp>
          </a:bodyPr>
          <a:lstStyle/>
          <a:p>
            <a:pPr algn="ctr"/>
            <a:r>
              <a:rPr lang="ru-RU"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Локоть</a:t>
            </a:r>
          </a:p>
        </p:txBody>
      </p:sp>
      <p:pic>
        <p:nvPicPr>
          <p:cNvPr id="6" name="Picture 8" descr="z9"/>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500438" y="4429125"/>
            <a:ext cx="3286125" cy="226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p:cNvSpPr>
            <a:spLocks noChangeArrowheads="1"/>
          </p:cNvSpPr>
          <p:nvPr/>
        </p:nvSpPr>
        <p:spPr bwMode="auto">
          <a:xfrm>
            <a:off x="642938" y="2928938"/>
            <a:ext cx="82153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a:solidFill>
                  <a:srgbClr val="FF0000"/>
                </a:solidFill>
                <a:latin typeface="Arial" charset="0"/>
              </a:rPr>
              <a:t>о человеке незавидной внешности, но пользующемся авторитетом благодаря своему уму, социальному положению или жизненному опыту.</a:t>
            </a:r>
            <a:endParaRPr lang="ru-RU" altLang="ru-RU" sz="1800">
              <a:latin typeface="Arial" charset="0"/>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diamond(in)">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WordArt 2"/>
          <p:cNvSpPr>
            <a:spLocks noChangeArrowheads="1" noChangeShapeType="1" noTextEdit="1"/>
          </p:cNvSpPr>
          <p:nvPr/>
        </p:nvSpPr>
        <p:spPr bwMode="auto">
          <a:xfrm>
            <a:off x="2786050" y="0"/>
            <a:ext cx="2714644" cy="1295400"/>
          </a:xfrm>
          <a:prstGeom prst="rect">
            <a:avLst/>
          </a:prstGeom>
        </p:spPr>
        <p:txBody>
          <a:bodyPr wrap="none" fromWordArt="1">
            <a:prstTxWarp prst="textPlain">
              <a:avLst>
                <a:gd name="adj" fmla="val 50000"/>
              </a:avLst>
            </a:prstTxWarp>
          </a:bodyPr>
          <a:lstStyle/>
          <a:p>
            <a:pPr algn="ctr">
              <a:defRPr/>
            </a:pPr>
            <a:r>
              <a:rPr lang="ru-RU" sz="3600" b="1" kern="1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228600">
                    <a:schemeClr val="accent4">
                      <a:satMod val="175000"/>
                      <a:alpha val="40000"/>
                    </a:schemeClr>
                  </a:glow>
                  <a:outerShdw blurRad="41275" dist="12700" dir="12000000" algn="tl" rotWithShape="0">
                    <a:srgbClr val="000000">
                      <a:alpha val="40000"/>
                    </a:srgbClr>
                  </a:outerShdw>
                </a:effectLst>
                <a:latin typeface="Arial Black"/>
              </a:rPr>
              <a:t>Аршин</a:t>
            </a:r>
          </a:p>
        </p:txBody>
      </p:sp>
      <p:sp>
        <p:nvSpPr>
          <p:cNvPr id="11267" name="Rectangle 3"/>
          <p:cNvSpPr>
            <a:spLocks noGrp="1" noChangeArrowheads="1"/>
          </p:cNvSpPr>
          <p:nvPr>
            <p:ph type="body" idx="4294967295"/>
          </p:nvPr>
        </p:nvSpPr>
        <p:spPr>
          <a:xfrm>
            <a:off x="214313" y="1428750"/>
            <a:ext cx="8572500" cy="3349625"/>
          </a:xfrm>
        </p:spPr>
        <p:txBody>
          <a:bodyPr/>
          <a:lstStyle/>
          <a:p>
            <a:pPr eaLnBrk="1" hangingPunct="1">
              <a:lnSpc>
                <a:spcPct val="80000"/>
              </a:lnSpc>
              <a:buFont typeface="Wingdings" pitchFamily="2" charset="2"/>
              <a:buNone/>
            </a:pPr>
            <a:r>
              <a:rPr lang="ru-RU" altLang="ru-RU" sz="1800" b="1" smtClean="0">
                <a:solidFill>
                  <a:srgbClr val="002060"/>
                </a:solidFill>
              </a:rPr>
              <a:t>Аршин </a:t>
            </a:r>
            <a:r>
              <a:rPr lang="ru-RU" altLang="ru-RU" sz="1800" smtClean="0">
                <a:solidFill>
                  <a:srgbClr val="002060"/>
                </a:solidFill>
              </a:rPr>
              <a:t>- </a:t>
            </a:r>
            <a:r>
              <a:rPr lang="ru-RU" altLang="ru-RU" sz="2000" smtClean="0">
                <a:solidFill>
                  <a:srgbClr val="002060"/>
                </a:solidFill>
              </a:rPr>
              <a:t>происходит от персидского слова "арш" - локоть. Это длина всей </a:t>
            </a:r>
          </a:p>
          <a:p>
            <a:pPr eaLnBrk="1" hangingPunct="1">
              <a:lnSpc>
                <a:spcPct val="80000"/>
              </a:lnSpc>
              <a:buFont typeface="Wingdings" pitchFamily="2" charset="2"/>
              <a:buNone/>
            </a:pPr>
            <a:r>
              <a:rPr lang="ru-RU" altLang="ru-RU" sz="2000" smtClean="0">
                <a:solidFill>
                  <a:srgbClr val="002060"/>
                </a:solidFill>
              </a:rPr>
              <a:t>вытянутой руки от плечевого сустава до концевой фаланги среднего пальца.</a:t>
            </a:r>
          </a:p>
          <a:p>
            <a:pPr eaLnBrk="1" hangingPunct="1">
              <a:lnSpc>
                <a:spcPct val="80000"/>
              </a:lnSpc>
              <a:buFont typeface="Wingdings" pitchFamily="2" charset="2"/>
              <a:buNone/>
            </a:pPr>
            <a:r>
              <a:rPr lang="ru-RU" altLang="ru-RU" sz="2000" smtClean="0">
                <a:solidFill>
                  <a:srgbClr val="002060"/>
                </a:solidFill>
              </a:rPr>
              <a:t>В аршине 71 см. </a:t>
            </a:r>
          </a:p>
          <a:p>
            <a:pPr eaLnBrk="1" hangingPunct="1">
              <a:lnSpc>
                <a:spcPct val="80000"/>
              </a:lnSpc>
              <a:buFont typeface="Wingdings" pitchFamily="2" charset="2"/>
              <a:buNone/>
            </a:pPr>
            <a:r>
              <a:rPr lang="ru-RU" altLang="ru-RU" sz="2000" i="1" smtClean="0">
                <a:solidFill>
                  <a:srgbClr val="002060"/>
                </a:solidFill>
              </a:rPr>
              <a:t>В разных губерниях России были свои единицы измерения длины, поэтому</a:t>
            </a:r>
            <a:endParaRPr lang="en-US" altLang="ru-RU" sz="2000" i="1" smtClean="0">
              <a:solidFill>
                <a:srgbClr val="002060"/>
              </a:solidFill>
            </a:endParaRPr>
          </a:p>
          <a:p>
            <a:pPr eaLnBrk="1" hangingPunct="1">
              <a:lnSpc>
                <a:spcPct val="80000"/>
              </a:lnSpc>
              <a:buFont typeface="Wingdings" pitchFamily="2" charset="2"/>
              <a:buNone/>
            </a:pPr>
            <a:r>
              <a:rPr lang="ru-RU" altLang="ru-RU" sz="2000" i="1" smtClean="0">
                <a:solidFill>
                  <a:srgbClr val="002060"/>
                </a:solidFill>
              </a:rPr>
              <a:t> купцы, продавая свой товар, как правило, мерили его своим аршином, </a:t>
            </a:r>
            <a:endParaRPr lang="en-US" altLang="ru-RU" sz="2000" i="1" smtClean="0">
              <a:solidFill>
                <a:srgbClr val="002060"/>
              </a:solidFill>
            </a:endParaRPr>
          </a:p>
          <a:p>
            <a:pPr eaLnBrk="1" hangingPunct="1">
              <a:lnSpc>
                <a:spcPct val="80000"/>
              </a:lnSpc>
              <a:buFont typeface="Wingdings" pitchFamily="2" charset="2"/>
              <a:buNone/>
            </a:pPr>
            <a:r>
              <a:rPr lang="ru-RU" altLang="ru-RU" sz="2000" i="1" smtClean="0">
                <a:solidFill>
                  <a:srgbClr val="002060"/>
                </a:solidFill>
              </a:rPr>
              <a:t>обманывая при этом покупателей. Чтобы исключить путаницу, был</a:t>
            </a:r>
          </a:p>
          <a:p>
            <a:pPr eaLnBrk="1" hangingPunct="1">
              <a:lnSpc>
                <a:spcPct val="80000"/>
              </a:lnSpc>
              <a:buFont typeface="Wingdings" pitchFamily="2" charset="2"/>
              <a:buNone/>
            </a:pPr>
            <a:r>
              <a:rPr lang="ru-RU" altLang="ru-RU" sz="2000" i="1" smtClean="0">
                <a:solidFill>
                  <a:srgbClr val="002060"/>
                </a:solidFill>
              </a:rPr>
              <a:t>введен казенный аршин, т.е. эталон аршина, представляющий собой</a:t>
            </a:r>
          </a:p>
          <a:p>
            <a:pPr eaLnBrk="1" hangingPunct="1">
              <a:lnSpc>
                <a:spcPct val="80000"/>
              </a:lnSpc>
              <a:buFont typeface="Wingdings" pitchFamily="2" charset="2"/>
              <a:buNone/>
            </a:pPr>
            <a:r>
              <a:rPr lang="ru-RU" altLang="ru-RU" sz="2000" i="1" smtClean="0">
                <a:solidFill>
                  <a:srgbClr val="002060"/>
                </a:solidFill>
              </a:rPr>
              <a:t>деревянную линейку, на концах которой клепались металлические</a:t>
            </a:r>
          </a:p>
          <a:p>
            <a:pPr eaLnBrk="1" hangingPunct="1">
              <a:lnSpc>
                <a:spcPct val="80000"/>
              </a:lnSpc>
              <a:buFont typeface="Wingdings" pitchFamily="2" charset="2"/>
              <a:buNone/>
            </a:pPr>
            <a:r>
              <a:rPr lang="ru-RU" altLang="ru-RU" sz="2000" i="1" smtClean="0">
                <a:solidFill>
                  <a:srgbClr val="002060"/>
                </a:solidFill>
              </a:rPr>
              <a:t>наконечники с государственным клеймом.</a:t>
            </a:r>
            <a:r>
              <a:rPr lang="ru-RU" altLang="ru-RU" sz="2400" i="1" smtClean="0">
                <a:solidFill>
                  <a:srgbClr val="002060"/>
                </a:solidFill>
              </a:rPr>
              <a:t> </a:t>
            </a:r>
          </a:p>
        </p:txBody>
      </p:sp>
      <p:pic>
        <p:nvPicPr>
          <p:cNvPr id="11268" name="Picture 5" descr="12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00125" y="4346575"/>
            <a:ext cx="2786063"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3"/>
          </p:nvPr>
        </p:nvSpPr>
        <p:spPr>
          <a:xfrm>
            <a:off x="468313" y="285750"/>
            <a:ext cx="8207375" cy="6238875"/>
          </a:xfrm>
        </p:spPr>
        <p:txBody>
          <a:bodyPr/>
          <a:lstStyle/>
          <a:p>
            <a:pPr>
              <a:buFont typeface="Wingdings" pitchFamily="2" charset="2"/>
              <a:buChar char="q"/>
              <a:defRPr/>
            </a:pPr>
            <a:r>
              <a:rPr lang="ru-RU" sz="2000" b="1" dirty="0" smtClean="0">
                <a:solidFill>
                  <a:srgbClr val="7030A0"/>
                </a:solidFill>
              </a:rPr>
              <a:t>«Каждый купец на свой аршин меряет» </a:t>
            </a:r>
            <a:r>
              <a:rPr lang="ru-RU" sz="2000" dirty="0" smtClean="0"/>
              <a:t>– </a:t>
            </a:r>
          </a:p>
          <a:p>
            <a:pPr>
              <a:defRPr/>
            </a:pPr>
            <a:endParaRPr lang="ru-RU" sz="2000" dirty="0" smtClean="0">
              <a:solidFill>
                <a:srgbClr val="FF0000"/>
              </a:solidFill>
            </a:endParaRPr>
          </a:p>
          <a:p>
            <a:pPr>
              <a:buFont typeface="Wingdings" pitchFamily="2" charset="2"/>
              <a:buChar char="q"/>
              <a:defRPr/>
            </a:pPr>
            <a:r>
              <a:rPr lang="ru-RU" sz="2000" b="1" dirty="0" smtClean="0"/>
              <a:t>«Сидит, ходит, словно аршин проглотил» </a:t>
            </a:r>
            <a:r>
              <a:rPr lang="ru-RU" sz="2000" dirty="0" smtClean="0"/>
              <a:t>– </a:t>
            </a:r>
          </a:p>
          <a:p>
            <a:pPr>
              <a:defRPr/>
            </a:pPr>
            <a:endParaRPr lang="ru-RU" sz="2000" dirty="0" smtClean="0">
              <a:solidFill>
                <a:srgbClr val="FF0000"/>
              </a:solidFill>
            </a:endParaRPr>
          </a:p>
          <a:p>
            <a:pPr>
              <a:buFont typeface="Wingdings" pitchFamily="2" charset="2"/>
              <a:buChar char="q"/>
              <a:defRPr/>
            </a:pPr>
            <a:r>
              <a:rPr lang="ru-RU" sz="2000" b="1" dirty="0" smtClean="0"/>
              <a:t>«На аршин борода, да ум на пядь» </a:t>
            </a:r>
            <a:r>
              <a:rPr lang="ru-RU" sz="2000" dirty="0" smtClean="0"/>
              <a:t>– </a:t>
            </a:r>
          </a:p>
          <a:p>
            <a:pPr>
              <a:defRPr/>
            </a:pPr>
            <a:endParaRPr lang="ru-RU" sz="2000" dirty="0" smtClean="0">
              <a:solidFill>
                <a:srgbClr val="FF0000"/>
              </a:solidFill>
            </a:endParaRPr>
          </a:p>
          <a:p>
            <a:pPr>
              <a:defRPr/>
            </a:pPr>
            <a:r>
              <a:rPr lang="ru-RU" sz="2000" b="1" dirty="0" smtClean="0">
                <a:solidFill>
                  <a:srgbClr val="FF0000"/>
                </a:solidFill>
              </a:rPr>
              <a:t>                                                      Реши задачу!</a:t>
            </a:r>
          </a:p>
          <a:p>
            <a:pPr marL="457200" indent="-457200">
              <a:buFont typeface="Arial" charset="0"/>
              <a:buAutoNum type="arabicPeriod"/>
              <a:defRPr/>
            </a:pPr>
            <a:r>
              <a:rPr lang="ru-RU" sz="2000" dirty="0" smtClean="0">
                <a:solidFill>
                  <a:schemeClr val="bg2">
                    <a:lumMod val="10000"/>
                  </a:schemeClr>
                </a:solidFill>
              </a:rPr>
              <a:t>Купили 100 аршинов ткани. Сколько это метров ткани?</a:t>
            </a:r>
          </a:p>
          <a:p>
            <a:pPr marL="457200" indent="-457200">
              <a:defRPr/>
            </a:pPr>
            <a:endParaRPr lang="ru-RU" sz="2000" dirty="0" smtClean="0">
              <a:solidFill>
                <a:schemeClr val="bg2">
                  <a:lumMod val="10000"/>
                </a:schemeClr>
              </a:solidFill>
              <a:sym typeface="Symbol"/>
            </a:endParaRPr>
          </a:p>
          <a:p>
            <a:pPr marL="457200" indent="-457200">
              <a:defRPr/>
            </a:pPr>
            <a:endParaRPr lang="ru-RU" sz="2000" dirty="0" smtClean="0">
              <a:solidFill>
                <a:schemeClr val="bg2">
                  <a:lumMod val="10000"/>
                </a:schemeClr>
              </a:solidFill>
              <a:sym typeface="Symbol"/>
            </a:endParaRPr>
          </a:p>
          <a:p>
            <a:pPr marL="457200" indent="-457200">
              <a:defRPr/>
            </a:pPr>
            <a:endParaRPr lang="ru-RU" sz="2000" dirty="0" smtClean="0">
              <a:solidFill>
                <a:schemeClr val="bg2">
                  <a:lumMod val="10000"/>
                </a:schemeClr>
              </a:solidFill>
              <a:sym typeface="Symbol"/>
            </a:endParaRPr>
          </a:p>
          <a:p>
            <a:pPr marL="457200" indent="-457200">
              <a:defRPr/>
            </a:pPr>
            <a:endParaRPr lang="ru-RU" sz="2000" dirty="0" smtClean="0">
              <a:solidFill>
                <a:schemeClr val="bg2">
                  <a:lumMod val="10000"/>
                </a:schemeClr>
              </a:solidFill>
              <a:sym typeface="Symbol"/>
            </a:endParaRPr>
          </a:p>
          <a:p>
            <a:pPr marL="457200" indent="-457200">
              <a:defRPr/>
            </a:pPr>
            <a:r>
              <a:rPr lang="ru-RU" sz="2000" dirty="0" smtClean="0">
                <a:solidFill>
                  <a:schemeClr val="bg2">
                    <a:lumMod val="10000"/>
                  </a:schemeClr>
                </a:solidFill>
                <a:sym typeface="Symbol"/>
              </a:rPr>
              <a:t>2. Как глубоко видит тот, о ком говорят: «на три аршина в землю видит?»</a:t>
            </a:r>
          </a:p>
          <a:p>
            <a:pPr>
              <a:defRPr/>
            </a:pPr>
            <a:endParaRPr lang="ru-RU" sz="2000" dirty="0"/>
          </a:p>
        </p:txBody>
      </p:sp>
      <p:sp>
        <p:nvSpPr>
          <p:cNvPr id="3" name="Прямоугольник 2"/>
          <p:cNvSpPr/>
          <p:nvPr/>
        </p:nvSpPr>
        <p:spPr>
          <a:xfrm>
            <a:off x="500063" y="3143250"/>
            <a:ext cx="6429375" cy="1200150"/>
          </a:xfrm>
          <a:prstGeom prst="rect">
            <a:avLst/>
          </a:prstGeom>
        </p:spPr>
        <p:txBody>
          <a:bodyPr>
            <a:spAutoFit/>
          </a:bodyPr>
          <a:lstStyle/>
          <a:p>
            <a:pPr marL="457200" indent="-457200">
              <a:defRPr/>
            </a:pPr>
            <a:r>
              <a:rPr lang="ru-RU" dirty="0"/>
              <a:t> </a:t>
            </a:r>
            <a:r>
              <a:rPr lang="ru-RU" i="1" u="sng" dirty="0">
                <a:solidFill>
                  <a:srgbClr val="FF0000"/>
                </a:solidFill>
              </a:rPr>
              <a:t>Проверь себя!</a:t>
            </a:r>
          </a:p>
          <a:p>
            <a:pPr marL="457200" indent="-457200">
              <a:defRPr/>
            </a:pPr>
            <a:r>
              <a:rPr lang="ru-RU" dirty="0">
                <a:solidFill>
                  <a:schemeClr val="bg2">
                    <a:lumMod val="10000"/>
                  </a:schemeClr>
                </a:solidFill>
              </a:rPr>
              <a:t>1 аршин = 71 см,</a:t>
            </a:r>
          </a:p>
          <a:p>
            <a:pPr marL="457200" indent="-457200">
              <a:defRPr/>
            </a:pPr>
            <a:r>
              <a:rPr lang="ru-RU" dirty="0">
                <a:solidFill>
                  <a:schemeClr val="bg2">
                    <a:lumMod val="10000"/>
                  </a:schemeClr>
                </a:solidFill>
              </a:rPr>
              <a:t>100 аршин = 71 </a:t>
            </a:r>
            <a:r>
              <a:rPr lang="ru-RU" dirty="0">
                <a:solidFill>
                  <a:schemeClr val="bg2">
                    <a:lumMod val="10000"/>
                  </a:schemeClr>
                </a:solidFill>
                <a:sym typeface="Symbol"/>
              </a:rPr>
              <a:t> 100 = 7100 = 71 м</a:t>
            </a:r>
          </a:p>
          <a:p>
            <a:pPr marL="457200" indent="-457200">
              <a:defRPr/>
            </a:pPr>
            <a:r>
              <a:rPr lang="ru-RU" dirty="0">
                <a:solidFill>
                  <a:schemeClr val="bg2">
                    <a:lumMod val="10000"/>
                  </a:schemeClr>
                </a:solidFill>
                <a:sym typeface="Symbol"/>
              </a:rPr>
              <a:t>Ответ: купили 71 метр ткани.</a:t>
            </a:r>
            <a:endParaRPr lang="ru-RU" dirty="0"/>
          </a:p>
        </p:txBody>
      </p:sp>
      <p:sp>
        <p:nvSpPr>
          <p:cNvPr id="4" name="Прямоугольник 3"/>
          <p:cNvSpPr/>
          <p:nvPr/>
        </p:nvSpPr>
        <p:spPr>
          <a:xfrm>
            <a:off x="500063" y="5000625"/>
            <a:ext cx="4857750" cy="1477963"/>
          </a:xfrm>
          <a:prstGeom prst="rect">
            <a:avLst/>
          </a:prstGeom>
        </p:spPr>
        <p:txBody>
          <a:bodyPr>
            <a:spAutoFit/>
          </a:bodyPr>
          <a:lstStyle/>
          <a:p>
            <a:pPr marL="457200" indent="-457200">
              <a:defRPr/>
            </a:pPr>
            <a:r>
              <a:rPr lang="ru-RU" dirty="0">
                <a:sym typeface="Symbol"/>
              </a:rPr>
              <a:t> </a:t>
            </a:r>
            <a:r>
              <a:rPr lang="ru-RU" i="1" u="sng" dirty="0">
                <a:solidFill>
                  <a:srgbClr val="FF0000"/>
                </a:solidFill>
                <a:sym typeface="Symbol"/>
              </a:rPr>
              <a:t>Проверь себя!</a:t>
            </a:r>
          </a:p>
          <a:p>
            <a:pPr marL="457200" indent="-457200">
              <a:defRPr/>
            </a:pPr>
            <a:r>
              <a:rPr lang="ru-RU" dirty="0">
                <a:solidFill>
                  <a:schemeClr val="bg2">
                    <a:lumMod val="10000"/>
                  </a:schemeClr>
                </a:solidFill>
                <a:sym typeface="Symbol"/>
              </a:rPr>
              <a:t>1 аршин = 71 см</a:t>
            </a:r>
          </a:p>
          <a:p>
            <a:pPr marL="457200" indent="-457200">
              <a:defRPr/>
            </a:pPr>
            <a:r>
              <a:rPr lang="ru-RU" dirty="0">
                <a:solidFill>
                  <a:schemeClr val="bg2">
                    <a:lumMod val="10000"/>
                  </a:schemeClr>
                </a:solidFill>
                <a:sym typeface="Symbol"/>
              </a:rPr>
              <a:t>3 аршина = 71  3 = 213 см (1 сажень) = 2м</a:t>
            </a:r>
          </a:p>
          <a:p>
            <a:pPr marL="457200" indent="-457200">
              <a:defRPr/>
            </a:pPr>
            <a:r>
              <a:rPr lang="ru-RU" dirty="0">
                <a:solidFill>
                  <a:schemeClr val="bg2">
                    <a:lumMod val="10000"/>
                  </a:schemeClr>
                </a:solidFill>
                <a:sym typeface="Symbol"/>
              </a:rPr>
              <a:t>Ответ: 2 м.</a:t>
            </a:r>
            <a:endParaRPr lang="ru-RU" dirty="0">
              <a:solidFill>
                <a:schemeClr val="bg2">
                  <a:lumMod val="10000"/>
                </a:schemeClr>
              </a:solidFill>
            </a:endParaRPr>
          </a:p>
          <a:p>
            <a:pPr marL="457200" indent="-457200">
              <a:defRPr/>
            </a:pPr>
            <a:r>
              <a:rPr lang="ru-RU" dirty="0">
                <a:solidFill>
                  <a:schemeClr val="bg2">
                    <a:lumMod val="10000"/>
                  </a:schemeClr>
                </a:solidFill>
              </a:rPr>
              <a:t> </a:t>
            </a:r>
          </a:p>
        </p:txBody>
      </p:sp>
      <p:sp>
        <p:nvSpPr>
          <p:cNvPr id="5" name="Прямоугольник 4"/>
          <p:cNvSpPr>
            <a:spLocks noChangeArrowheads="1"/>
          </p:cNvSpPr>
          <p:nvPr/>
        </p:nvSpPr>
        <p:spPr bwMode="auto">
          <a:xfrm>
            <a:off x="571500" y="642938"/>
            <a:ext cx="87868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a:solidFill>
                  <a:srgbClr val="FF0000"/>
                </a:solidFill>
                <a:latin typeface="Arial" charset="0"/>
              </a:rPr>
              <a:t>каждый судит о любом деле односторонне, исходя из собственных интересов.</a:t>
            </a:r>
            <a:endParaRPr lang="ru-RU" altLang="ru-RU" sz="1800">
              <a:latin typeface="Arial" charset="0"/>
            </a:endParaRPr>
          </a:p>
        </p:txBody>
      </p:sp>
      <p:sp>
        <p:nvSpPr>
          <p:cNvPr id="6" name="Прямоугольник 5"/>
          <p:cNvSpPr>
            <a:spLocks noChangeArrowheads="1"/>
          </p:cNvSpPr>
          <p:nvPr/>
        </p:nvSpPr>
        <p:spPr bwMode="auto">
          <a:xfrm>
            <a:off x="2857500" y="1428750"/>
            <a:ext cx="6143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a:solidFill>
                  <a:srgbClr val="FF0000"/>
                </a:solidFill>
                <a:latin typeface="Arial" charset="0"/>
              </a:rPr>
              <a:t>человек неестественно прямо сидит или стоит.</a:t>
            </a:r>
            <a:endParaRPr lang="ru-RU" altLang="ru-RU" sz="1800">
              <a:latin typeface="Arial" charset="0"/>
            </a:endParaRPr>
          </a:p>
        </p:txBody>
      </p:sp>
      <p:sp>
        <p:nvSpPr>
          <p:cNvPr id="7" name="Прямоугольник 6"/>
          <p:cNvSpPr>
            <a:spLocks noChangeArrowheads="1"/>
          </p:cNvSpPr>
          <p:nvPr/>
        </p:nvSpPr>
        <p:spPr bwMode="auto">
          <a:xfrm>
            <a:off x="357188" y="2143125"/>
            <a:ext cx="9001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a:solidFill>
                  <a:srgbClr val="FF0000"/>
                </a:solidFill>
                <a:latin typeface="Arial" charset="0"/>
              </a:rPr>
              <a:t>о внимательном, прозорливом человеке, от которого ничего не возможно утаить.</a:t>
            </a:r>
            <a:endParaRPr lang="ru-RU" altLang="ru-RU" sz="1800">
              <a:latin typeface="Arial"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ox(in)">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amond(in)">
                                      <p:cBhvr>
                                        <p:cTn id="2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3"/>
          </p:nvPr>
        </p:nvSpPr>
        <p:spPr>
          <a:xfrm>
            <a:off x="468313" y="1071563"/>
            <a:ext cx="8207375" cy="5572125"/>
          </a:xfrm>
        </p:spPr>
        <p:txBody>
          <a:bodyPr>
            <a:normAutofit lnSpcReduction="10000"/>
          </a:bodyPr>
          <a:lstStyle/>
          <a:p>
            <a:pPr>
              <a:defRPr/>
            </a:pPr>
            <a:r>
              <a:rPr lang="ru-RU" sz="2000" b="1" i="1" dirty="0" smtClean="0"/>
              <a:t>Сажень </a:t>
            </a:r>
            <a:r>
              <a:rPr lang="ru-RU" sz="2000" dirty="0" smtClean="0"/>
              <a:t>– это расстояние между концами больших пальцев распростертых рук (2м 10 см).</a:t>
            </a:r>
          </a:p>
          <a:p>
            <a:pPr>
              <a:defRPr/>
            </a:pPr>
            <a:r>
              <a:rPr lang="ru-RU" sz="2000" b="1" i="1" dirty="0" smtClean="0"/>
              <a:t>Маховая сажень </a:t>
            </a:r>
            <a:r>
              <a:rPr lang="ru-RU" sz="2000" dirty="0" smtClean="0"/>
              <a:t>– расстояние между концами пальцев распростертых рук, это 3 аршина ( 176 см)</a:t>
            </a:r>
          </a:p>
          <a:p>
            <a:pPr>
              <a:defRPr/>
            </a:pPr>
            <a:r>
              <a:rPr lang="ru-RU" sz="2000" b="1" i="1" dirty="0" smtClean="0"/>
              <a:t>«Косая сажень» </a:t>
            </a:r>
            <a:r>
              <a:rPr lang="ru-RU" sz="2000" dirty="0" smtClean="0"/>
              <a:t>- (216 см) расстояние от пальцев левой ноги до конца пальцев поднятой правой руки. </a:t>
            </a:r>
          </a:p>
          <a:p>
            <a:pPr>
              <a:defRPr/>
            </a:pPr>
            <a:endParaRPr lang="ru-RU" sz="2000" dirty="0" smtClean="0"/>
          </a:p>
          <a:p>
            <a:pPr>
              <a:defRPr/>
            </a:pPr>
            <a:endParaRPr lang="ru-RU" sz="2000" dirty="0" smtClean="0"/>
          </a:p>
          <a:p>
            <a:pPr>
              <a:defRPr/>
            </a:pPr>
            <a:endParaRPr lang="ru-RU" sz="2000" dirty="0" smtClean="0"/>
          </a:p>
          <a:p>
            <a:pPr>
              <a:defRPr/>
            </a:pPr>
            <a:endParaRPr lang="ru-RU" sz="2000" dirty="0" smtClean="0"/>
          </a:p>
          <a:p>
            <a:pPr>
              <a:defRPr/>
            </a:pPr>
            <a:endParaRPr lang="ru-RU" sz="2000" dirty="0" smtClean="0"/>
          </a:p>
          <a:p>
            <a:pPr>
              <a:defRPr/>
            </a:pPr>
            <a:endParaRPr lang="ru-RU" sz="2000" dirty="0" smtClean="0"/>
          </a:p>
          <a:p>
            <a:pPr>
              <a:defRPr/>
            </a:pPr>
            <a:endParaRPr lang="ru-RU" sz="2000" dirty="0" smtClean="0"/>
          </a:p>
          <a:p>
            <a:pPr>
              <a:defRPr/>
            </a:pPr>
            <a:r>
              <a:rPr lang="ru-RU" sz="2000" b="1" i="1" dirty="0" smtClean="0"/>
              <a:t>«Косая сажень в плечах» </a:t>
            </a:r>
            <a:r>
              <a:rPr lang="ru-RU" sz="2000" dirty="0" smtClean="0"/>
              <a:t>– </a:t>
            </a:r>
            <a:endParaRPr lang="ru-RU" sz="2000" dirty="0" smtClean="0">
              <a:solidFill>
                <a:srgbClr val="FF0000"/>
              </a:solidFill>
            </a:endParaRPr>
          </a:p>
          <a:p>
            <a:pPr>
              <a:defRPr/>
            </a:pPr>
            <a:r>
              <a:rPr lang="ru-RU" sz="2000" b="1" i="1" dirty="0" smtClean="0"/>
              <a:t>«Полено к полену – сажень»  </a:t>
            </a:r>
            <a:r>
              <a:rPr lang="ru-RU" sz="2000" dirty="0" smtClean="0"/>
              <a:t>-</a:t>
            </a:r>
            <a:endParaRPr lang="ru-RU" sz="2000" dirty="0" smtClean="0">
              <a:solidFill>
                <a:srgbClr val="FF0000"/>
              </a:solidFill>
            </a:endParaRPr>
          </a:p>
          <a:p>
            <a:pPr>
              <a:defRPr/>
            </a:pPr>
            <a:r>
              <a:rPr lang="ru-RU" sz="2000" dirty="0" smtClean="0">
                <a:solidFill>
                  <a:srgbClr val="FF0000"/>
                </a:solidFill>
              </a:rPr>
              <a:t>   </a:t>
            </a:r>
          </a:p>
          <a:p>
            <a:pPr>
              <a:defRPr/>
            </a:pPr>
            <a:endParaRPr lang="ru-RU" sz="2000" dirty="0"/>
          </a:p>
        </p:txBody>
      </p:sp>
      <p:sp>
        <p:nvSpPr>
          <p:cNvPr id="13315" name="WordArt 2"/>
          <p:cNvSpPr>
            <a:spLocks noChangeArrowheads="1" noChangeShapeType="1" noTextEdit="1"/>
          </p:cNvSpPr>
          <p:nvPr/>
        </p:nvSpPr>
        <p:spPr bwMode="auto">
          <a:xfrm>
            <a:off x="3143250" y="214313"/>
            <a:ext cx="2143125" cy="642937"/>
          </a:xfrm>
          <a:prstGeom prst="rect">
            <a:avLst/>
          </a:prstGeom>
        </p:spPr>
        <p:txBody>
          <a:bodyPr wrap="none" fromWordArt="1">
            <a:prstTxWarp prst="textPlain">
              <a:avLst>
                <a:gd name="adj" fmla="val 50000"/>
              </a:avLst>
            </a:prstTxWarp>
          </a:bodyPr>
          <a:lstStyle/>
          <a:p>
            <a:pPr algn="ctr"/>
            <a:r>
              <a:rPr lang="ru-RU" sz="3600" kern="10">
                <a:ln w="19050">
                  <a:solidFill>
                    <a:srgbClr val="99CCFF"/>
                  </a:solidFill>
                  <a:round/>
                  <a:headEnd/>
                  <a:tailEnd/>
                </a:ln>
                <a:solidFill>
                  <a:srgbClr val="0066CC"/>
                </a:solidFill>
                <a:effectLst>
                  <a:outerShdw dist="35921" dir="2700000" algn="ctr" rotWithShape="0">
                    <a:srgbClr val="990000"/>
                  </a:outerShdw>
                </a:effectLst>
                <a:latin typeface="Impact"/>
              </a:rPr>
              <a:t>Сажень</a:t>
            </a:r>
          </a:p>
        </p:txBody>
      </p:sp>
      <p:pic>
        <p:nvPicPr>
          <p:cNvPr id="5" name="Picture 5" descr="100"/>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285875" y="2857500"/>
            <a:ext cx="6584950" cy="21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угольник 5"/>
          <p:cNvSpPr>
            <a:spLocks noChangeArrowheads="1"/>
          </p:cNvSpPr>
          <p:nvPr/>
        </p:nvSpPr>
        <p:spPr bwMode="auto">
          <a:xfrm>
            <a:off x="3500438" y="5214938"/>
            <a:ext cx="45005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a:solidFill>
                  <a:srgbClr val="FF0000"/>
                </a:solidFill>
                <a:latin typeface="Arial" charset="0"/>
              </a:rPr>
              <a:t>широкоплечий, высокого роста человек.</a:t>
            </a:r>
            <a:endParaRPr lang="ru-RU" altLang="ru-RU" sz="1800">
              <a:latin typeface="Arial" charset="0"/>
            </a:endParaRPr>
          </a:p>
        </p:txBody>
      </p:sp>
      <p:sp>
        <p:nvSpPr>
          <p:cNvPr id="7" name="Прямоугольник 6"/>
          <p:cNvSpPr>
            <a:spLocks noChangeArrowheads="1"/>
          </p:cNvSpPr>
          <p:nvPr/>
        </p:nvSpPr>
        <p:spPr bwMode="auto">
          <a:xfrm>
            <a:off x="1285875" y="5786438"/>
            <a:ext cx="62150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a:solidFill>
                  <a:srgbClr val="FF0000"/>
                </a:solidFill>
                <a:latin typeface="Arial" charset="0"/>
              </a:rPr>
              <a:t>о накоплении запасов, богатства путем экономии.</a:t>
            </a:r>
          </a:p>
          <a:p>
            <a:pPr eaLnBrk="1" hangingPunct="1">
              <a:spcBef>
                <a:spcPct val="0"/>
              </a:spcBef>
              <a:buFontTx/>
              <a:buNone/>
            </a:pPr>
            <a:r>
              <a:rPr lang="ru-RU" altLang="ru-RU" sz="1800">
                <a:solidFill>
                  <a:srgbClr val="FF0000"/>
                </a:solidFill>
                <a:latin typeface="Arial" charset="0"/>
              </a:rPr>
              <a:t>   </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anim calcmode="lin" valueType="num">
                                      <p:cBhvr>
                                        <p:cTn id="9" dur="2000" fill="hold"/>
                                        <p:tgtEl>
                                          <p:spTgt spid="5"/>
                                        </p:tgtEl>
                                        <p:attrNameLst>
                                          <p:attrName>style.rotation</p:attrName>
                                        </p:attrNameLst>
                                      </p:cBhvr>
                                      <p:tavLst>
                                        <p:tav tm="0">
                                          <p:val>
                                            <p:fltVal val="360"/>
                                          </p:val>
                                        </p:tav>
                                        <p:tav tm="100000">
                                          <p:val>
                                            <p:fltVal val="0"/>
                                          </p:val>
                                        </p:tav>
                                      </p:tavLst>
                                    </p:anim>
                                    <p:animEffect transition="in" filter="fade">
                                      <p:cBhvr>
                                        <p:cTn id="10" dur="2000"/>
                                        <p:tgtEl>
                                          <p:spTgt spid="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strips(downLeft)">
                                      <p:cBhvr>
                                        <p:cTn id="15" dur="500"/>
                                        <p:tgtEl>
                                          <p:spTgt spid="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checkerboard(across)">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theme/theme1.xml><?xml version="1.0" encoding="utf-8"?>
<a:theme xmlns:a="http://schemas.openxmlformats.org/drawingml/2006/main" name="Тема Office">
  <a:themeElements>
    <a:clrScheme name="Другая 40">
      <a:dk1>
        <a:srgbClr val="7030A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TotalTime>
  <Words>1503</Words>
  <Application>Microsoft Office PowerPoint</Application>
  <PresentationFormat>Экран (4:3)</PresentationFormat>
  <Paragraphs>175</Paragraphs>
  <Slides>19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19</vt:i4>
      </vt:variant>
    </vt:vector>
  </HeadingPairs>
  <TitlesOfParts>
    <vt:vector size="25" baseType="lpstr">
      <vt:lpstr>Arial</vt:lpstr>
      <vt:lpstr>Calibri</vt:lpstr>
      <vt:lpstr>Monotype Corsiva</vt:lpstr>
      <vt:lpstr>Wingdings</vt:lpstr>
      <vt:lpstr>Symbol</vt:lpstr>
      <vt:lpstr>Тема Office</vt:lpstr>
      <vt:lpstr>Презентация PowerPoint</vt:lpstr>
      <vt:lpstr>Презентация PowerPoint</vt:lpstr>
      <vt:lpstr>Презентация PowerPoint</vt:lpstr>
      <vt:lpstr>Реши задачу!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OEM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Наталия</dc:creator>
  <cp:lastModifiedBy>Admin</cp:lastModifiedBy>
  <cp:revision>95</cp:revision>
  <dcterms:created xsi:type="dcterms:W3CDTF">2011-07-11T16:21:29Z</dcterms:created>
  <dcterms:modified xsi:type="dcterms:W3CDTF">2015-11-08T18:59:00Z</dcterms:modified>
</cp:coreProperties>
</file>