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4C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7" autoAdjust="0"/>
    <p:restoredTop sz="86477" autoAdjust="0"/>
  </p:normalViewPr>
  <p:slideViewPr>
    <p:cSldViewPr>
      <p:cViewPr>
        <p:scale>
          <a:sx n="66" d="100"/>
          <a:sy n="66" d="100"/>
        </p:scale>
        <p:origin x="-16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35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714" y="-27384"/>
            <a:ext cx="10399250" cy="684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653136"/>
            <a:ext cx="6408712" cy="1112759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выполнила: Сукочева А.В.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МОУ «Новомичуринская СОШ №1»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6480720" cy="2432561"/>
          </a:xfr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ЗАНИМАТЕЛЬНЫЕ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 КУРСЕ 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22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8940" y="-819472"/>
            <a:ext cx="12379612" cy="820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908720"/>
            <a:ext cx="7200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первому типу нестандартных задач относятся: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лишними, недостающими или противоречивыми данными;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без явной постановки вопроса или с неявной его постановкой;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EA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нестандартной формой изложения данных (рисунок, схема, диаграмма);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</a:t>
            </a:r>
            <a:r>
              <a:rPr lang="ru-RU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реккурентным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постановки данных и условий </a:t>
            </a:r>
            <a:r>
              <a:rPr lang="ru-RU" sz="1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(когда данные задаются опосредованно, один вопрос через другой);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направленные на установление взаимосвязи, проведение аналогии, обобщения;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имеющие нестандартную фабулу постановки и задания вопроса;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 форме игр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заданий практической или лабораторной работы</a:t>
            </a:r>
            <a:r>
              <a:rPr lang="ru-RU" sz="1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данные в которых представлены в непривычных (нестандартных) единицах измерения;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нахождение ошибок, подтверждение истинности или обнаружение смысловых противоречий.</a:t>
            </a:r>
          </a:p>
        </p:txBody>
      </p:sp>
    </p:spTree>
    <p:extLst>
      <p:ext uri="{BB962C8B-B14F-4D97-AF65-F5344CB8AC3E}">
        <p14:creationId xmlns:p14="http://schemas.microsoft.com/office/powerpoint/2010/main" val="2349306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25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25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25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25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25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25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4714" y="-400060"/>
            <a:ext cx="11421330" cy="75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1124744"/>
            <a:ext cx="64087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Задачи- шутки.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Полторы </a:t>
            </a:r>
            <a:r>
              <a:rPr lang="ru-RU" sz="2000" b="1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корзины с грибами стоят полтора рубля. Сколько стоят тринадцать корзинок</a:t>
            </a:r>
            <a:r>
              <a:rPr lang="ru-RU" sz="2000" b="1" dirty="0" smtClean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четырех спичек получить 15, не ломая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их?</a:t>
            </a:r>
          </a:p>
          <a:p>
            <a:pPr marL="457200" indent="-457200">
              <a:buAutoNum type="arabicPeriod" startAt="2"/>
            </a:pPr>
            <a:endParaRPr lang="ru-RU" sz="20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 первый слог найдете,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Цифра-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новый слог.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Ну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дальше вы возьмете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приставите предлог.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целом- тот, кто защищает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Славу,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честь страны родной,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Страха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в бою не знает</a:t>
            </a:r>
          </a:p>
          <a:p>
            <a:pPr lvl="3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труде -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Герой.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58" y="3542554"/>
            <a:ext cx="1284302" cy="190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652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775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4714" y="-400060"/>
            <a:ext cx="11421330" cy="75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9015">
            <a:off x="3851921" y="4207992"/>
            <a:ext cx="2808312" cy="279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9800">
            <a:off x="52339" y="2423310"/>
            <a:ext cx="3485224" cy="347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2658">
            <a:off x="2309133" y="-296791"/>
            <a:ext cx="2741836" cy="273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12474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u="sng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числами</a:t>
            </a:r>
            <a:r>
              <a:rPr lang="ru-RU" sz="3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80 четырьмя пятерками.</a:t>
            </a:r>
          </a:p>
          <a:p>
            <a:pPr lvl="1"/>
            <a:r>
              <a:rPr lang="ru-RU" sz="3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задачи.</a:t>
            </a:r>
          </a:p>
          <a:p>
            <a:pPr lvl="1"/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классе было много девочек. Мальчики решили узнать, какие цветы им нравятся. После опроса выяснилось, что семерым из девочек нравятся розы, шестерым- георгины, пятерым – ромашки. Четверо любили розы и георгины, трое – розы и ромашки, двое – георгины и ромашки. А одной нравились и розы, и георгины, и ромашки. Сколько девочек было в классе?</a:t>
            </a:r>
          </a:p>
          <a:p>
            <a:pPr algn="just"/>
            <a:endParaRPr lang="ru-RU" sz="2800" b="1" i="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ALLA\Downloads\t247237\pyat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226" l="9346" r="897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402" y="496497"/>
            <a:ext cx="2461475" cy="243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642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495" y="-400060"/>
            <a:ext cx="12072890" cy="800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ALLA\Downloads\t247237\88577246_large_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2120" y="3661430"/>
            <a:ext cx="3312368" cy="293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124744"/>
            <a:ext cx="67687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b="1" u="sng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Веселый француз пришел в трактир с неизвестной суммой денег. Кроме этого он занял у хозяина трактира столько денег, сколько у него уже имелось. Из всей суммы он отдал один рубль. После этого он пошел в другой трактир и опять занял столько денег, сколько у него было, а </a:t>
            </a:r>
            <a:endParaRPr lang="ru-R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отдал один рубль. В третьем и </a:t>
            </a:r>
            <a:endParaRPr lang="ru-R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четвертом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трактирах француз сделал </a:t>
            </a:r>
            <a:endParaRPr lang="ru-R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самое. В результате из </a:t>
            </a:r>
            <a:endParaRPr lang="ru-R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четвертого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трактира он вышел </a:t>
            </a:r>
            <a:endParaRPr lang="ru-R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денег. Спрашивается,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 было у весельчака француза.</a:t>
            </a:r>
            <a:endParaRPr lang="ru-RU" sz="2400" b="0" i="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26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4714" y="-400060"/>
            <a:ext cx="11421330" cy="75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351796"/>
            <a:ext cx="68407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 многих занимательных задач заключается в том, что при их решении у ученика часто возникает необходимость менять ход мысли на обратный. Умение менять ход мысли на обратный – ценнейшее качество ума. Занимательные задания способствуют формированию гибкости ума, освобождению мышления от шаблонов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Занимательные задачи в настоящее время являются одним из основных средств формирования познавательного интереса к предмету и могут активно использоваться учителями на уроках математики.</a:t>
            </a:r>
            <a:endParaRPr lang="ru-RU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91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4714" y="-400060"/>
            <a:ext cx="11421330" cy="75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351796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8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8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8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57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4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45" tmFilter="0, 0; 0.125,0.2665; 0.25,0.4; 0.375,0.465; 0.5,0.5;  0.625,0.535; 0.75,0.6; 0.875,0.7335; 1,1">
                                          <p:stCondLst>
                                            <p:cond delay="124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22" tmFilter="0, 0; 0.125,0.2665; 0.25,0.4; 0.375,0.465; 0.5,0.5;  0.625,0.535; 0.75,0.6; 0.875,0.7335; 1,1">
                                          <p:stCondLst>
                                            <p:cond delay="248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8" tmFilter="0, 0; 0.125,0.2665; 0.25,0.4; 0.375,0.465; 0.5,0.5;  0.625,0.535; 0.75,0.6; 0.875,0.7335; 1,1">
                                          <p:stCondLst>
                                            <p:cond delay="310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49">
                                          <p:stCondLst>
                                            <p:cond delay="121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11" decel="50000">
                                          <p:stCondLst>
                                            <p:cond delay="12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49">
                                          <p:stCondLst>
                                            <p:cond delay="246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11" decel="50000">
                                          <p:stCondLst>
                                            <p:cond delay="25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49">
                                          <p:stCondLst>
                                            <p:cond delay="307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11" decel="50000">
                                          <p:stCondLst>
                                            <p:cond delay="312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49">
                                          <p:stCondLst>
                                            <p:cond delay="339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11" decel="50000">
                                          <p:stCondLst>
                                            <p:cond delay="343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67" y="0"/>
            <a:ext cx="97989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36912"/>
            <a:ext cx="4968552" cy="28083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Ученые, говоря о занимательности, </a:t>
            </a:r>
            <a:r>
              <a:rPr lang="ru-RU" sz="3200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</a:t>
            </a:r>
            <a:r>
              <a:rPr lang="ru-RU" sz="32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 через </a:t>
            </a:r>
            <a:r>
              <a:rPr lang="ru-RU" sz="32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восприятия </a:t>
            </a:r>
            <a:r>
              <a:rPr lang="ru-RU" sz="32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обучаемыми  материала.</a:t>
            </a:r>
            <a:br>
              <a:rPr lang="ru-RU" sz="32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411760" y="1340768"/>
            <a:ext cx="5400600" cy="11521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занимательность?</a:t>
            </a:r>
          </a:p>
        </p:txBody>
      </p:sp>
    </p:spTree>
    <p:extLst>
      <p:ext uri="{BB962C8B-B14F-4D97-AF65-F5344CB8AC3E}">
        <p14:creationId xmlns:p14="http://schemas.microsoft.com/office/powerpoint/2010/main" val="655423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pic>
        <p:nvPicPr>
          <p:cNvPr id="1025" name="Picture 1" descr="http://samouchka.com.ua/img-site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473200"/>
            <a:ext cx="9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3535" y="-243408"/>
            <a:ext cx="10933967" cy="720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4076817"/>
              </p:ext>
            </p:extLst>
          </p:nvPr>
        </p:nvGraphicFramePr>
        <p:xfrm>
          <a:off x="1219772" y="1340768"/>
          <a:ext cx="6520580" cy="4267200"/>
        </p:xfrm>
        <a:graphic>
          <a:graphicData uri="http://schemas.openxmlformats.org/drawingml/2006/table">
            <a:tbl>
              <a:tblPr/>
              <a:tblGrid>
                <a:gridCol w="6520580"/>
              </a:tblGrid>
              <a:tr h="2612966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 </a:t>
                      </a:r>
                    </a:p>
                    <a:p>
                      <a:pPr algn="just"/>
                      <a:r>
                        <a:rPr lang="ru-RU" sz="1800" b="0" u="non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Очень важно сделать так, чтобы процесс обучения не превращался для учеников в скучное и однообразное занятие.</a:t>
                      </a:r>
                    </a:p>
                    <a:p>
                      <a:pPr algn="just"/>
                      <a:r>
                        <a:rPr lang="ru-RU" sz="1800" b="0" u="non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Задача формирования познавательного интереса очень актуальна для построения учебного процесса, так как школе необходимо привить ученику стремление к постоянному пополнению своих знаний с помощью самообразования, содействовать побуждением расширять свой общий и специальный кругозор.</a:t>
                      </a:r>
                    </a:p>
                    <a:p>
                      <a:pPr algn="just"/>
                      <a:r>
                        <a:rPr lang="ru-RU" sz="1800" b="0" u="non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Важная особенность занимательной математики состоит в том, что она побуждает к работе мысли. Насыщенная задачами, головоломками, вопросами и проблемами, она вовлекает ученика в активное сотрудничество с учителем на уроке, будит любознательность и поощряет его к первым самостоятельным открытиям.</a:t>
                      </a:r>
                      <a:endParaRPr lang="ru-RU" sz="1800" b="0" u="non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972">
                <a:tc>
                  <a:txBody>
                    <a:bodyPr/>
                    <a:lstStyle/>
                    <a:p>
                      <a:pPr algn="l"/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520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936" y="0"/>
            <a:ext cx="947097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81188" y="2495153"/>
            <a:ext cx="5067076" cy="3238103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привлекательность;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необычность;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притягательность;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оригинальность;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-вызывание возбуждения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32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835696" y="1412776"/>
            <a:ext cx="5904656" cy="7920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u="sng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занимательности:</a:t>
            </a:r>
            <a:endParaRPr lang="ru-RU" sz="3600" b="1" u="sng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8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9" y="2204864"/>
            <a:ext cx="3346704" cy="100811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268" y="-107172"/>
            <a:ext cx="9304268" cy="696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56791"/>
            <a:ext cx="6408712" cy="1137319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ЗАНИМАТЕЛЬНОСТЬ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059832" y="3807462"/>
            <a:ext cx="4464496" cy="1349730"/>
          </a:xfrm>
        </p:spPr>
        <p:txBody>
          <a:bodyPr>
            <a:normAutofit/>
          </a:bodyPr>
          <a:lstStyle/>
          <a:p>
            <a:pPr marL="1207008" lvl="4" indent="0">
              <a:buNone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82331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endParaRPr lang="ru-RU" sz="32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10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146" y="-171401"/>
            <a:ext cx="10871738" cy="729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340768"/>
            <a:ext cx="662473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cap="all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признаки </a:t>
            </a:r>
            <a:r>
              <a:rPr lang="ru-RU" sz="2400" b="1" u="sng" cap="all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занимательных </a:t>
            </a:r>
            <a:r>
              <a:rPr lang="ru-RU" sz="2400" b="1" u="sng" cap="all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400" b="1" u="sng" cap="all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задача имеет развивающую направленность;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задаче должны быть использованы нестандартные формы и способы представления данных;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исходных данных и ситуаций используются вымышленные или реальные персонажи, оперируя которыми требуется достичь заданной цели;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включает в себя необычно поставленный вопрос;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качественная задача, решение которой строится на рассуждении без применения математических выкладок.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4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600"/>
                            </p:stCondLst>
                            <p:childTnLst>
                              <p:par>
                                <p:cTn id="2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400"/>
                            </p:stCondLst>
                            <p:childTnLst>
                              <p:par>
                                <p:cTn id="2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200"/>
                            </p:stCondLst>
                            <p:childTnLst>
                              <p:par>
                                <p:cTn id="3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4783" y="-387424"/>
            <a:ext cx="11207383" cy="770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1268760"/>
            <a:ext cx="655272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</a:t>
            </a:r>
            <a:r>
              <a:rPr lang="ru-RU" sz="2800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типологизации</a:t>
            </a:r>
            <a:r>
              <a:rPr lang="ru-RU" sz="28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способу подачи информации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(текстовые, графические, задачи-рисунки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способу решения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(арифметические, алгебраические, геометрические, графические),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(количественные и качественные),</a:t>
            </a:r>
            <a:r>
              <a:rPr lang="ru-RU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функциональным возможностям в обучении 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(задачи с дидактическими функциями, задачи с познавательными функциями, задачи с развивающими функциями) 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 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далее.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08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325" y="-27384"/>
            <a:ext cx="1027793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619508"/>
            <a:ext cx="6120680" cy="12618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ТИПОЛОГИЗАЦИЯ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И.В.Егорченко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algn="ctr"/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636912"/>
            <a:ext cx="6120680" cy="35394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прикладные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lvl="0"/>
            <a:endParaRPr lang="ru-RU" sz="2800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 smtClean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нестандартные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</a:t>
            </a:r>
            <a:endParaRPr lang="ru-RU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22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325" y="-27384"/>
            <a:ext cx="1027793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84062" y="1522482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НЕСТАНДАРТНЫЕ прикладные задачи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подразделяются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нестандартной </a:t>
            </a:r>
            <a:r>
              <a:rPr lang="ru-RU" sz="24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</a:t>
            </a:r>
            <a:endParaRPr lang="ru-RU" sz="2400" b="1" i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и </a:t>
            </a: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особенностей. </a:t>
            </a:r>
            <a:endParaRPr lang="ru-RU" sz="2400" b="1" i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учитываются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постановка задачи,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процесс решения,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представление ответов, </a:t>
            </a:r>
            <a:endParaRPr lang="ru-RU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осуществление проверки решения.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59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5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398</TotalTime>
  <Words>769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ЗАНИМАТЕЛЬНЫЕ ЗАДАЧИ В КУРСЕ МАТЕМАТИКЕ</vt:lpstr>
      <vt:lpstr>Ученые, говоря о занимательности,  определяют ее  через способность восприятия обучаемыми  материала. </vt:lpstr>
      <vt:lpstr>АКТУАЛЬНОСТЬ</vt:lpstr>
      <vt:lpstr>-привлекательность; - необычность; -притягательность; -оригинальность; -вызывание возбуждения и др.</vt:lpstr>
      <vt:lpstr>ЗАНИМАТЕЛЬНОСТЬ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ЗАДАЧИ В КУРСЕ МАТЕМАТИКЕ</dc:title>
  <dc:creator>Алла Сукочева</dc:creator>
  <cp:lastModifiedBy>ALLA</cp:lastModifiedBy>
  <cp:revision>38</cp:revision>
  <dcterms:created xsi:type="dcterms:W3CDTF">2015-10-31T09:14:14Z</dcterms:created>
  <dcterms:modified xsi:type="dcterms:W3CDTF">2015-11-01T09:23:02Z</dcterms:modified>
</cp:coreProperties>
</file>