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6000" r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94CE2-1220-4A07-8F50-A6F2A26A14A8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E5D7F-046B-4D4F-9412-5365327DE1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ПОРЯДОК ВЫПОЛНЕНИЯ ДЕЙСТВИЙ В ВЫРАЖЕНИЯХ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4786322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МАТЕМАТИКА, 3 КЛАСС</a:t>
            </a:r>
          </a:p>
          <a:p>
            <a:pPr algn="l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УМК «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Гармония»</a:t>
            </a:r>
          </a:p>
          <a:p>
            <a:pPr algn="l"/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Войло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Л.А.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8" name="Рисунок 7" descr="333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7620" y="642918"/>
            <a:ext cx="642942" cy="642942"/>
          </a:xfrm>
          <a:prstGeom prst="rect">
            <a:avLst/>
          </a:prstGeom>
        </p:spPr>
      </p:pic>
      <p:pic>
        <p:nvPicPr>
          <p:cNvPr id="9" name="Рисунок 8" descr="4444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0364" y="571480"/>
            <a:ext cx="785818" cy="785818"/>
          </a:xfrm>
          <a:prstGeom prst="rect">
            <a:avLst/>
          </a:prstGeom>
        </p:spPr>
      </p:pic>
      <p:pic>
        <p:nvPicPr>
          <p:cNvPr id="10" name="Рисунок 9" descr="555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4546" y="571480"/>
            <a:ext cx="785818" cy="78581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86050" y="428604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+</a:t>
            </a:r>
            <a:endParaRPr lang="ru-RU" sz="4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43108" y="500042"/>
            <a:ext cx="3449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(</a:t>
            </a:r>
            <a:endParaRPr lang="ru-RU" sz="4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28992" y="428604"/>
            <a:ext cx="3609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)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643306" y="500042"/>
            <a:ext cx="4651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/>
              <a:t>+</a:t>
            </a:r>
            <a:endParaRPr lang="ru-RU" sz="4400" b="1" dirty="0"/>
          </a:p>
        </p:txBody>
      </p:sp>
      <p:pic>
        <p:nvPicPr>
          <p:cNvPr id="16" name="Рисунок 15" descr="tigr1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4714884"/>
            <a:ext cx="1428753" cy="17145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РАЗМИНАЕМСЯ!</a:t>
            </a:r>
            <a:endParaRPr lang="ru-RU" sz="6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1785950" cy="1928826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8·3                               </a:t>
            </a:r>
          </a:p>
          <a:p>
            <a:pPr>
              <a:buNone/>
            </a:pPr>
            <a:r>
              <a:rPr lang="ru-RU" sz="3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 24:4                                 </a:t>
            </a:r>
          </a:p>
          <a:p>
            <a:pPr>
              <a:buNone/>
            </a:pPr>
            <a:r>
              <a:rPr lang="ru-RU" sz="39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 24:6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ru-RU" dirty="0" smtClean="0"/>
              <a:t>                           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357298"/>
            <a:ext cx="1714512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7·8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56:1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56:56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86512" y="1357298"/>
            <a:ext cx="1104790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9·4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36:4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36:6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428596" y="4429132"/>
            <a:ext cx="928694" cy="19288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lang="ru-RU" sz="3900" b="1" dirty="0" smtClean="0">
                <a:solidFill>
                  <a:schemeClr val="tx2">
                    <a:lumMod val="50000"/>
                  </a:schemeClr>
                </a:solidFill>
              </a:rPr>
              <a:t>24</a:t>
            </a: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6                              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4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0430" y="4500570"/>
            <a:ext cx="857256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56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56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00826" y="4500570"/>
            <a:ext cx="704039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36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9</a:t>
            </a:r>
          </a:p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6</a:t>
            </a:r>
            <a:endParaRPr lang="ru-RU" sz="4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71736" y="3714752"/>
            <a:ext cx="41434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ПРОВЕРЯЕМ!</a:t>
            </a:r>
            <a:endParaRPr lang="ru-RU" sz="3600" dirty="0"/>
          </a:p>
        </p:txBody>
      </p:sp>
      <p:pic>
        <p:nvPicPr>
          <p:cNvPr id="13" name="Рисунок 12" descr="tigr0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58082" y="2143116"/>
            <a:ext cx="1571636" cy="1885963"/>
          </a:xfrm>
          <a:prstGeom prst="rect">
            <a:avLst/>
          </a:prstGeom>
        </p:spPr>
      </p:pic>
      <p:pic>
        <p:nvPicPr>
          <p:cNvPr id="14" name="Рисунок 13" descr="tigr1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5000636"/>
            <a:ext cx="952500" cy="1143000"/>
          </a:xfrm>
          <a:prstGeom prst="rect">
            <a:avLst/>
          </a:prstGeom>
        </p:spPr>
      </p:pic>
      <p:pic>
        <p:nvPicPr>
          <p:cNvPr id="15" name="Рисунок 14" descr="tigr15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4929198"/>
            <a:ext cx="952500" cy="1143000"/>
          </a:xfrm>
          <a:prstGeom prst="rect">
            <a:avLst/>
          </a:prstGeom>
        </p:spPr>
      </p:pic>
      <p:pic>
        <p:nvPicPr>
          <p:cNvPr id="16" name="Рисунок 15" descr="tigr10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43834" y="4929198"/>
            <a:ext cx="9525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71546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СЧИТАЕМ!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1000108"/>
            <a:ext cx="1970411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18:9:2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2·9·1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18:2·9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6116" y="1000108"/>
            <a:ext cx="212429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32:4+8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8·4-32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32:8·4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15074" y="1000108"/>
            <a:ext cx="2124299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54:6+9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9·6-5</a:t>
            </a:r>
          </a:p>
          <a:p>
            <a:r>
              <a:rPr lang="ru-RU" sz="5400" b="1" dirty="0" smtClean="0">
                <a:solidFill>
                  <a:schemeClr val="tx2">
                    <a:lumMod val="50000"/>
                  </a:schemeClr>
                </a:solidFill>
              </a:rPr>
              <a:t>54:9-6</a:t>
            </a:r>
            <a:endParaRPr lang="ru-RU" sz="5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Рисунок 9" descr="donald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4429132"/>
            <a:ext cx="1214446" cy="14204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728" y="1857364"/>
            <a:ext cx="845103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7·1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7:7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7:1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1934" y="2786058"/>
            <a:ext cx="958917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6+1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6+0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6-0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5140" y="1714488"/>
            <a:ext cx="861133" cy="19389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9·0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0:9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9-9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785786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ВСПОМИНАЕМ!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" name="Рисунок 9" descr="animated_cartoon_0079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4942" y="2657470"/>
            <a:ext cx="1238252" cy="1485902"/>
          </a:xfrm>
          <a:prstGeom prst="rect">
            <a:avLst/>
          </a:prstGeom>
        </p:spPr>
      </p:pic>
      <p:pic>
        <p:nvPicPr>
          <p:cNvPr id="11" name="Рисунок 10" descr="glamour081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2330" y="4286256"/>
            <a:ext cx="1564864" cy="2224079"/>
          </a:xfrm>
          <a:prstGeom prst="rect">
            <a:avLst/>
          </a:prstGeom>
        </p:spPr>
      </p:pic>
      <p:pic>
        <p:nvPicPr>
          <p:cNvPr id="12" name="Рисунок 11" descr="glamour08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2357430"/>
            <a:ext cx="1000132" cy="1763391"/>
          </a:xfrm>
          <a:prstGeom prst="rect">
            <a:avLst/>
          </a:prstGeom>
        </p:spPr>
      </p:pic>
      <p:pic>
        <p:nvPicPr>
          <p:cNvPr id="13" name="Рисунок 12" descr="glamour089.g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910" y="4500570"/>
            <a:ext cx="1614482" cy="19027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ВЫЯСНЯЕМ: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429784" cy="498317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i="1" dirty="0" smtClean="0"/>
              <a:t>72-9-3-6+12                          27:3·2:6·3·4</a:t>
            </a:r>
          </a:p>
          <a:p>
            <a:pPr>
              <a:buNone/>
            </a:pPr>
            <a:r>
              <a:rPr lang="ru-RU" sz="4000" b="1" i="1" dirty="0" smtClean="0"/>
              <a:t>                            </a:t>
            </a:r>
            <a:r>
              <a:rPr lang="ru-RU" sz="4000" b="1" i="1" u="sng" dirty="0" smtClean="0">
                <a:solidFill>
                  <a:srgbClr val="C00000"/>
                </a:solidFill>
              </a:rPr>
              <a:t>ПРАВИЛО 1!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002060"/>
                </a:solidFill>
              </a:rPr>
              <a:t>   </a:t>
            </a:r>
            <a:r>
              <a:rPr lang="ru-RU" b="1" dirty="0" smtClean="0">
                <a:solidFill>
                  <a:srgbClr val="002060"/>
                </a:solidFill>
              </a:rPr>
              <a:t>В ВЫРАЖЕНИЯ БЕЗ СКОБОК, СОДРЖАЩИХ ТОЛЬКО СЛОЖЕНИЕ  И ВЫЧИТАНИЕ ИЛИ УМНОЖЕНИЕ И ДЕЛЕНИЕ, ДЕЙСТВИЯ ВЫПОЛНЯЮТСЯ В ТОМ ПОРЯДКЕ, КАК ОНИ ЗАПИСАНЫ: СЛЕВА НАПРАВО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endParaRPr lang="ru-RU" sz="4000" b="1" i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857892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3600" b="1" i="1" dirty="0" smtClean="0"/>
              <a:t>72 - 9- 3 – 6 + 12              27 : 3 · 2 : 6 · 3 · 4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5572140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43042" y="5572140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14546" y="5572140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28926" y="5572140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5500702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5500702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786578" y="5500702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58082" y="5500702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4</a:t>
            </a:r>
            <a:endParaRPr lang="ru-RU" sz="2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929586" y="5500702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5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</a:rPr>
              <a:t>ВЫЯСНЯЕМ!</a:t>
            </a:r>
            <a:br>
              <a:rPr lang="ru-RU" sz="4800" b="1" i="1" dirty="0" smtClean="0">
                <a:solidFill>
                  <a:srgbClr val="002060"/>
                </a:solidFill>
              </a:rPr>
            </a:br>
            <a: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36+48:8-6·4</a:t>
            </a:r>
            <a:br>
              <a:rPr lang="ru-RU" sz="4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48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285992"/>
            <a:ext cx="8229600" cy="31257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u="sng" dirty="0" smtClean="0">
                <a:solidFill>
                  <a:srgbClr val="C00000"/>
                </a:solidFill>
              </a:rPr>
              <a:t>ПРАВИЛО 2</a:t>
            </a:r>
          </a:p>
          <a:p>
            <a:pPr>
              <a:buNone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 ВЫРАЖЕНИЯХ БЕЗ </a:t>
            </a:r>
            <a:r>
              <a:rPr lang="ru-RU" sz="3600" b="1" smtClean="0">
                <a:solidFill>
                  <a:schemeClr val="tx2">
                    <a:lumMod val="50000"/>
                  </a:schemeClr>
                </a:solidFill>
              </a:rPr>
              <a:t>СКОБОК СНАЧАЛА </a:t>
            </a: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ВЫПОЛНЯЕТЯ ПО ПОРЯДКУ СЛЕВА НАПРАВО УМНОЖЕНИЕ И ДЕЛЕНИЕ, А ПОТОМ СЛОЖЕНИЕ И ВЫЧИАНИЕ.</a:t>
            </a:r>
          </a:p>
          <a:p>
            <a:pPr>
              <a:buNone/>
            </a:pP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5572140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36 + 48 : 8 – 6 · 4</a:t>
            </a:r>
            <a:b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4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14810" y="5286388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5286388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5286388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3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929190" y="5286388"/>
            <a:ext cx="357190" cy="4857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4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5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</a:rPr>
              <a:t>ВЫЯСНЯЕМ!</a:t>
            </a:r>
            <a:endParaRPr lang="ru-RU" sz="4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983179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18+24:(8-2)</a:t>
            </a:r>
          </a:p>
          <a:p>
            <a:pPr algn="ctr">
              <a:buNone/>
            </a:pPr>
            <a:endParaRPr lang="ru-RU" sz="44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>
              <a:buNone/>
            </a:pPr>
            <a:r>
              <a:rPr lang="ru-RU" sz="4400" b="1" u="sng" dirty="0" smtClean="0">
                <a:solidFill>
                  <a:srgbClr val="C00000"/>
                </a:solidFill>
              </a:rPr>
              <a:t>ПРАВИЛО 3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002060"/>
                </a:solidFill>
              </a:rPr>
              <a:t>	</a:t>
            </a:r>
            <a:r>
              <a:rPr lang="ru-RU" sz="3800" b="1" dirty="0" smtClean="0">
                <a:solidFill>
                  <a:srgbClr val="002060"/>
                </a:solidFill>
              </a:rPr>
              <a:t>В ВЫРАЖЕНИЯХ СО СКОБКАМИ СНАЧАЛА ВЫЧИСЛЯЮТ ЗАЧНИЯ ВЫРАЖЕНИЙ В СКОБКАХ. ЗАТЕМ ПО ПОРЯДКУ СЛЕВА НАПРАВО ВЫПОЛНЯЕТСЯ УМНОЖЕНИЕ ИЛИ ДЕЛЕНИЕ, А ПОТОМ СЛОЖЕНИЕ ИЛИ ВЫЧИТАНИЕ.</a:t>
            </a:r>
            <a:endParaRPr lang="ru-RU" sz="38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643306" y="5857892"/>
            <a:ext cx="31935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18 + 24 :(8 - 2)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00760" y="5500702"/>
            <a:ext cx="285752" cy="5572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1</a:t>
            </a:r>
            <a:endParaRPr lang="ru-RU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86380" y="5500702"/>
            <a:ext cx="285752" cy="5572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2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357686" y="5500702"/>
            <a:ext cx="285752" cy="5572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3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191</Words>
  <Application>Microsoft Office PowerPoint</Application>
  <PresentationFormat>Экран (4:3)</PresentationFormat>
  <Paragraphs>79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ПОРЯДОК ВЫПОЛНЕНИЯ ДЕЙСТВИЙ В ВЫРАЖЕНИЯХ</vt:lpstr>
      <vt:lpstr>РАЗМИНАЕМСЯ!</vt:lpstr>
      <vt:lpstr>СЧИТАЕМ!</vt:lpstr>
      <vt:lpstr>ВСПОМИНАЕМ!</vt:lpstr>
      <vt:lpstr>ВЫЯСНЯЕМ:</vt:lpstr>
      <vt:lpstr>ВЫЯСНЯЕМ! 36+48:8-6·4 </vt:lpstr>
      <vt:lpstr>ВЫЯСНЯЕМ!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ДЕЛЕНИЕ</dc:title>
  <dc:creator>кал</dc:creator>
  <cp:lastModifiedBy>PC</cp:lastModifiedBy>
  <cp:revision>11</cp:revision>
  <dcterms:created xsi:type="dcterms:W3CDTF">2009-12-13T10:37:17Z</dcterms:created>
  <dcterms:modified xsi:type="dcterms:W3CDTF">2015-11-07T15:59:57Z</dcterms:modified>
</cp:coreProperties>
</file>