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B9FEC-6EF0-4EBB-85A8-648CCDBACAE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4455-5F0F-4F4F-8815-16F53A6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2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video/search?filmId=Xm4I1VgAUXI&amp;text=wake%20up%20in%20the%20morning&amp;redircnt=1446994898.1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Викторина по английскому языку</a:t>
            </a:r>
            <a:br>
              <a:rPr lang="ru-RU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br>
              <a:rPr lang="ru-RU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653135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Составитель: Долгова Д.А., учитель английского языка </a:t>
            </a:r>
          </a:p>
          <a:p>
            <a:pPr algn="r"/>
            <a:r>
              <a:rPr lang="ru-RU" sz="1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СОШ № 16 с УИОП</a:t>
            </a:r>
          </a:p>
          <a:p>
            <a:pPr algn="r"/>
            <a:r>
              <a:rPr lang="ru-RU" sz="1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 Электросталь</a:t>
            </a:r>
            <a:endParaRPr lang="ru-RU" sz="1400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Monotype Corsiva" pitchFamily="66" charset="0"/>
              </a:rPr>
              <a:t>Listen </a:t>
            </a:r>
            <a:r>
              <a:rPr lang="en-US" b="1" dirty="0" smtClean="0">
                <a:latin typeface="Monotype Corsiva" pitchFamily="66" charset="0"/>
              </a:rPr>
              <a:t>to</a:t>
            </a:r>
            <a:br>
              <a:rPr lang="en-US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task2.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484784"/>
            <a:ext cx="475303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16_01_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saturation sat="1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6034313"/>
            <a:ext cx="609600" cy="6096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>
          <a:xfrm>
            <a:off x="179512" y="5949280"/>
            <a:ext cx="648072" cy="68814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05811" y="1887356"/>
            <a:ext cx="9361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Monotype Corsiva" pitchFamily="66" charset="0"/>
              </a:rPr>
              <a:t>Listen </a:t>
            </a:r>
            <a:r>
              <a:rPr lang="en-US" b="1" dirty="0" smtClean="0">
                <a:latin typeface="Monotype Corsiva" pitchFamily="66" charset="0"/>
              </a:rPr>
              <a:t>to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task 3.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556792"/>
            <a:ext cx="629807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4_06_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saturation sat="2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4905" y="5369768"/>
            <a:ext cx="609600" cy="6096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179512" y="5949280"/>
            <a:ext cx="648072" cy="68814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2780928"/>
            <a:ext cx="864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1.B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2.B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92696"/>
            <a:ext cx="618308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97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391352"/>
              </p:ext>
            </p:extLst>
          </p:nvPr>
        </p:nvGraphicFramePr>
        <p:xfrm>
          <a:off x="2195736" y="1844824"/>
          <a:ext cx="4608512" cy="288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1152128"/>
                <a:gridCol w="1152128"/>
                <a:gridCol w="1152128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03525"/>
              </p:ext>
            </p:extLst>
          </p:nvPr>
        </p:nvGraphicFramePr>
        <p:xfrm>
          <a:off x="1547664" y="1916833"/>
          <a:ext cx="5904655" cy="2632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646"/>
                <a:gridCol w="1305336"/>
                <a:gridCol w="1398575"/>
                <a:gridCol w="1212098"/>
              </a:tblGrid>
              <a:tr h="86409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onotype Corsiva" pitchFamily="66" charset="0"/>
                        </a:rPr>
                        <a:t>Word’s world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onotype Corsiva" pitchFamily="66" charset="0"/>
                          <a:hlinkClick r:id="rId2" action="ppaction://hlinksldjump"/>
                        </a:rPr>
                        <a:t>10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onotype Corsiva" pitchFamily="66" charset="0"/>
                          <a:hlinkClick r:id="rId3" action="ppaction://hlinksldjump"/>
                        </a:rPr>
                        <a:t>20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onotype Corsiva" pitchFamily="66" charset="0"/>
                          <a:hlinkClick r:id="rId4" action="ppaction://hlinksldjump"/>
                        </a:rPr>
                        <a:t>30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90286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onotype Corsiva" pitchFamily="66" charset="0"/>
                        </a:rPr>
                        <a:t>Write correctly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onotype Corsiva" pitchFamily="66" charset="0"/>
                          <a:hlinkClick r:id="rId5" action="ppaction://hlinksldjump"/>
                        </a:rPr>
                        <a:t>10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onotype Corsiva" pitchFamily="66" charset="0"/>
                          <a:hlinkClick r:id="rId6" action="ppaction://hlinksldjump"/>
                        </a:rPr>
                        <a:t>20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onotype Corsiva" pitchFamily="66" charset="0"/>
                          <a:hlinkClick r:id="rId7" action="ppaction://hlinksldjump"/>
                        </a:rPr>
                        <a:t>30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86594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onotype Corsiva" pitchFamily="66" charset="0"/>
                        </a:rPr>
                        <a:t>Listen to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onotype Corsiva" pitchFamily="66" charset="0"/>
                          <a:hlinkClick r:id="rId8" action="ppaction://hlinksldjump"/>
                        </a:rPr>
                        <a:t>10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onotype Corsiva" pitchFamily="66" charset="0"/>
                          <a:hlinkClick r:id="rId9" action="ppaction://hlinksldjump"/>
                        </a:rPr>
                        <a:t>20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onotype Corsiva" pitchFamily="66" charset="0"/>
                          <a:hlinkClick r:id="rId10" action="ppaction://hlinksldjump"/>
                        </a:rPr>
                        <a:t>30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99FF"/>
                </a:solidFill>
                <a:latin typeface="Ravie" pitchFamily="82" charset="0"/>
              </a:rPr>
              <a:t>My</a:t>
            </a:r>
            <a:r>
              <a:rPr lang="en-US" sz="4800" dirty="0">
                <a:solidFill>
                  <a:srgbClr val="FF0000"/>
                </a:solidFill>
                <a:latin typeface="Ravie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Ravie" pitchFamily="82" charset="0"/>
              </a:rPr>
            </a:br>
            <a:r>
              <a:rPr lang="en-US" sz="4800" dirty="0">
                <a:solidFill>
                  <a:srgbClr val="FF0000"/>
                </a:solidFill>
                <a:latin typeface="Ravie" pitchFamily="82" charset="0"/>
              </a:rPr>
              <a:t>R</a:t>
            </a:r>
            <a:r>
              <a:rPr lang="en-US" sz="4800" dirty="0">
                <a:solidFill>
                  <a:srgbClr val="F79646"/>
                </a:solidFill>
                <a:latin typeface="Ravie" pitchFamily="82" charset="0"/>
              </a:rPr>
              <a:t>a</a:t>
            </a:r>
            <a:r>
              <a:rPr lang="en-US" sz="4800" dirty="0">
                <a:solidFill>
                  <a:srgbClr val="FFFF00"/>
                </a:solidFill>
                <a:latin typeface="Ravie" pitchFamily="82" charset="0"/>
              </a:rPr>
              <a:t>i</a:t>
            </a:r>
            <a:r>
              <a:rPr lang="en-US" sz="4800" dirty="0">
                <a:solidFill>
                  <a:srgbClr val="9BBB59">
                    <a:lumMod val="75000"/>
                  </a:srgbClr>
                </a:solidFill>
                <a:latin typeface="Ravie" pitchFamily="82" charset="0"/>
              </a:rPr>
              <a:t>n</a:t>
            </a:r>
            <a:r>
              <a:rPr lang="en-US" sz="4800" dirty="0">
                <a:solidFill>
                  <a:srgbClr val="4F81BD"/>
                </a:solidFill>
                <a:latin typeface="Ravie" pitchFamily="82" charset="0"/>
              </a:rPr>
              <a:t>b</a:t>
            </a:r>
            <a:r>
              <a:rPr lang="en-US" sz="4800" dirty="0">
                <a:solidFill>
                  <a:srgbClr val="1F497D">
                    <a:lumMod val="75000"/>
                  </a:srgbClr>
                </a:solidFill>
                <a:latin typeface="Ravie" pitchFamily="82" charset="0"/>
              </a:rPr>
              <a:t>o</a:t>
            </a:r>
            <a:r>
              <a:rPr lang="en-US" sz="4800" dirty="0">
                <a:solidFill>
                  <a:srgbClr val="8064A2">
                    <a:lumMod val="75000"/>
                  </a:srgbClr>
                </a:solidFill>
                <a:latin typeface="Ravie" pitchFamily="82" charset="0"/>
              </a:rPr>
              <a:t>w</a:t>
            </a:r>
            <a:r>
              <a:rPr lang="en-US" sz="4800" dirty="0">
                <a:solidFill>
                  <a:prstClr val="black"/>
                </a:solidFill>
                <a:latin typeface="Ravie" pitchFamily="8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Ravie" pitchFamily="82" charset="0"/>
              </a:rPr>
              <a:t>E</a:t>
            </a:r>
            <a:r>
              <a:rPr lang="en-US" sz="4800" dirty="0">
                <a:solidFill>
                  <a:srgbClr val="F79646"/>
                </a:solidFill>
                <a:latin typeface="Ravie" pitchFamily="82" charset="0"/>
              </a:rPr>
              <a:t>n</a:t>
            </a:r>
            <a:r>
              <a:rPr lang="en-US" sz="4800" dirty="0">
                <a:solidFill>
                  <a:srgbClr val="FFFF00"/>
                </a:solidFill>
                <a:latin typeface="Ravie" pitchFamily="82" charset="0"/>
              </a:rPr>
              <a:t>g</a:t>
            </a:r>
            <a:r>
              <a:rPr lang="en-US" sz="4800" dirty="0">
                <a:solidFill>
                  <a:srgbClr val="9BBB59">
                    <a:lumMod val="75000"/>
                  </a:srgbClr>
                </a:solidFill>
                <a:latin typeface="Ravie" pitchFamily="82" charset="0"/>
              </a:rPr>
              <a:t>l</a:t>
            </a:r>
            <a:r>
              <a:rPr lang="en-US" sz="4800" dirty="0">
                <a:solidFill>
                  <a:srgbClr val="1F497D">
                    <a:lumMod val="60000"/>
                    <a:lumOff val="40000"/>
                  </a:srgbClr>
                </a:solidFill>
                <a:latin typeface="Ravie" pitchFamily="82" charset="0"/>
              </a:rPr>
              <a:t>i</a:t>
            </a:r>
            <a:r>
              <a:rPr lang="en-US" sz="4800" dirty="0">
                <a:solidFill>
                  <a:srgbClr val="1F497D">
                    <a:lumMod val="75000"/>
                  </a:srgbClr>
                </a:solidFill>
                <a:latin typeface="Ravie" pitchFamily="82" charset="0"/>
              </a:rPr>
              <a:t>s</a:t>
            </a:r>
            <a:r>
              <a:rPr lang="en-US" sz="4800" dirty="0">
                <a:solidFill>
                  <a:srgbClr val="8064A2"/>
                </a:solidFill>
                <a:latin typeface="Ravie" pitchFamily="82" charset="0"/>
              </a:rPr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2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06" y="116632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Monotype Corsiva" pitchFamily="66" charset="0"/>
              </a:rPr>
              <a:t/>
            </a:r>
            <a:br>
              <a:rPr lang="en-US" b="1" dirty="0" smtClean="0">
                <a:latin typeface="Monotype Corsiva" pitchFamily="66" charset="0"/>
              </a:rPr>
            </a:br>
            <a:r>
              <a:rPr lang="en-US" sz="6000" b="1" dirty="0" smtClean="0">
                <a:latin typeface="Monotype Corsiva" pitchFamily="66" charset="0"/>
              </a:rPr>
              <a:t>Word’s </a:t>
            </a:r>
            <a:r>
              <a:rPr lang="en-US" sz="6000" b="1" dirty="0">
                <a:latin typeface="Monotype Corsiva" pitchFamily="66" charset="0"/>
              </a:rPr>
              <a:t>world</a:t>
            </a:r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task 1. Name the pictures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2193107" cy="21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429000"/>
            <a:ext cx="2521139" cy="17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77072"/>
            <a:ext cx="2590713" cy="198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549" y="1700808"/>
            <a:ext cx="3096264" cy="181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3568" y="3615407"/>
            <a:ext cx="201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Monotype Corsiva" pitchFamily="66" charset="0"/>
              </a:rPr>
              <a:t>piano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995" y="3517723"/>
            <a:ext cx="208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Monotype Corsiva" pitchFamily="66" charset="0"/>
              </a:rPr>
              <a:t>Swimming pool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0771" y="519940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Monotype Corsiva" pitchFamily="66" charset="0"/>
              </a:rPr>
              <a:t>television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23731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Monotype Corsiva" pitchFamily="66" charset="0"/>
              </a:rPr>
              <a:t>breakfast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Управляющая кнопка: домой 2">
            <a:hlinkClick r:id="rId6" action="ppaction://hlinksldjump" highlightClick="1"/>
          </p:cNvPr>
          <p:cNvSpPr/>
          <p:nvPr/>
        </p:nvSpPr>
        <p:spPr>
          <a:xfrm>
            <a:off x="179512" y="5949280"/>
            <a:ext cx="648072" cy="68814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onotype Corsiva" pitchFamily="66" charset="0"/>
              </a:rPr>
              <a:t>Word’s world</a:t>
            </a:r>
            <a:r>
              <a:rPr lang="ru-RU" sz="4000" b="1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en-US" sz="4000" b="1" dirty="0" smtClean="0">
                <a:solidFill>
                  <a:prstClr val="black"/>
                </a:solidFill>
                <a:latin typeface="Monotype Corsiva" pitchFamily="66" charset="0"/>
              </a:rPr>
              <a:t>task 2. Make words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emtsioems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erven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never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usluay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usually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slywaa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always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79512" y="5949280"/>
            <a:ext cx="648072" cy="68814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Monotype Corsiva" pitchFamily="66" charset="0"/>
              </a:rPr>
              <a:t>.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en-US" sz="5400" b="1" dirty="0">
                <a:solidFill>
                  <a:prstClr val="black"/>
                </a:solidFill>
                <a:latin typeface="Monotype Corsiva" pitchFamily="66" charset="0"/>
              </a:rPr>
              <a:t>Word’s world</a:t>
            </a:r>
            <a:r>
              <a:rPr lang="ru-RU" sz="5400" b="1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Monotype Corsiva" pitchFamily="66" charset="0"/>
              </a:rPr>
              <a:t>task3</a:t>
            </a:r>
            <a:r>
              <a:rPr lang="ru-RU" sz="5400" dirty="0" smtClean="0">
                <a:solidFill>
                  <a:prstClr val="black"/>
                </a:solidFill>
                <a:latin typeface="Monotype Corsiva" pitchFamily="66" charset="0"/>
              </a:rPr>
              <a:t>.</a:t>
            </a:r>
            <a:r>
              <a:rPr lang="en-US" sz="5400" b="1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en-US" sz="5400" b="1" dirty="0" smtClean="0">
                <a:solidFill>
                  <a:prstClr val="black"/>
                </a:solidFill>
                <a:latin typeface="Monotype Corsiva" pitchFamily="66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105842"/>
              </p:ext>
            </p:extLst>
          </p:nvPr>
        </p:nvGraphicFramePr>
        <p:xfrm>
          <a:off x="827584" y="3789038"/>
          <a:ext cx="2999118" cy="29094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1821"/>
                <a:gridCol w="271821"/>
                <a:gridCol w="271821"/>
                <a:gridCol w="272520"/>
                <a:gridCol w="273219"/>
                <a:gridCol w="272520"/>
                <a:gridCol w="276014"/>
                <a:gridCol w="272520"/>
                <a:gridCol w="273219"/>
                <a:gridCol w="271123"/>
                <a:gridCol w="272520"/>
              </a:tblGrid>
              <a:tr h="26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b="1" baseline="30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b="1" baseline="30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b="1" baseline="30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30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b="1" baseline="30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b="1" baseline="30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09925" y="2476340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77" y="980728"/>
            <a:ext cx="336997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980728"/>
            <a:ext cx="38884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Hello! My name is Molly. My (5) is big. 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I've got a (1). Her name is Margaret. 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I've got a (4). His name is George. 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I've got a (11). Her name is Kate. Kate and I are (9).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I've got a little (2). His name is Jeff. 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I've got a (7). His name is Peter.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I've got a (10) Her name is Anna.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I've got an (3). His name is Henry.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I've got an (8). Her name is Mary.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I've got a (6). His name is Mike.</a:t>
            </a:r>
          </a:p>
          <a:p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479734"/>
              </p:ext>
            </p:extLst>
          </p:nvPr>
        </p:nvGraphicFramePr>
        <p:xfrm>
          <a:off x="4865474" y="3933056"/>
          <a:ext cx="2725420" cy="2738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7015"/>
                <a:gridCol w="247015"/>
                <a:gridCol w="247015"/>
                <a:gridCol w="247650"/>
                <a:gridCol w="248285"/>
                <a:gridCol w="247650"/>
                <a:gridCol w="250825"/>
                <a:gridCol w="247650"/>
                <a:gridCol w="248285"/>
                <a:gridCol w="246380"/>
                <a:gridCol w="2476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b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f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c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g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r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p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u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u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w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h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30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l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e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u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y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g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r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y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c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l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e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r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179512" y="5949280"/>
            <a:ext cx="648072" cy="68814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Monotype Corsiva" pitchFamily="66" charset="0"/>
              </a:rPr>
              <a:t>Write correctly</a:t>
            </a:r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task 1</a:t>
            </a:r>
            <a:r>
              <a:rPr lang="en-US" b="1" dirty="0">
                <a:latin typeface="Monotype Corsiva" pitchFamily="66" charset="0"/>
              </a:rPr>
              <a:t>. </a:t>
            </a:r>
            <a:r>
              <a:rPr lang="en-US" b="1" dirty="0" smtClean="0">
                <a:latin typeface="Monotype Corsiva" pitchFamily="66" charset="0"/>
              </a:rPr>
              <a:t>Possessive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работа Джессики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имя доктора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машина Фрэнка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телевизор Ани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компьютер моих сыновей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дочь Марка и Виктории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Сюзанны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ключи моей сестры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сумки наших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друзей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учитель моей дочери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79512" y="5949280"/>
            <a:ext cx="648072" cy="68814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Monotype Corsiva" pitchFamily="66" charset="0"/>
              </a:rPr>
              <a:t>Write correctly</a:t>
            </a:r>
            <a:r>
              <a:rPr lang="ru-RU" sz="4000" b="1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en-US" sz="4000" b="1" dirty="0">
                <a:solidFill>
                  <a:prstClr val="black"/>
                </a:solidFill>
                <a:latin typeface="Monotype Corsiva" pitchFamily="66" charset="0"/>
              </a:rPr>
              <a:t>task </a:t>
            </a:r>
            <a:r>
              <a:rPr lang="en-US" sz="4000" b="1" dirty="0" smtClean="0">
                <a:solidFill>
                  <a:prstClr val="black"/>
                </a:solidFill>
                <a:latin typeface="Monotype Corsiva" pitchFamily="66" charset="0"/>
              </a:rPr>
              <a:t>2. Present simple </a:t>
            </a:r>
            <a:r>
              <a:rPr lang="en-US" sz="4000" b="1" dirty="0" err="1" smtClean="0">
                <a:solidFill>
                  <a:prstClr val="black"/>
                </a:solidFill>
                <a:latin typeface="Monotype Corsiva" pitchFamily="66" charset="0"/>
              </a:rPr>
              <a:t>vs</a:t>
            </a:r>
            <a:r>
              <a:rPr lang="en-US" sz="4000" b="1" dirty="0" smtClean="0">
                <a:solidFill>
                  <a:prstClr val="black"/>
                </a:solidFill>
                <a:latin typeface="Monotype Corsiva" pitchFamily="66" charset="0"/>
              </a:rPr>
              <a:t> Present continuous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often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wear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jeans?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wear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jeans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rain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often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rain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country?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English every day?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English at the moment?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79512" y="5949280"/>
            <a:ext cx="648072" cy="68814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latin typeface="Monotype Corsiva" pitchFamily="66" charset="0"/>
              </a:rPr>
              <a:t>Write </a:t>
            </a:r>
            <a:r>
              <a:rPr lang="en-US" b="1" dirty="0" smtClean="0">
                <a:solidFill>
                  <a:prstClr val="black"/>
                </a:solidFill>
                <a:latin typeface="Monotype Corsiva" pitchFamily="66" charset="0"/>
              </a:rPr>
              <a:t>correctly</a:t>
            </a: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Monotype Corsiva" pitchFamily="66" charset="0"/>
              </a:rPr>
              <a:t>task3. A family tree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4954" y="2204864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Jack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is_______husband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Kate is Mary’s_______.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Nick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is_______father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Sally is Ann’s_______.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Kate and Nick are Ann’s________.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is_____grandfather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484784"/>
            <a:ext cx="3598601" cy="406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79512" y="5949280"/>
            <a:ext cx="648072" cy="68814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Monotype Corsiva" pitchFamily="66" charset="0"/>
              </a:rPr>
              <a:t>Listen </a:t>
            </a:r>
            <a:r>
              <a:rPr lang="en-US" sz="4000" b="1" dirty="0" smtClean="0">
                <a:solidFill>
                  <a:prstClr val="black"/>
                </a:solidFill>
                <a:latin typeface="Monotype Corsiva" pitchFamily="66" charset="0"/>
              </a:rPr>
              <a:t>to</a:t>
            </a:r>
            <a:br>
              <a:rPr lang="en-US" sz="4000" b="1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en-US" sz="4000" b="1" dirty="0" smtClean="0">
                <a:solidFill>
                  <a:prstClr val="black"/>
                </a:solidFill>
                <a:latin typeface="Monotype Corsiva" pitchFamily="66" charset="0"/>
              </a:rPr>
              <a:t>task1. Repeat </a:t>
            </a:r>
            <a: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  <a:sym typeface="Wingdings" pitchFamily="2" charset="2"/>
              </a:rPr>
              <a:t>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79512" y="5949280"/>
            <a:ext cx="648072" cy="68814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yandex.ru/video/search?filmId=Xm4I1VgAUXI&amp;text=wake%20up%20in%20the%20morning&amp;redircnt=1446994898.1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3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382</Words>
  <Application>Microsoft Office PowerPoint</Application>
  <PresentationFormat>Экран (4:3)</PresentationFormat>
  <Paragraphs>330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Викторина по английскому языку 4 класс </vt:lpstr>
      <vt:lpstr>My Rainbow English</vt:lpstr>
      <vt:lpstr> Word’s world task 1. Name the pictures</vt:lpstr>
      <vt:lpstr>Word’s world task 2. Make words</vt:lpstr>
      <vt:lpstr>.  Word’s world task3. </vt:lpstr>
      <vt:lpstr>Write correctly task 1. Possessive</vt:lpstr>
      <vt:lpstr>Write correctly task 2. Present simple vs Present continuous</vt:lpstr>
      <vt:lpstr>Write correctly task3. A family tree</vt:lpstr>
      <vt:lpstr>Listen to task1. Repeat </vt:lpstr>
      <vt:lpstr>Listen to task2.</vt:lpstr>
      <vt:lpstr>Listen to task 3.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English</dc:title>
  <dc:creator>Home</dc:creator>
  <cp:lastModifiedBy>Home</cp:lastModifiedBy>
  <cp:revision>20</cp:revision>
  <dcterms:created xsi:type="dcterms:W3CDTF">2015-10-25T08:24:31Z</dcterms:created>
  <dcterms:modified xsi:type="dcterms:W3CDTF">2015-11-08T15:05:21Z</dcterms:modified>
</cp:coreProperties>
</file>