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 descr="62171187.jpg"/>
          <p:cNvPicPr>
            <a:picLocks noChangeAspect="1"/>
          </p:cNvPicPr>
          <p:nvPr userDrawn="1"/>
        </p:nvPicPr>
        <p:blipFill>
          <a:blip r:embed="rId2" cstate="print">
            <a:lum contrast="10000"/>
          </a:blip>
          <a:stretch>
            <a:fillRect/>
          </a:stretch>
        </p:blipFill>
        <p:spPr>
          <a:xfrm>
            <a:off x="251520" y="260648"/>
            <a:ext cx="8640960" cy="6408712"/>
          </a:xfrm>
          <a:prstGeom prst="rect">
            <a:avLst/>
          </a:prstGeom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</p:pic>
      <p:pic>
        <p:nvPicPr>
          <p:cNvPr id="11" name="Рисунок 10" descr="a9ee017dae5f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179512" y="5877272"/>
            <a:ext cx="1365622" cy="829128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a9ee017dae5f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79512" y="5877272"/>
            <a:ext cx="1365622" cy="829128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85C984-AB0D-43C5-997B-38F22A64B73A}" type="datetimeFigureOut">
              <a:rPr lang="ru-RU" smtClean="0"/>
              <a:pPr/>
              <a:t>21.05.2015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2BF4A1-23ED-4286-A78D-618F858D71C6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 descr="62171187.jpg"/>
          <p:cNvPicPr>
            <a:picLocks noChangeAspect="1"/>
          </p:cNvPicPr>
          <p:nvPr/>
        </p:nvPicPr>
        <p:blipFill>
          <a:blip r:embed="rId4" cstate="print">
            <a:lum contrast="10000"/>
          </a:blip>
          <a:stretch>
            <a:fillRect/>
          </a:stretch>
        </p:blipFill>
        <p:spPr>
          <a:xfrm>
            <a:off x="251520" y="260648"/>
            <a:ext cx="8640960" cy="6408712"/>
          </a:xfrm>
          <a:prstGeom prst="rect">
            <a:avLst/>
          </a:prstGeom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</p:pic>
      <p:pic>
        <p:nvPicPr>
          <p:cNvPr id="8" name="Рисунок 7" descr="a9ee017dae5f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79512" y="5877272"/>
            <a:ext cx="1365622" cy="82912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3"/>
          <p:cNvSpPr>
            <a:spLocks noGrp="1"/>
          </p:cNvSpPr>
          <p:nvPr>
            <p:ph type="ctrTitle"/>
          </p:nvPr>
        </p:nvSpPr>
        <p:spPr>
          <a:xfrm>
            <a:off x="683568" y="1412776"/>
            <a:ext cx="7772400" cy="1470025"/>
          </a:xfrm>
        </p:spPr>
        <p:txBody>
          <a:bodyPr>
            <a:noAutofit/>
          </a:bodyPr>
          <a:lstStyle/>
          <a:p>
            <a:r>
              <a:rPr lang="ru-RU" sz="11500" dirty="0" smtClean="0">
                <a:solidFill>
                  <a:srgbClr val="C00000"/>
                </a:solidFill>
              </a:rPr>
              <a:t>У</a:t>
            </a:r>
            <a:r>
              <a:rPr lang="ru-RU" sz="11500" dirty="0" smtClean="0">
                <a:solidFill>
                  <a:srgbClr val="FFC000"/>
                </a:solidFill>
              </a:rPr>
              <a:t>с</a:t>
            </a:r>
            <a:r>
              <a:rPr lang="ru-RU" sz="11500" dirty="0" smtClean="0">
                <a:solidFill>
                  <a:srgbClr val="92D050"/>
                </a:solidFill>
              </a:rPr>
              <a:t>т</a:t>
            </a:r>
            <a:r>
              <a:rPr lang="ru-RU" sz="11500" dirty="0" smtClean="0">
                <a:solidFill>
                  <a:srgbClr val="00B0F0"/>
                </a:solidFill>
              </a:rPr>
              <a:t>н</a:t>
            </a:r>
            <a:r>
              <a:rPr lang="ru-RU" sz="11500" dirty="0" smtClean="0">
                <a:solidFill>
                  <a:srgbClr val="002060"/>
                </a:solidFill>
              </a:rPr>
              <a:t>ы</a:t>
            </a:r>
            <a:r>
              <a:rPr lang="ru-RU" sz="11500" dirty="0" smtClean="0">
                <a:solidFill>
                  <a:srgbClr val="FF0000"/>
                </a:solidFill>
              </a:rPr>
              <a:t>й</a:t>
            </a:r>
            <a:r>
              <a:rPr lang="ru-RU" sz="11500" dirty="0" smtClean="0"/>
              <a:t>   </a:t>
            </a:r>
            <a:r>
              <a:rPr lang="ru-RU" sz="11500" dirty="0" smtClean="0">
                <a:solidFill>
                  <a:srgbClr val="FFC000"/>
                </a:solidFill>
              </a:rPr>
              <a:t>с</a:t>
            </a:r>
            <a:r>
              <a:rPr lang="ru-RU" sz="11500" dirty="0" smtClean="0">
                <a:solidFill>
                  <a:srgbClr val="00B050"/>
                </a:solidFill>
              </a:rPr>
              <a:t>ч</a:t>
            </a:r>
            <a:r>
              <a:rPr lang="ru-RU" sz="11500" dirty="0" smtClean="0">
                <a:solidFill>
                  <a:srgbClr val="0070C0"/>
                </a:solidFill>
              </a:rPr>
              <a:t>ё</a:t>
            </a:r>
            <a:r>
              <a:rPr lang="ru-RU" sz="11500" dirty="0" smtClean="0">
                <a:solidFill>
                  <a:srgbClr val="7030A0"/>
                </a:solidFill>
              </a:rPr>
              <a:t>т</a:t>
            </a:r>
            <a:endParaRPr lang="ru-RU" sz="11500" dirty="0">
              <a:solidFill>
                <a:srgbClr val="7030A0"/>
              </a:solidFill>
            </a:endParaRPr>
          </a:p>
        </p:txBody>
      </p:sp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1340768"/>
            <a:ext cx="350046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/>
              <a:t>220х3+340=</a:t>
            </a:r>
            <a:endParaRPr lang="ru-RU" sz="4800" dirty="0"/>
          </a:p>
        </p:txBody>
      </p:sp>
      <p:sp>
        <p:nvSpPr>
          <p:cNvPr id="6" name="5-конечная звезда 5"/>
          <p:cNvSpPr/>
          <p:nvPr/>
        </p:nvSpPr>
        <p:spPr>
          <a:xfrm>
            <a:off x="4214810" y="1357298"/>
            <a:ext cx="1071570" cy="857256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endParaRPr lang="ru-RU" b="1" spc="5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67544" y="2492896"/>
            <a:ext cx="414728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dirty="0" smtClean="0"/>
              <a:t>3000+(6400:8)=</a:t>
            </a:r>
            <a:endParaRPr lang="ru-RU" sz="4800" dirty="0"/>
          </a:p>
        </p:txBody>
      </p:sp>
      <p:sp>
        <p:nvSpPr>
          <p:cNvPr id="9" name="5-конечная звезда 8"/>
          <p:cNvSpPr/>
          <p:nvPr/>
        </p:nvSpPr>
        <p:spPr>
          <a:xfrm>
            <a:off x="4714876" y="2357430"/>
            <a:ext cx="1214446" cy="1000132"/>
          </a:xfrm>
          <a:prstGeom prst="star5">
            <a:avLst>
              <a:gd name="adj" fmla="val 25005"/>
              <a:gd name="hf" fmla="val 105146"/>
              <a:gd name="vf" fmla="val 110557"/>
            </a:avLst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6429388" y="2428868"/>
            <a:ext cx="143500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dirty="0" smtClean="0"/>
              <a:t>3800</a:t>
            </a:r>
            <a:endParaRPr lang="ru-RU" sz="4800" dirty="0"/>
          </a:p>
        </p:txBody>
      </p:sp>
      <p:sp>
        <p:nvSpPr>
          <p:cNvPr id="11" name="TextBox 10"/>
          <p:cNvSpPr txBox="1"/>
          <p:nvPr/>
        </p:nvSpPr>
        <p:spPr>
          <a:xfrm>
            <a:off x="467544" y="3645024"/>
            <a:ext cx="492922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/>
              <a:t>6000-(2000-60х3)=</a:t>
            </a:r>
            <a:endParaRPr lang="ru-RU" sz="4800" dirty="0"/>
          </a:p>
        </p:txBody>
      </p:sp>
      <p:sp>
        <p:nvSpPr>
          <p:cNvPr id="12" name="5-конечная звезда 11"/>
          <p:cNvSpPr/>
          <p:nvPr/>
        </p:nvSpPr>
        <p:spPr>
          <a:xfrm>
            <a:off x="5643570" y="3571876"/>
            <a:ext cx="928694" cy="785818"/>
          </a:xfrm>
          <a:prstGeom prst="star5">
            <a:avLst>
              <a:gd name="adj" fmla="val 27566"/>
              <a:gd name="hf" fmla="val 105146"/>
              <a:gd name="vf" fmla="val 110557"/>
            </a:avLst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/>
          </a:p>
        </p:txBody>
      </p:sp>
      <p:sp>
        <p:nvSpPr>
          <p:cNvPr id="13" name="TextBox 12"/>
          <p:cNvSpPr txBox="1"/>
          <p:nvPr/>
        </p:nvSpPr>
        <p:spPr>
          <a:xfrm>
            <a:off x="6786578" y="3500438"/>
            <a:ext cx="143500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dirty="0" smtClean="0"/>
              <a:t>4180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539552" y="4725144"/>
            <a:ext cx="496161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dirty="0" smtClean="0"/>
              <a:t>1000-(200+210:3)=</a:t>
            </a:r>
          </a:p>
        </p:txBody>
      </p:sp>
      <p:sp>
        <p:nvSpPr>
          <p:cNvPr id="15" name="5-конечная звезда 14"/>
          <p:cNvSpPr/>
          <p:nvPr/>
        </p:nvSpPr>
        <p:spPr>
          <a:xfrm>
            <a:off x="5857884" y="4572008"/>
            <a:ext cx="857256" cy="857256"/>
          </a:xfrm>
          <a:prstGeom prst="star5">
            <a:avLst>
              <a:gd name="adj" fmla="val 22544"/>
              <a:gd name="hf" fmla="val 105146"/>
              <a:gd name="vf" fmla="val 110557"/>
            </a:avLst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6858016" y="4643446"/>
            <a:ext cx="112242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dirty="0" smtClean="0"/>
              <a:t>730</a:t>
            </a:r>
            <a:endParaRPr lang="ru-RU" sz="4800" dirty="0"/>
          </a:p>
        </p:txBody>
      </p:sp>
      <p:sp>
        <p:nvSpPr>
          <p:cNvPr id="18" name="TextBox 17"/>
          <p:cNvSpPr txBox="1"/>
          <p:nvPr/>
        </p:nvSpPr>
        <p:spPr>
          <a:xfrm>
            <a:off x="5929322" y="1285860"/>
            <a:ext cx="143500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dirty="0" smtClean="0"/>
              <a:t>1000</a:t>
            </a:r>
            <a:endParaRPr lang="ru-RU" sz="4800" dirty="0"/>
          </a:p>
        </p:txBody>
      </p:sp>
      <p:sp>
        <p:nvSpPr>
          <p:cNvPr id="17" name="TextBox 16"/>
          <p:cNvSpPr txBox="1"/>
          <p:nvPr/>
        </p:nvSpPr>
        <p:spPr>
          <a:xfrm>
            <a:off x="1475656" y="260648"/>
            <a:ext cx="6295634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dirty="0" smtClean="0"/>
              <a:t>Вычисли. </a:t>
            </a:r>
          </a:p>
          <a:p>
            <a:pPr algn="ctr"/>
            <a:r>
              <a:rPr lang="ru-RU" sz="3200" dirty="0" smtClean="0"/>
              <a:t>Проверь себя, нажав на звёздочку.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10" grpId="0"/>
      <p:bldP spid="13" grpId="0"/>
      <p:bldP spid="16" grpId="0"/>
      <p:bldP spid="1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7643834" y="5715016"/>
            <a:ext cx="857256" cy="857256"/>
          </a:xfrm>
          <a:prstGeom prst="ellipse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>
                <a:solidFill>
                  <a:srgbClr val="FF0000"/>
                </a:solidFill>
              </a:rPr>
              <a:t>7</a:t>
            </a:r>
            <a:endParaRPr lang="ru-RU" sz="4800" dirty="0">
              <a:solidFill>
                <a:srgbClr val="FF0000"/>
              </a:solidFill>
            </a:endParaRPr>
          </a:p>
        </p:txBody>
      </p:sp>
      <p:sp>
        <p:nvSpPr>
          <p:cNvPr id="3" name="Овал 2"/>
          <p:cNvSpPr/>
          <p:nvPr/>
        </p:nvSpPr>
        <p:spPr>
          <a:xfrm>
            <a:off x="357158" y="285728"/>
            <a:ext cx="857256" cy="857256"/>
          </a:xfrm>
          <a:prstGeom prst="ellipse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solidFill>
                  <a:srgbClr val="FF0000"/>
                </a:solidFill>
              </a:rPr>
              <a:t>7</a:t>
            </a:r>
            <a:endParaRPr lang="ru-RU" sz="4400" dirty="0">
              <a:solidFill>
                <a:srgbClr val="FF0000"/>
              </a:solidFill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1142976" y="857232"/>
            <a:ext cx="857256" cy="857256"/>
          </a:xfrm>
          <a:prstGeom prst="ellipse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FF0000"/>
                </a:solidFill>
              </a:rPr>
              <a:t>21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6715140" y="5214950"/>
            <a:ext cx="857256" cy="857256"/>
          </a:xfrm>
          <a:prstGeom prst="ellipse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FF0000"/>
                </a:solidFill>
              </a:rPr>
              <a:t>56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1928794" y="1500174"/>
            <a:ext cx="857256" cy="857256"/>
          </a:xfrm>
          <a:prstGeom prst="ellipse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FF0000"/>
                </a:solidFill>
              </a:rPr>
              <a:t>28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3500430" y="2786058"/>
            <a:ext cx="857256" cy="857256"/>
          </a:xfrm>
          <a:prstGeom prst="ellipse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solidFill>
                  <a:srgbClr val="FF0000"/>
                </a:solidFill>
              </a:rPr>
              <a:t>6</a:t>
            </a:r>
            <a:endParaRPr lang="ru-RU" sz="4400" dirty="0">
              <a:solidFill>
                <a:srgbClr val="FF0000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2714612" y="2143116"/>
            <a:ext cx="857256" cy="857256"/>
          </a:xfrm>
          <a:prstGeom prst="ellipse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FF0000"/>
                </a:solidFill>
              </a:rPr>
              <a:t>48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4286248" y="3429000"/>
            <a:ext cx="857256" cy="857256"/>
          </a:xfrm>
          <a:prstGeom prst="ellipse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FF0000"/>
                </a:solidFill>
              </a:rPr>
              <a:t>24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5143504" y="4000504"/>
            <a:ext cx="857256" cy="857256"/>
          </a:xfrm>
          <a:prstGeom prst="ellipse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FF0000"/>
                </a:solidFill>
              </a:rPr>
              <a:t>46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5929322" y="4643446"/>
            <a:ext cx="857256" cy="857256"/>
          </a:xfrm>
          <a:prstGeom prst="ellipse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FF0000"/>
                </a:solidFill>
              </a:rPr>
              <a:t>66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28596" y="1285860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/>
              <a:t>Х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1214414" y="1857364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dirty="0" smtClean="0"/>
              <a:t>+</a:t>
            </a:r>
            <a:endParaRPr lang="ru-RU" sz="24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4429124" y="4500570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dirty="0" smtClean="0"/>
              <a:t>+</a:t>
            </a:r>
            <a:endParaRPr lang="ru-RU" sz="240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3571868" y="3857628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dirty="0" err="1" smtClean="0"/>
              <a:t>х</a:t>
            </a:r>
            <a:endParaRPr lang="ru-RU" sz="2400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786050" y="3214686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dirty="0" smtClean="0"/>
              <a:t>:</a:t>
            </a:r>
            <a:endParaRPr lang="ru-RU" sz="2400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2000232" y="2500306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dirty="0" smtClean="0"/>
              <a:t>+</a:t>
            </a:r>
            <a:endParaRPr lang="ru-RU" sz="2400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6929454" y="6143644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dirty="0" smtClean="0"/>
              <a:t>:</a:t>
            </a:r>
            <a:endParaRPr lang="ru-RU" sz="2400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6000760" y="5715016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dirty="0" smtClean="0"/>
              <a:t>-</a:t>
            </a:r>
            <a:endParaRPr lang="ru-RU" sz="2400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5214942" y="5143512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dirty="0" smtClean="0"/>
              <a:t>+</a:t>
            </a:r>
            <a:endParaRPr lang="ru-RU" sz="2400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7715272" y="5072074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8</a:t>
            </a:r>
            <a:endParaRPr lang="ru-RU" sz="2800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6858016" y="4500570"/>
            <a:ext cx="785818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10</a:t>
            </a:r>
            <a:endParaRPr lang="ru-RU" sz="2800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6072198" y="3929066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20</a:t>
            </a:r>
            <a:endParaRPr lang="ru-RU" sz="2000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5214942" y="3286124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22</a:t>
            </a:r>
            <a:endParaRPr lang="ru-RU" sz="2000" dirty="0"/>
          </a:p>
        </p:txBody>
      </p:sp>
      <p:sp>
        <p:nvSpPr>
          <p:cNvPr id="28" name="Прямоугольник 27"/>
          <p:cNvSpPr/>
          <p:nvPr/>
        </p:nvSpPr>
        <p:spPr>
          <a:xfrm>
            <a:off x="4429124" y="2714620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4</a:t>
            </a:r>
            <a:endParaRPr lang="ru-RU" sz="2800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3643306" y="2143116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8</a:t>
            </a:r>
            <a:endParaRPr lang="ru-RU" sz="2800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857488" y="1500174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20</a:t>
            </a:r>
            <a:endParaRPr lang="ru-RU" sz="2000" dirty="0"/>
          </a:p>
        </p:txBody>
      </p:sp>
      <p:sp>
        <p:nvSpPr>
          <p:cNvPr id="31" name="Прямоугольник 30"/>
          <p:cNvSpPr/>
          <p:nvPr/>
        </p:nvSpPr>
        <p:spPr>
          <a:xfrm>
            <a:off x="2071670" y="857232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7</a:t>
            </a:r>
            <a:endParaRPr lang="ru-RU" sz="2800" dirty="0"/>
          </a:p>
        </p:txBody>
      </p:sp>
      <p:sp>
        <p:nvSpPr>
          <p:cNvPr id="32" name="Прямоугольник 31"/>
          <p:cNvSpPr/>
          <p:nvPr/>
        </p:nvSpPr>
        <p:spPr>
          <a:xfrm>
            <a:off x="1214414" y="285728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3</a:t>
            </a:r>
            <a:endParaRPr lang="ru-RU" sz="2800" dirty="0"/>
          </a:p>
        </p:txBody>
      </p:sp>
      <p:sp>
        <p:nvSpPr>
          <p:cNvPr id="33" name="TextBox 32"/>
          <p:cNvSpPr txBox="1"/>
          <p:nvPr/>
        </p:nvSpPr>
        <p:spPr>
          <a:xfrm>
            <a:off x="3707904" y="260648"/>
            <a:ext cx="5215467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В нижнем левом углу экрана</a:t>
            </a:r>
          </a:p>
          <a:p>
            <a:r>
              <a:rPr lang="ru-RU" sz="3200" dirty="0" smtClean="0"/>
              <a:t>выбери фломастер. Запиши</a:t>
            </a:r>
          </a:p>
          <a:p>
            <a:r>
              <a:rPr lang="ru-RU" sz="3200" dirty="0" smtClean="0"/>
              <a:t>нужную цифру в синих</a:t>
            </a:r>
          </a:p>
          <a:p>
            <a:r>
              <a:rPr lang="ru-RU" sz="3200" dirty="0" smtClean="0"/>
              <a:t>           квадратах. </a:t>
            </a:r>
            <a:endParaRPr lang="ru-RU" sz="3200" dirty="0"/>
          </a:p>
        </p:txBody>
      </p:sp>
      <p:sp>
        <p:nvSpPr>
          <p:cNvPr id="34" name="TextBox 33"/>
          <p:cNvSpPr txBox="1"/>
          <p:nvPr/>
        </p:nvSpPr>
        <p:spPr>
          <a:xfrm>
            <a:off x="1835696" y="5661248"/>
            <a:ext cx="323018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dirty="0" smtClean="0"/>
              <a:t>Проверь себя,</a:t>
            </a:r>
          </a:p>
          <a:p>
            <a:pPr algn="ctr"/>
            <a:r>
              <a:rPr lang="ru-RU" sz="2800" dirty="0" smtClean="0"/>
              <a:t>щёлкнув по слайду.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31840" y="404664"/>
            <a:ext cx="273183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Вычисли:  96:4</a:t>
            </a:r>
            <a:endParaRPr lang="ru-RU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2786050" y="1285860"/>
            <a:ext cx="830677" cy="52322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800" dirty="0" smtClean="0"/>
              <a:t>а)24</a:t>
            </a:r>
            <a:endParaRPr lang="ru-RU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6786578" y="1214422"/>
            <a:ext cx="857256" cy="52322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800" dirty="0" smtClean="0"/>
              <a:t>б)92</a:t>
            </a:r>
            <a:endParaRPr lang="ru-RU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4572000" y="1928802"/>
            <a:ext cx="912429" cy="52322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800" dirty="0" smtClean="0"/>
              <a:t>в) 34</a:t>
            </a:r>
            <a:endParaRPr lang="ru-RU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571472" y="1928802"/>
            <a:ext cx="864339" cy="52322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800" dirty="0" smtClean="0"/>
              <a:t>г) 26</a:t>
            </a:r>
            <a:endParaRPr lang="ru-RU" sz="2800" dirty="0"/>
          </a:p>
        </p:txBody>
      </p:sp>
      <p:sp>
        <p:nvSpPr>
          <p:cNvPr id="7" name="5-конечная звезда 6"/>
          <p:cNvSpPr/>
          <p:nvPr/>
        </p:nvSpPr>
        <p:spPr>
          <a:xfrm>
            <a:off x="3929058" y="1285860"/>
            <a:ext cx="428628" cy="428628"/>
          </a:xfrm>
          <a:prstGeom prst="star5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857356" y="2000240"/>
            <a:ext cx="571504" cy="4286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643570" y="2000240"/>
            <a:ext cx="571504" cy="4286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7786710" y="1285860"/>
            <a:ext cx="571504" cy="4286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3203848" y="3212976"/>
            <a:ext cx="264320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/>
              <a:t>Вычисли: 72:4          </a:t>
            </a:r>
            <a:endParaRPr lang="ru-RU" sz="3200" dirty="0"/>
          </a:p>
        </p:txBody>
      </p:sp>
      <p:sp>
        <p:nvSpPr>
          <p:cNvPr id="14" name="TextBox 13"/>
          <p:cNvSpPr txBox="1"/>
          <p:nvPr/>
        </p:nvSpPr>
        <p:spPr>
          <a:xfrm>
            <a:off x="857224" y="4071942"/>
            <a:ext cx="912429" cy="52322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800" dirty="0" smtClean="0"/>
              <a:t>а) 68</a:t>
            </a:r>
            <a:endParaRPr lang="ru-RU" sz="2800" dirty="0"/>
          </a:p>
        </p:txBody>
      </p:sp>
      <p:sp>
        <p:nvSpPr>
          <p:cNvPr id="15" name="TextBox 14"/>
          <p:cNvSpPr txBox="1"/>
          <p:nvPr/>
        </p:nvSpPr>
        <p:spPr>
          <a:xfrm>
            <a:off x="5143504" y="4071942"/>
            <a:ext cx="849913" cy="52322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800" dirty="0" smtClean="0"/>
              <a:t>б)28</a:t>
            </a:r>
            <a:endParaRPr lang="ru-RU" sz="2800" dirty="0"/>
          </a:p>
        </p:txBody>
      </p:sp>
      <p:sp>
        <p:nvSpPr>
          <p:cNvPr id="16" name="TextBox 15"/>
          <p:cNvSpPr txBox="1"/>
          <p:nvPr/>
        </p:nvSpPr>
        <p:spPr>
          <a:xfrm>
            <a:off x="7215206" y="5000636"/>
            <a:ext cx="830677" cy="52322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800" dirty="0" smtClean="0"/>
              <a:t>в)18</a:t>
            </a:r>
            <a:endParaRPr lang="ru-RU" sz="2800" dirty="0"/>
          </a:p>
        </p:txBody>
      </p:sp>
      <p:sp>
        <p:nvSpPr>
          <p:cNvPr id="17" name="TextBox 16"/>
          <p:cNvSpPr txBox="1"/>
          <p:nvPr/>
        </p:nvSpPr>
        <p:spPr>
          <a:xfrm>
            <a:off x="2857488" y="5214950"/>
            <a:ext cx="782587" cy="52322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800" dirty="0" smtClean="0"/>
              <a:t>г)16</a:t>
            </a:r>
            <a:endParaRPr lang="ru-RU" sz="2800" dirty="0"/>
          </a:p>
        </p:txBody>
      </p:sp>
      <p:sp>
        <p:nvSpPr>
          <p:cNvPr id="18" name="5-конечная звезда 17"/>
          <p:cNvSpPr/>
          <p:nvPr/>
        </p:nvSpPr>
        <p:spPr>
          <a:xfrm>
            <a:off x="8215338" y="5000636"/>
            <a:ext cx="571504" cy="500066"/>
          </a:xfrm>
          <a:prstGeom prst="star5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Овал 18"/>
          <p:cNvSpPr/>
          <p:nvPr/>
        </p:nvSpPr>
        <p:spPr>
          <a:xfrm>
            <a:off x="6143636" y="4149080"/>
            <a:ext cx="732620" cy="4229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Овал 19"/>
          <p:cNvSpPr/>
          <p:nvPr/>
        </p:nvSpPr>
        <p:spPr>
          <a:xfrm>
            <a:off x="3995936" y="5301208"/>
            <a:ext cx="715520" cy="4126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Овал 20"/>
          <p:cNvSpPr/>
          <p:nvPr/>
        </p:nvSpPr>
        <p:spPr>
          <a:xfrm>
            <a:off x="1928794" y="4221088"/>
            <a:ext cx="770998" cy="42235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TextBox 21"/>
          <p:cNvSpPr txBox="1"/>
          <p:nvPr/>
        </p:nvSpPr>
        <p:spPr>
          <a:xfrm>
            <a:off x="2843808" y="6093296"/>
            <a:ext cx="25418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Верный ответ - </a:t>
            </a:r>
            <a:endParaRPr lang="ru-RU" sz="2800" dirty="0"/>
          </a:p>
        </p:txBody>
      </p:sp>
      <p:sp>
        <p:nvSpPr>
          <p:cNvPr id="23" name="5-конечная звезда 22"/>
          <p:cNvSpPr/>
          <p:nvPr/>
        </p:nvSpPr>
        <p:spPr>
          <a:xfrm>
            <a:off x="5508104" y="6093296"/>
            <a:ext cx="571504" cy="500066"/>
          </a:xfrm>
          <a:prstGeom prst="star5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48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" fill="hold">
                      <p:stCondLst>
                        <p:cond delay="0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0" grpId="0" animBg="1"/>
      <p:bldP spid="11" grpId="0" animBg="1"/>
      <p:bldP spid="18" grpId="0" animBg="1"/>
      <p:bldP spid="19" grpId="0" animBg="1"/>
      <p:bldP spid="20" grpId="0" animBg="1"/>
      <p:bldP spid="2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67544" y="404664"/>
            <a:ext cx="311284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Если с=54, то  с:6=9</a:t>
            </a:r>
            <a:endParaRPr lang="ru-RU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395536" y="980728"/>
            <a:ext cx="32490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Если  С=6, то 5хС=35</a:t>
            </a:r>
            <a:endParaRPr lang="ru-RU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467544" y="1628800"/>
            <a:ext cx="30310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Если с=9, то 18:с=2</a:t>
            </a:r>
            <a:endParaRPr lang="ru-RU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395536" y="2132856"/>
            <a:ext cx="356168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Если  с=12, то с+10=22</a:t>
            </a:r>
            <a:endParaRPr lang="ru-RU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467544" y="2708920"/>
            <a:ext cx="32282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Если с=15, то 18-с=2</a:t>
            </a:r>
            <a:endParaRPr lang="ru-RU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4643438" y="3714752"/>
            <a:ext cx="41996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Если А=15, С=3, то АхС=48</a:t>
            </a:r>
            <a:endParaRPr lang="ru-RU" sz="2800" dirty="0"/>
          </a:p>
        </p:txBody>
      </p:sp>
      <p:sp>
        <p:nvSpPr>
          <p:cNvPr id="11" name="Овал 10"/>
          <p:cNvSpPr/>
          <p:nvPr/>
        </p:nvSpPr>
        <p:spPr>
          <a:xfrm>
            <a:off x="3923928" y="332656"/>
            <a:ext cx="857256" cy="5000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3923928" y="908720"/>
            <a:ext cx="857256" cy="5000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3923928" y="1556792"/>
            <a:ext cx="857256" cy="5000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3923928" y="2132856"/>
            <a:ext cx="857256" cy="5000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3923928" y="2708920"/>
            <a:ext cx="857256" cy="5000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3707904" y="6165304"/>
            <a:ext cx="857256" cy="5000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3707904" y="5589240"/>
            <a:ext cx="857256" cy="5000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/>
          <p:cNvSpPr/>
          <p:nvPr/>
        </p:nvSpPr>
        <p:spPr>
          <a:xfrm>
            <a:off x="3707904" y="4941168"/>
            <a:ext cx="857256" cy="5000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Овал 18"/>
          <p:cNvSpPr/>
          <p:nvPr/>
        </p:nvSpPr>
        <p:spPr>
          <a:xfrm>
            <a:off x="3707904" y="3789040"/>
            <a:ext cx="857256" cy="5000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Овал 19"/>
          <p:cNvSpPr/>
          <p:nvPr/>
        </p:nvSpPr>
        <p:spPr>
          <a:xfrm>
            <a:off x="3714744" y="4357694"/>
            <a:ext cx="857256" cy="5000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TextBox 20"/>
          <p:cNvSpPr txBox="1"/>
          <p:nvPr/>
        </p:nvSpPr>
        <p:spPr>
          <a:xfrm>
            <a:off x="4643438" y="4286256"/>
            <a:ext cx="41740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Если а=19,с=31, то  а+с=50</a:t>
            </a:r>
            <a:endParaRPr lang="ru-RU" sz="2800" dirty="0"/>
          </a:p>
        </p:txBody>
      </p:sp>
      <p:sp>
        <p:nvSpPr>
          <p:cNvPr id="22" name="TextBox 21"/>
          <p:cNvSpPr txBox="1"/>
          <p:nvPr/>
        </p:nvSpPr>
        <p:spPr>
          <a:xfrm>
            <a:off x="4788024" y="5517232"/>
            <a:ext cx="36434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Если а=72,с=8, то а:с=9</a:t>
            </a:r>
            <a:endParaRPr lang="ru-RU" sz="2800" dirty="0"/>
          </a:p>
        </p:txBody>
      </p:sp>
      <p:sp>
        <p:nvSpPr>
          <p:cNvPr id="23" name="TextBox 22"/>
          <p:cNvSpPr txBox="1"/>
          <p:nvPr/>
        </p:nvSpPr>
        <p:spPr>
          <a:xfrm>
            <a:off x="4714876" y="4929198"/>
            <a:ext cx="41050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Если а=65,с=26, то  а-с=39</a:t>
            </a:r>
            <a:endParaRPr lang="ru-RU" sz="2800" dirty="0"/>
          </a:p>
        </p:txBody>
      </p:sp>
      <p:sp>
        <p:nvSpPr>
          <p:cNvPr id="24" name="TextBox 23"/>
          <p:cNvSpPr txBox="1"/>
          <p:nvPr/>
        </p:nvSpPr>
        <p:spPr>
          <a:xfrm>
            <a:off x="4788024" y="6165304"/>
            <a:ext cx="40233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Если а=54,с=28, то а-с=20</a:t>
            </a:r>
            <a:endParaRPr lang="ru-RU" sz="2800" dirty="0"/>
          </a:p>
        </p:txBody>
      </p:sp>
      <p:sp>
        <p:nvSpPr>
          <p:cNvPr id="26" name="TextBox 25"/>
          <p:cNvSpPr txBox="1"/>
          <p:nvPr/>
        </p:nvSpPr>
        <p:spPr>
          <a:xfrm>
            <a:off x="5220072" y="332656"/>
            <a:ext cx="28575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+-++-</a:t>
            </a:r>
            <a:endParaRPr lang="ru-RU" sz="3600" dirty="0"/>
          </a:p>
        </p:txBody>
      </p:sp>
      <p:sp>
        <p:nvSpPr>
          <p:cNvPr id="28" name="TextBox 27"/>
          <p:cNvSpPr txBox="1"/>
          <p:nvPr/>
        </p:nvSpPr>
        <p:spPr>
          <a:xfrm>
            <a:off x="3000364" y="3786190"/>
            <a:ext cx="28575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-+++-</a:t>
            </a:r>
            <a:endParaRPr lang="ru-RU" sz="3600" dirty="0"/>
          </a:p>
        </p:txBody>
      </p:sp>
      <p:sp>
        <p:nvSpPr>
          <p:cNvPr id="25" name="TextBox 24"/>
          <p:cNvSpPr txBox="1"/>
          <p:nvPr/>
        </p:nvSpPr>
        <p:spPr>
          <a:xfrm>
            <a:off x="5868144" y="620688"/>
            <a:ext cx="2590837" cy="193899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ru-RU" sz="2400" dirty="0" smtClean="0"/>
              <a:t>Если утверждение</a:t>
            </a:r>
          </a:p>
          <a:p>
            <a:pPr algn="ctr"/>
            <a:r>
              <a:rPr lang="ru-RU" sz="2400" dirty="0" smtClean="0"/>
              <a:t>верно, поставь  в</a:t>
            </a:r>
          </a:p>
          <a:p>
            <a:pPr algn="ctr"/>
            <a:r>
              <a:rPr lang="ru-RU" sz="2400" dirty="0" smtClean="0"/>
              <a:t>синем овале</a:t>
            </a:r>
          </a:p>
          <a:p>
            <a:pPr algn="ctr"/>
            <a:r>
              <a:rPr lang="ru-RU" sz="2400" dirty="0" smtClean="0"/>
              <a:t> фломастером</a:t>
            </a:r>
          </a:p>
          <a:p>
            <a:pPr algn="ctr"/>
            <a:r>
              <a:rPr lang="ru-RU" sz="2400" dirty="0" smtClean="0"/>
              <a:t>+, если неверно -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3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3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1"/>
      <p:bldP spid="2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83568" y="476672"/>
            <a:ext cx="80724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Какое из этих чисел наименьшее?</a:t>
            </a:r>
            <a:endParaRPr lang="ru-RU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1142976" y="2000240"/>
            <a:ext cx="1949573" cy="646331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3600" dirty="0" smtClean="0"/>
              <a:t>а)123456</a:t>
            </a:r>
            <a:endParaRPr lang="ru-RU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2857488" y="2928934"/>
            <a:ext cx="1973617" cy="646331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3600" dirty="0" smtClean="0"/>
              <a:t>б)102345</a:t>
            </a:r>
            <a:endParaRPr lang="ru-RU" sz="3600" dirty="0"/>
          </a:p>
        </p:txBody>
      </p:sp>
      <p:sp>
        <p:nvSpPr>
          <p:cNvPr id="7" name="TextBox 6"/>
          <p:cNvSpPr txBox="1"/>
          <p:nvPr/>
        </p:nvSpPr>
        <p:spPr>
          <a:xfrm>
            <a:off x="4857752" y="3929066"/>
            <a:ext cx="1949573" cy="646331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3600" dirty="0" smtClean="0"/>
              <a:t>в)123450</a:t>
            </a:r>
            <a:endParaRPr lang="ru-RU" sz="3600" dirty="0"/>
          </a:p>
        </p:txBody>
      </p:sp>
      <p:sp>
        <p:nvSpPr>
          <p:cNvPr id="8" name="Овал 7"/>
          <p:cNvSpPr/>
          <p:nvPr/>
        </p:nvSpPr>
        <p:spPr>
          <a:xfrm>
            <a:off x="3286116" y="2000240"/>
            <a:ext cx="1000132" cy="64294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5-конечная звезда 8"/>
          <p:cNvSpPr/>
          <p:nvPr/>
        </p:nvSpPr>
        <p:spPr>
          <a:xfrm>
            <a:off x="5072066" y="2928934"/>
            <a:ext cx="714380" cy="571504"/>
          </a:xfrm>
          <a:prstGeom prst="star5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6929454" y="3929066"/>
            <a:ext cx="1000132" cy="64294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1763688" y="5373216"/>
            <a:ext cx="54328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Щёлкни по цифре, верный ответ - </a:t>
            </a:r>
            <a:endParaRPr lang="ru-RU" sz="2800" dirty="0"/>
          </a:p>
        </p:txBody>
      </p:sp>
      <p:sp>
        <p:nvSpPr>
          <p:cNvPr id="13" name="5-конечная звезда 12"/>
          <p:cNvSpPr/>
          <p:nvPr/>
        </p:nvSpPr>
        <p:spPr>
          <a:xfrm>
            <a:off x="7092280" y="5373216"/>
            <a:ext cx="714380" cy="571504"/>
          </a:xfrm>
          <a:prstGeom prst="star5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357166"/>
            <a:ext cx="862236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/>
              <a:t>Масса свёклы в каждом ящике 18 кг, а масса каждого ящика 2 кг. Чему равна масса 5  ящиков со свёклой?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28662" y="2571744"/>
            <a:ext cx="1357322" cy="58477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3200" dirty="0" smtClean="0"/>
              <a:t>1)90кг</a:t>
            </a:r>
            <a:endParaRPr lang="ru-RU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2699792" y="3429000"/>
            <a:ext cx="1357322" cy="58477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3200" dirty="0" smtClean="0"/>
              <a:t>2)10кг</a:t>
            </a:r>
            <a:endParaRPr lang="ru-RU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4644008" y="4149080"/>
            <a:ext cx="1643074" cy="58477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3200" dirty="0" smtClean="0"/>
              <a:t>3)100кг</a:t>
            </a:r>
            <a:endParaRPr lang="ru-RU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6804248" y="5013176"/>
            <a:ext cx="1268296" cy="58477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3200" dirty="0" smtClean="0"/>
              <a:t>4)96кг</a:t>
            </a:r>
            <a:endParaRPr lang="ru-RU" sz="3200" dirty="0"/>
          </a:p>
        </p:txBody>
      </p:sp>
      <p:sp>
        <p:nvSpPr>
          <p:cNvPr id="7" name="5-конечная звезда 6"/>
          <p:cNvSpPr/>
          <p:nvPr/>
        </p:nvSpPr>
        <p:spPr>
          <a:xfrm>
            <a:off x="5072066" y="4857760"/>
            <a:ext cx="642942" cy="642942"/>
          </a:xfrm>
          <a:prstGeom prst="star5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Равнобедренный треугольник 7"/>
          <p:cNvSpPr/>
          <p:nvPr/>
        </p:nvSpPr>
        <p:spPr>
          <a:xfrm>
            <a:off x="1071538" y="3429000"/>
            <a:ext cx="642942" cy="64294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Равнобедренный треугольник 8"/>
          <p:cNvSpPr/>
          <p:nvPr/>
        </p:nvSpPr>
        <p:spPr>
          <a:xfrm>
            <a:off x="3214678" y="4214818"/>
            <a:ext cx="642942" cy="64294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Равнобедренный треугольник 9"/>
          <p:cNvSpPr/>
          <p:nvPr/>
        </p:nvSpPr>
        <p:spPr>
          <a:xfrm>
            <a:off x="7092280" y="5733256"/>
            <a:ext cx="642942" cy="64294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357166"/>
            <a:ext cx="835824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/>
              <a:t>Ребята смотрели спектакль в школьном зале. В трёх рядах сидели по 15 человек и ещё в одном ряду 12 человек. Сколько ребят смотрело спектакль?</a:t>
            </a:r>
            <a:endParaRPr lang="ru-RU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857224" y="3357562"/>
            <a:ext cx="2434897" cy="58477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3200" dirty="0" smtClean="0"/>
              <a:t>1) 45человек</a:t>
            </a:r>
            <a:endParaRPr lang="ru-RU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857224" y="4500570"/>
            <a:ext cx="2412455" cy="58477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800" dirty="0" smtClean="0"/>
              <a:t>2) 27 </a:t>
            </a:r>
            <a:r>
              <a:rPr lang="ru-RU" sz="3200" dirty="0" smtClean="0"/>
              <a:t>человек</a:t>
            </a:r>
            <a:endParaRPr lang="ru-RU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5072066" y="3357562"/>
            <a:ext cx="2434897" cy="58477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3200" dirty="0" smtClean="0"/>
              <a:t>3)60 человек</a:t>
            </a:r>
            <a:endParaRPr lang="ru-RU" sz="3200" dirty="0"/>
          </a:p>
        </p:txBody>
      </p:sp>
      <p:sp>
        <p:nvSpPr>
          <p:cNvPr id="11" name="TextBox 10"/>
          <p:cNvSpPr txBox="1"/>
          <p:nvPr/>
        </p:nvSpPr>
        <p:spPr>
          <a:xfrm>
            <a:off x="5072066" y="4500570"/>
            <a:ext cx="2434897" cy="58477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3200" dirty="0" smtClean="0"/>
              <a:t>4)57 человек</a:t>
            </a:r>
            <a:endParaRPr lang="ru-RU" sz="3200" dirty="0"/>
          </a:p>
        </p:txBody>
      </p:sp>
      <p:sp>
        <p:nvSpPr>
          <p:cNvPr id="12" name="5-конечная звезда 11"/>
          <p:cNvSpPr/>
          <p:nvPr/>
        </p:nvSpPr>
        <p:spPr>
          <a:xfrm>
            <a:off x="7643834" y="4429132"/>
            <a:ext cx="785818" cy="642942"/>
          </a:xfrm>
          <a:prstGeom prst="star5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Ромб 13"/>
          <p:cNvSpPr/>
          <p:nvPr/>
        </p:nvSpPr>
        <p:spPr>
          <a:xfrm>
            <a:off x="3357554" y="3071810"/>
            <a:ext cx="914400" cy="914400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Ромб 14"/>
          <p:cNvSpPr/>
          <p:nvPr/>
        </p:nvSpPr>
        <p:spPr>
          <a:xfrm>
            <a:off x="3286116" y="4357694"/>
            <a:ext cx="914400" cy="914400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Ромб 15"/>
          <p:cNvSpPr/>
          <p:nvPr/>
        </p:nvSpPr>
        <p:spPr>
          <a:xfrm>
            <a:off x="7596336" y="3140968"/>
            <a:ext cx="914400" cy="914400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12" grpId="0" animBg="1"/>
      <p:bldP spid="14" grpId="0" animBg="1"/>
      <p:bldP spid="15" grpId="0" animBg="1"/>
      <p:bldP spid="1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31640" y="1412776"/>
            <a:ext cx="648510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600" dirty="0" smtClean="0">
                <a:solidFill>
                  <a:srgbClr val="C00000"/>
                </a:solidFill>
              </a:rPr>
              <a:t>М</a:t>
            </a:r>
            <a:r>
              <a:rPr lang="ru-RU" sz="9600" dirty="0" smtClean="0">
                <a:solidFill>
                  <a:srgbClr val="FFC000"/>
                </a:solidFill>
              </a:rPr>
              <a:t>о</a:t>
            </a:r>
            <a:r>
              <a:rPr lang="ru-RU" sz="9600" dirty="0" smtClean="0">
                <a:solidFill>
                  <a:srgbClr val="92D050"/>
                </a:solidFill>
              </a:rPr>
              <a:t>л</a:t>
            </a:r>
            <a:r>
              <a:rPr lang="ru-RU" sz="9600" dirty="0" smtClean="0">
                <a:solidFill>
                  <a:srgbClr val="00B0F0"/>
                </a:solidFill>
              </a:rPr>
              <a:t>о</a:t>
            </a:r>
            <a:r>
              <a:rPr lang="ru-RU" sz="9600" dirty="0" smtClean="0">
                <a:solidFill>
                  <a:srgbClr val="002060"/>
                </a:solidFill>
              </a:rPr>
              <a:t>д</a:t>
            </a:r>
            <a:r>
              <a:rPr lang="ru-RU" sz="9600" dirty="0" smtClean="0">
                <a:solidFill>
                  <a:srgbClr val="7030A0"/>
                </a:solidFill>
              </a:rPr>
              <a:t>ц</a:t>
            </a:r>
            <a:r>
              <a:rPr lang="ru-RU" sz="9600" dirty="0" smtClean="0">
                <a:solidFill>
                  <a:srgbClr val="FFFF00"/>
                </a:solidFill>
              </a:rPr>
              <a:t>ы</a:t>
            </a:r>
            <a:r>
              <a:rPr lang="ru-RU" sz="9600" dirty="0" smtClean="0">
                <a:solidFill>
                  <a:srgbClr val="FF0000"/>
                </a:solidFill>
              </a:rPr>
              <a:t>!</a:t>
            </a:r>
            <a:r>
              <a:rPr lang="ru-RU" sz="9600" dirty="0" smtClean="0">
                <a:solidFill>
                  <a:srgbClr val="0070C0"/>
                </a:solidFill>
              </a:rPr>
              <a:t>!</a:t>
            </a:r>
            <a:r>
              <a:rPr lang="ru-RU" sz="9600" dirty="0" smtClean="0">
                <a:solidFill>
                  <a:srgbClr val="00B050"/>
                </a:solidFill>
              </a:rPr>
              <a:t>!</a:t>
            </a:r>
            <a:endParaRPr lang="ru-RU" sz="96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ransition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УСТНЫЙ СЧЁТ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189</TotalTime>
  <Words>254</Words>
  <Application>Microsoft Office PowerPoint</Application>
  <PresentationFormat>Экран (4:3)</PresentationFormat>
  <Paragraphs>89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УСТНЫЙ СЧЁТ</vt:lpstr>
      <vt:lpstr>Устный   счёт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Устный   счёт</dc:title>
  <dc:creator>Даша</dc:creator>
  <cp:lastModifiedBy>Admin</cp:lastModifiedBy>
  <cp:revision>25</cp:revision>
  <dcterms:created xsi:type="dcterms:W3CDTF">2012-03-21T16:50:46Z</dcterms:created>
  <dcterms:modified xsi:type="dcterms:W3CDTF">2015-05-21T19:14:23Z</dcterms:modified>
</cp:coreProperties>
</file>