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9" r:id="rId3"/>
    <p:sldId id="321" r:id="rId4"/>
    <p:sldId id="318" r:id="rId5"/>
    <p:sldId id="322" r:id="rId6"/>
    <p:sldId id="328" r:id="rId7"/>
    <p:sldId id="257" r:id="rId8"/>
    <p:sldId id="259" r:id="rId9"/>
    <p:sldId id="264" r:id="rId10"/>
    <p:sldId id="323" r:id="rId11"/>
    <p:sldId id="324" r:id="rId12"/>
    <p:sldId id="325" r:id="rId13"/>
    <p:sldId id="327" r:id="rId14"/>
    <p:sldId id="326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29" r:id="rId24"/>
    <p:sldId id="330" r:id="rId25"/>
    <p:sldId id="331" r:id="rId26"/>
    <p:sldId id="332" r:id="rId27"/>
    <p:sldId id="313" r:id="rId28"/>
    <p:sldId id="320" r:id="rId29"/>
    <p:sldId id="258" r:id="rId30"/>
    <p:sldId id="31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3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2E759-8B63-4E50-8BB8-B3EA6621C554}" type="presOf" srcId="{D831D0E8-FC2F-417C-8A50-B7132907CF42}" destId="{7639CDC6-C8AB-48DF-84F2-A06C8023F0E7}" srcOrd="0" destOrd="0" presId="urn:microsoft.com/office/officeart/2005/8/layout/venn3"/>
    <dgm:cxn modelId="{AE171971-4AF9-4D4C-88A5-2C2ECD9EF1DE}" type="presOf" srcId="{9E53B189-0707-4064-9012-2711E3FFAF51}" destId="{5E98A81F-6172-48FF-A315-DC20E1D6D860}" srcOrd="0" destOrd="0" presId="urn:microsoft.com/office/officeart/2005/8/layout/venn3"/>
    <dgm:cxn modelId="{0AE5468E-BD68-40AE-84AD-CEBF96B96273}" type="presOf" srcId="{8FDD254B-A7A3-4B97-9FBB-6289B1A1C2D8}" destId="{F714F26A-66E6-47A5-BA72-4D05BE71D5ED}" srcOrd="0" destOrd="0" presId="urn:microsoft.com/office/officeart/2005/8/layout/venn3"/>
    <dgm:cxn modelId="{E893857E-1860-4DF5-A824-0FE0E916DE95}" type="presOf" srcId="{EF3DA76C-D868-4446-A08E-A80CAB3A147C}" destId="{71C6594F-E037-4259-BCD1-AAD3B842C68C}" srcOrd="0" destOrd="0" presId="urn:microsoft.com/office/officeart/2005/8/layout/venn3"/>
    <dgm:cxn modelId="{76348762-9A42-469D-9624-D5EA581E99EC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27247DD1-2F43-49D8-872E-62340F4FC9A6}" type="presParOf" srcId="{446CA65D-CB69-46F3-B3D9-11BB3C3F4571}" destId="{5E98A81F-6172-48FF-A315-DC20E1D6D860}" srcOrd="0" destOrd="0" presId="urn:microsoft.com/office/officeart/2005/8/layout/venn3"/>
    <dgm:cxn modelId="{387E0E4E-F188-438A-9D71-B0D77E0DD522}" type="presParOf" srcId="{446CA65D-CB69-46F3-B3D9-11BB3C3F4571}" destId="{233A0F06-B176-4222-B794-F8A2ACEF7896}" srcOrd="1" destOrd="0" presId="urn:microsoft.com/office/officeart/2005/8/layout/venn3"/>
    <dgm:cxn modelId="{F63E7531-C2B3-4024-8EC3-D43D1CAEE6FE}" type="presParOf" srcId="{446CA65D-CB69-46F3-B3D9-11BB3C3F4571}" destId="{F714F26A-66E6-47A5-BA72-4D05BE71D5ED}" srcOrd="2" destOrd="0" presId="urn:microsoft.com/office/officeart/2005/8/layout/venn3"/>
    <dgm:cxn modelId="{E3591694-5C1A-40ED-AC0F-315239D2CF8E}" type="presParOf" srcId="{446CA65D-CB69-46F3-B3D9-11BB3C3F4571}" destId="{C1BB16E1-7DA5-48EB-B3D7-8BC424EC9F8B}" srcOrd="3" destOrd="0" presId="urn:microsoft.com/office/officeart/2005/8/layout/venn3"/>
    <dgm:cxn modelId="{2F55C74C-7EC7-4507-90F5-E6BBC50CAA3B}" type="presParOf" srcId="{446CA65D-CB69-46F3-B3D9-11BB3C3F4571}" destId="{71C6594F-E037-4259-BCD1-AAD3B842C68C}" srcOrd="4" destOrd="0" presId="urn:microsoft.com/office/officeart/2005/8/layout/venn3"/>
    <dgm:cxn modelId="{029503E6-0E77-4617-8E35-D97B4EDE7C26}" type="presParOf" srcId="{446CA65D-CB69-46F3-B3D9-11BB3C3F4571}" destId="{DEE0814D-27E9-4EA5-92C4-69241B91B41B}" srcOrd="5" destOrd="0" presId="urn:microsoft.com/office/officeart/2005/8/layout/venn3"/>
    <dgm:cxn modelId="{F17CA7D9-8B25-4911-BF5D-755748F94B5D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F6AEA28-6199-4021-8053-AFC3A525C2C9}" type="presOf" srcId="{CD68ACB4-957B-40B2-9AB7-BA3A4F59C6F2}" destId="{6EF1AF08-9334-480F-9092-2F9E329DD69C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2CDA8A2-1189-4216-A393-0107AF920196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65C35DF-5A94-44CD-8B69-4CD9D5D05A6F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19F37BA1-7F35-4D06-8969-76E620F6564D}" type="presOf" srcId="{9B28D258-7D84-4D3E-A4D6-4DC2CAD20B9A}" destId="{218F0263-153A-4B8C-B3FB-8AB83B00CF86}" srcOrd="0" destOrd="0" presId="urn:microsoft.com/office/officeart/2005/8/layout/venn3"/>
    <dgm:cxn modelId="{B46193AD-B825-41D7-9D97-EB280FAC560B}" type="presOf" srcId="{55503469-2CDB-46B9-B6CD-6814AE157330}" destId="{6FC185DC-2AFF-4C48-ABA6-A267AA6D91B6}" srcOrd="0" destOrd="0" presId="urn:microsoft.com/office/officeart/2005/8/layout/venn3"/>
    <dgm:cxn modelId="{ABA7379A-AF8F-455E-8B21-F590204859F8}" type="presParOf" srcId="{F0D1C6A0-6AE3-4478-BCA0-1963AF8130D5}" destId="{F9C5F6B0-4D31-493A-9460-1EC566C3BB84}" srcOrd="0" destOrd="0" presId="urn:microsoft.com/office/officeart/2005/8/layout/venn3"/>
    <dgm:cxn modelId="{ACD9CEFE-4DA8-453D-AE36-898E5812424F}" type="presParOf" srcId="{F0D1C6A0-6AE3-4478-BCA0-1963AF8130D5}" destId="{B842DF3E-E78D-462F-A5CC-E16C67B01821}" srcOrd="1" destOrd="0" presId="urn:microsoft.com/office/officeart/2005/8/layout/venn3"/>
    <dgm:cxn modelId="{476198EA-4502-4DD1-82C8-466F4D7676B3}" type="presParOf" srcId="{F0D1C6A0-6AE3-4478-BCA0-1963AF8130D5}" destId="{6EF1AF08-9334-480F-9092-2F9E329DD69C}" srcOrd="2" destOrd="0" presId="urn:microsoft.com/office/officeart/2005/8/layout/venn3"/>
    <dgm:cxn modelId="{214A9B7D-7F93-45BE-B434-42C85472602A}" type="presParOf" srcId="{F0D1C6A0-6AE3-4478-BCA0-1963AF8130D5}" destId="{B4C4B1EE-0694-4A8B-ADE2-6079FF95B405}" srcOrd="3" destOrd="0" presId="urn:microsoft.com/office/officeart/2005/8/layout/venn3"/>
    <dgm:cxn modelId="{3D761FD7-550F-42AB-8CB3-71F42EFCE382}" type="presParOf" srcId="{F0D1C6A0-6AE3-4478-BCA0-1963AF8130D5}" destId="{6FC185DC-2AFF-4C48-ABA6-A267AA6D91B6}" srcOrd="4" destOrd="0" presId="urn:microsoft.com/office/officeart/2005/8/layout/venn3"/>
    <dgm:cxn modelId="{287DD53A-726C-4577-A449-BF7F7C5674DD}" type="presParOf" srcId="{F0D1C6A0-6AE3-4478-BCA0-1963AF8130D5}" destId="{8F737D8B-7FC9-4805-BF3E-0815E46E311C}" srcOrd="5" destOrd="0" presId="urn:microsoft.com/office/officeart/2005/8/layout/venn3"/>
    <dgm:cxn modelId="{62CAA2DD-84C1-4FC2-9755-7BB0CCEED79F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298EB-AD77-418F-8346-3975A2F743D7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AC7C-39D6-443B-947B-207A7808C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6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as-m.narod.ru/pict/Shkaf3d.JPG" TargetMode="External"/><Relationship Id="rId3" Type="http://schemas.openxmlformats.org/officeDocument/2006/relationships/hyperlink" Target="http://www.gbg.ru/images/TefalFV3230.jpg" TargetMode="External"/><Relationship Id="rId7" Type="http://schemas.openxmlformats.org/officeDocument/2006/relationships/hyperlink" Target="http://www.promosouvenir.ru/media/small/824901_s1.jpg" TargetMode="External"/><Relationship Id="rId2" Type="http://schemas.openxmlformats.org/officeDocument/2006/relationships/hyperlink" Target="http://s39.radikal.ru/i085/0906/a9/a2d144588a7f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sdr.ru/office/25607/sapog3.jpg" TargetMode="External"/><Relationship Id="rId11" Type="http://schemas.openxmlformats.org/officeDocument/2006/relationships/hyperlink" Target="http://profkom.gaz.ru/img/action.jpg" TargetMode="External"/><Relationship Id="rId5" Type="http://schemas.openxmlformats.org/officeDocument/2006/relationships/hyperlink" Target="http://www.gommeux.ru/Pic/boots.jpg" TargetMode="External"/><Relationship Id="rId10" Type="http://schemas.openxmlformats.org/officeDocument/2006/relationships/hyperlink" Target="http://www.nadavi.ru/jpg_zoom1/47884.jpg" TargetMode="External"/><Relationship Id="rId4" Type="http://schemas.openxmlformats.org/officeDocument/2006/relationships/hyperlink" Target="http://www.logutoff-shop.ru/admin/pictures/2142b.jpg" TargetMode="External"/><Relationship Id="rId9" Type="http://schemas.openxmlformats.org/officeDocument/2006/relationships/hyperlink" Target="http://www.dalkor.ru/img/krovodn/sofi_v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428604"/>
            <a:ext cx="785818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4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5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/>
            </a:r>
            <a:br>
              <a:rPr lang="ru-RU" sz="5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</a:br>
            <a:r>
              <a:rPr lang="ru-RU" sz="54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</a:t>
            </a: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Что окружает</a:t>
            </a:r>
            <a:b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нас дома</a:t>
            </a: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»</a:t>
            </a:r>
            <a:b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1 класс</a:t>
            </a:r>
            <a:endParaRPr lang="ru-RU" sz="6000" dirty="0">
              <a:latin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6215081"/>
            <a:ext cx="4038600" cy="13984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None/>
            </a:pPr>
            <a:endParaRPr lang="ru-RU" sz="4000" b="1" spc="600" dirty="0" smtClean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>
              <a:buNone/>
            </a:pP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             </a:t>
            </a:r>
          </a:p>
          <a:p>
            <a:pPr algn="ctr">
              <a:buNone/>
            </a:pPr>
            <a:endParaRPr lang="ru-RU" sz="4000" b="1" spc="600" dirty="0" smtClean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>
              <a:buNone/>
            </a:pPr>
            <a:r>
              <a:rPr lang="ru-RU" sz="4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</a:t>
            </a:r>
            <a:endParaRPr lang="ru-RU" sz="40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2571744"/>
            <a:ext cx="4643470" cy="378621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Садыкова</a:t>
            </a:r>
          </a:p>
          <a:p>
            <a:pPr algn="ctr">
              <a:buNone/>
            </a:pPr>
            <a:r>
              <a:rPr lang="ru-RU" sz="2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           Клара  </a:t>
            </a:r>
          </a:p>
          <a:p>
            <a:pPr algn="ctr">
              <a:buNone/>
            </a:pPr>
            <a:r>
              <a:rPr lang="ru-RU" sz="2800" b="1" spc="600" dirty="0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</a:t>
            </a:r>
            <a:r>
              <a:rPr lang="ru-RU" sz="2800" b="1" spc="600" dirty="0" err="1" smtClean="0">
                <a:ln w="381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Мухаметовна</a:t>
            </a:r>
            <a:endParaRPr lang="ru-RU" sz="2800" b="1" spc="600" dirty="0" smtClean="0">
              <a:ln w="3810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</a:rPr>
              <a:t>МБОУ «</a:t>
            </a:r>
            <a:r>
              <a:rPr lang="ru-RU" sz="2800" dirty="0" err="1" smtClean="0">
                <a:solidFill>
                  <a:srgbClr val="FF0000"/>
                </a:solidFill>
                <a:latin typeface="Verdana" pitchFamily="34" charset="0"/>
              </a:rPr>
              <a:t>Старокульшариповс</a:t>
            </a:r>
            <a:endParaRPr lang="ru-RU" sz="280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buNone/>
            </a:pPr>
            <a:r>
              <a:rPr lang="ru-RU" sz="2800" smtClean="0">
                <a:solidFill>
                  <a:srgbClr val="FF0000"/>
                </a:solidFill>
                <a:latin typeface="Verdana" pitchFamily="34" charset="0"/>
              </a:rPr>
              <a:t>кая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</a:rPr>
              <a:t> СОШ»</a:t>
            </a:r>
            <a:endParaRPr lang="ru-RU" sz="2800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2" descr="C:\Users\1\Pictures\КАРТИНКИ\АНИМИРОВАННЫЕ КАРТИНКИ\1 (7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4100542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40 из 454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4286280" cy="5041007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3786190"/>
            <a:ext cx="1857388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чайник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4000496" y="1071546"/>
            <a:ext cx="500066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горячего колодца через нос водица льётся.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000496" y="1071546"/>
            <a:ext cx="5000660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Полюбуйся, посмотри —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Полюс северный внутри!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сверкает снег и лед,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 сама зима живет.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6322" name="Picture 2" descr="Картинка 11 из 1470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3620933" cy="50958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Картинка 4 из 788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142844" y="1500174"/>
            <a:ext cx="4929222" cy="5095884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714744" y="1071546"/>
            <a:ext cx="5286412" cy="1714512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Две сестренки, две плетенки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овечьей шерсти тонкой.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гулять — так надевать,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Чтоб не мерзли пять да пять.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12 из 374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571876"/>
            <a:ext cx="3000396" cy="188580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00430" y="1071546"/>
            <a:ext cx="5357850" cy="2000264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/>
              <a:t>Утка в воде,</a:t>
            </a:r>
            <a:endParaRPr lang="ru-RU" sz="2000" dirty="0" smtClean="0"/>
          </a:p>
          <a:p>
            <a:r>
              <a:rPr lang="ru-RU" sz="2000" b="1" dirty="0" smtClean="0"/>
              <a:t>А хвост на горе.</a:t>
            </a:r>
            <a:r>
              <a:rPr lang="ru-RU" sz="2000" dirty="0" smtClean="0"/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5 из 25178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1214422"/>
            <a:ext cx="5791205" cy="413968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786314" y="4857760"/>
            <a:ext cx="2428892" cy="1285884"/>
          </a:xfrm>
          <a:prstGeom prst="cloudCallout">
            <a:avLst>
              <a:gd name="adj1" fmla="val 34933"/>
              <a:gd name="adj2" fmla="val -1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телевизор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565432" y="1088298"/>
            <a:ext cx="5357850" cy="2000264"/>
          </a:xfrm>
          <a:prstGeom prst="cloudCallout">
            <a:avLst>
              <a:gd name="adj1" fmla="val 21192"/>
              <a:gd name="adj2" fmla="val 1685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000" b="1" dirty="0" smtClean="0"/>
              <a:t>Живёт в нём вся вселенная , а вещь обыкновенная.</a:t>
            </a:r>
            <a:r>
              <a:rPr lang="ru-RU" sz="2000" dirty="0" smtClean="0"/>
              <a:t>	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 descr="Картинка 55 из 3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85926"/>
            <a:ext cx="2928958" cy="2928958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33 из 632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335891" y="4000504"/>
            <a:ext cx="2996764" cy="2357454"/>
          </a:xfrm>
          <a:prstGeom prst="rect">
            <a:avLst/>
          </a:prstGeom>
          <a:noFill/>
        </p:spPr>
      </p:pic>
      <p:pic>
        <p:nvPicPr>
          <p:cNvPr id="61444" name="Picture 4" descr="Картинка 115 из 687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928670"/>
            <a:ext cx="3671099" cy="1857388"/>
          </a:xfrm>
          <a:prstGeom prst="rect">
            <a:avLst/>
          </a:prstGeom>
          <a:noFill/>
        </p:spPr>
      </p:pic>
      <p:pic>
        <p:nvPicPr>
          <p:cNvPr id="61448" name="Picture 8" descr="Картинка 1 из 3086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2906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8" descr="Картинка 26 из 443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158" y="3714752"/>
            <a:ext cx="2292128" cy="2143140"/>
          </a:xfrm>
          <a:prstGeom prst="rect">
            <a:avLst/>
          </a:prstGeom>
          <a:noFill/>
        </p:spPr>
      </p:pic>
      <p:pic>
        <p:nvPicPr>
          <p:cNvPr id="62466" name="Picture 2" descr="Картинка 7 из 80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3642000" cy="1824417"/>
          </a:xfrm>
          <a:prstGeom prst="rect">
            <a:avLst/>
          </a:prstGeom>
          <a:noFill/>
        </p:spPr>
      </p:pic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52308"/>
            <a:ext cx="2428892" cy="258629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92867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3490" name="Picture 2" descr="Картинка 121 из 197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3929066"/>
            <a:ext cx="3738172" cy="280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Картинка 184 из 1971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14744" y="1500174"/>
            <a:ext cx="2497830" cy="2643206"/>
          </a:xfrm>
          <a:prstGeom prst="rect">
            <a:avLst/>
          </a:prstGeom>
          <a:noFill/>
        </p:spPr>
      </p:pic>
      <p:pic>
        <p:nvPicPr>
          <p:cNvPr id="63494" name="Picture 6" descr="Картинка 10 из 545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928670"/>
            <a:ext cx="3571900" cy="2381267"/>
          </a:xfrm>
          <a:prstGeom prst="rect">
            <a:avLst/>
          </a:prstGeom>
          <a:noFill/>
        </p:spPr>
      </p:pic>
      <p:pic>
        <p:nvPicPr>
          <p:cNvPr id="63496" name="Picture 8" descr="Картинка 12 из 374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4643446"/>
            <a:ext cx="3000396" cy="18858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Найдите лишний предмет.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4516" name="Picture 4" descr="Картинка 51 из 160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2143140" cy="2500330"/>
          </a:xfrm>
          <a:prstGeom prst="rect">
            <a:avLst/>
          </a:prstGeom>
          <a:noFill/>
        </p:spPr>
      </p:pic>
      <p:pic>
        <p:nvPicPr>
          <p:cNvPr id="64518" name="Picture 6" descr="Картинка 57 из 1602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857760"/>
            <a:ext cx="2739636" cy="1660231"/>
          </a:xfrm>
          <a:prstGeom prst="rect">
            <a:avLst/>
          </a:prstGeom>
          <a:noFill/>
        </p:spPr>
      </p:pic>
      <p:pic>
        <p:nvPicPr>
          <p:cNvPr id="64514" name="Picture 2" descr="Картинка 29 из 1602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20" y="2643182"/>
            <a:ext cx="2428860" cy="4214818"/>
          </a:xfrm>
          <a:prstGeom prst="rect">
            <a:avLst/>
          </a:prstGeom>
          <a:noFill/>
        </p:spPr>
      </p:pic>
      <p:pic>
        <p:nvPicPr>
          <p:cNvPr id="64520" name="Picture 8" descr="Картинка 15 из 9042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728" y="785794"/>
            <a:ext cx="1857388" cy="27826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а 29 из 1470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357538"/>
            <a:ext cx="3500462" cy="3500462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500826" y="4357694"/>
            <a:ext cx="1539156" cy="2122648"/>
          </a:xfrm>
          <a:prstGeom prst="rect">
            <a:avLst/>
          </a:prstGeom>
          <a:noFill/>
        </p:spPr>
      </p:pic>
      <p:pic>
        <p:nvPicPr>
          <p:cNvPr id="70660" name="Picture 4" descr="Картинка 27 из 454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28586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43174" y="571480"/>
            <a:ext cx="628654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Прозвенел для нас звонок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  Начинается урок!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К нам без опоздания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Приходи, СТАРАНИЕ!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Помоги нам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потрудиться!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Times New Roman" pitchFamily="18" charset="0"/>
              </a:rPr>
              <a:t>Мы пришли сюда УЧИТЬСЯ!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Picture 4" descr="звонок">
            <a:hlinkClick r:id="" action="ppaction://noaction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2863" y="1"/>
            <a:ext cx="3114666" cy="279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9634" name="Picture 2" descr="http://im0-tub.yandex.net/i?id=27416746&amp;tov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000108"/>
            <a:ext cx="1358328" cy="1928826"/>
          </a:xfrm>
          <a:prstGeom prst="rect">
            <a:avLst/>
          </a:prstGeom>
          <a:noFill/>
        </p:spPr>
      </p:pic>
      <p:pic>
        <p:nvPicPr>
          <p:cNvPr id="69636" name="Picture 4" descr="Картинка 40 из 136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143380"/>
            <a:ext cx="2357454" cy="1571636"/>
          </a:xfrm>
          <a:prstGeom prst="rect">
            <a:avLst/>
          </a:prstGeom>
          <a:noFill/>
        </p:spPr>
      </p:pic>
      <p:pic>
        <p:nvPicPr>
          <p:cNvPr id="7" name="Picture 2" descr="Картинка 6 из 4431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714488"/>
            <a:ext cx="2952738" cy="2214554"/>
          </a:xfrm>
          <a:prstGeom prst="rect">
            <a:avLst/>
          </a:prstGeom>
          <a:noFill/>
        </p:spPr>
      </p:pic>
      <p:pic>
        <p:nvPicPr>
          <p:cNvPr id="69638" name="Picture 6" descr="Картинка 45 из 803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52" y="4357694"/>
            <a:ext cx="3286148" cy="234901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0" name="Picture 2" descr="Картинка 12 из 31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876"/>
            <a:ext cx="2500330" cy="3286124"/>
          </a:xfrm>
          <a:prstGeom prst="rect">
            <a:avLst/>
          </a:prstGeom>
          <a:noFill/>
        </p:spPr>
      </p:pic>
      <p:pic>
        <p:nvPicPr>
          <p:cNvPr id="68612" name="Picture 4" descr="Картинка 27 из 49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928670"/>
            <a:ext cx="2286016" cy="2286016"/>
          </a:xfrm>
          <a:prstGeom prst="rect">
            <a:avLst/>
          </a:prstGeom>
          <a:noFill/>
        </p:spPr>
      </p:pic>
      <p:pic>
        <p:nvPicPr>
          <p:cNvPr id="68614" name="Picture 6" descr="Картинка 25 из 146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643446"/>
            <a:ext cx="2000264" cy="1739360"/>
          </a:xfrm>
          <a:prstGeom prst="rect">
            <a:avLst/>
          </a:prstGeom>
          <a:noFill/>
        </p:spPr>
      </p:pic>
      <p:pic>
        <p:nvPicPr>
          <p:cNvPr id="68616" name="Picture 8" descr="Картинка 16 из 81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357298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Картинка 163 из 7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66"/>
            <a:ext cx="3333750" cy="333375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1000108"/>
            <a:ext cx="3214710" cy="1500198"/>
          </a:xfrm>
          <a:prstGeom prst="cloudCallout">
            <a:avLst>
              <a:gd name="adj1" fmla="val 11061"/>
              <a:gd name="adj2" fmla="val 1692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предметы одним словом.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7586" name="Picture 2" descr="Картинка 4 из 917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643314"/>
            <a:ext cx="2862247" cy="1906375"/>
          </a:xfrm>
          <a:prstGeom prst="rect">
            <a:avLst/>
          </a:prstGeom>
          <a:noFill/>
        </p:spPr>
      </p:pic>
      <p:pic>
        <p:nvPicPr>
          <p:cNvPr id="67588" name="Picture 4" descr="Картинка 41 из 768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62076" y="3357562"/>
            <a:ext cx="2081924" cy="31785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а 8 из 389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05240" y="1907371"/>
            <a:ext cx="5238760" cy="4950629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8370" name="Picture 2" descr="Картинка 36 из 8966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71612"/>
            <a:ext cx="3994258" cy="5072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 descr="Картинка 37 из 1875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357298"/>
            <a:ext cx="4214842" cy="52767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596" y="1000108"/>
            <a:ext cx="3929090" cy="2143140"/>
          </a:xfrm>
          <a:prstGeom prst="cloudCallout">
            <a:avLst>
              <a:gd name="adj1" fmla="val 5027"/>
              <a:gd name="adj2" fmla="val 1285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как можно больше предметов этой группы.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0418" name="Picture 2" descr="Картинка 27 из 1181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1571612"/>
            <a:ext cx="3714776" cy="512304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357950" y="1000108"/>
            <a:ext cx="2643206" cy="1643074"/>
          </a:xfrm>
          <a:prstGeom prst="cloudCallout">
            <a:avLst>
              <a:gd name="adj1" fmla="val 542"/>
              <a:gd name="adj2" fmla="val 183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Какие же предметы окружают нас дома?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2468" name="Picture 4" descr="Картинка 26 из 86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4500570"/>
            <a:ext cx="1757990" cy="1871915"/>
          </a:xfrm>
          <a:prstGeom prst="rect">
            <a:avLst/>
          </a:prstGeom>
          <a:noFill/>
        </p:spPr>
      </p:pic>
      <p:pic>
        <p:nvPicPr>
          <p:cNvPr id="62470" name="Picture 6" descr="Картинка 102 из 84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785794"/>
            <a:ext cx="1928826" cy="1446620"/>
          </a:xfrm>
          <a:prstGeom prst="rect">
            <a:avLst/>
          </a:prstGeom>
          <a:noFill/>
        </p:spPr>
      </p:pic>
      <p:pic>
        <p:nvPicPr>
          <p:cNvPr id="71682" name="Picture 2" descr="Картинка 34 из 499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2428868"/>
            <a:ext cx="2214545" cy="1661947"/>
          </a:xfrm>
          <a:prstGeom prst="rect">
            <a:avLst/>
          </a:prstGeom>
          <a:noFill/>
        </p:spPr>
      </p:pic>
      <p:pic>
        <p:nvPicPr>
          <p:cNvPr id="71686" name="Picture 6" descr="Картинка 163 из 4845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29066"/>
            <a:ext cx="2381250" cy="25146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вонок">
            <a:hlinkClick r:id="" action="ppaction://noaction">
              <a:snd r:embed="rId2" name="chimes.wav" builtIn="1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750" y="1268413"/>
            <a:ext cx="7920038" cy="55895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28605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Verdana" pitchFamily="34" charset="0"/>
              </a:rPr>
              <a:t>Пока не прозвенел звонок,</a:t>
            </a:r>
            <a:br>
              <a:rPr lang="ru-RU" sz="4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Verdana" pitchFamily="34" charset="0"/>
              </a:rPr>
              <a:t>Подведем урока итог!</a:t>
            </a:r>
            <a:endParaRPr lang="ru-RU" sz="40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00240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28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1.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Жук,</a:t>
            </a: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корова, жираф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2. Кузнечик, бабочка,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синица.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3. Окунь,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пингвин,</a:t>
            </a: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щука.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4. Летучая мышь</a:t>
            </a: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, ласточка, сова.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sz="3600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5. Утка, пингвин, </a:t>
            </a:r>
            <a:r>
              <a:rPr lang="ru-RU" sz="3600" i="1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кит.</a:t>
            </a:r>
            <a:endParaRPr lang="ru-RU" sz="3600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64399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2"/>
              </a:rPr>
              <a:t>http://s39.radikal.ru/i085/0906/a9/a2d144588a7f.jpg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3"/>
              </a:rPr>
              <a:t>http://www.gbg.ru/images/TefalFV3230.jpg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4"/>
              </a:rPr>
              <a:t>http://www.logutoff-shop.ru/admin/pictures/2142b.jpg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5"/>
              </a:rPr>
              <a:t>http://www.gommeux.ru/Pic/boots.jpg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6"/>
              </a:rPr>
              <a:t>http://www.rosdr.ru/office/25607/sapog3.jpg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7"/>
              </a:rPr>
              <a:t>http://www.promosouvenir.ru/media/small/824901_s1.jpg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8"/>
              </a:rPr>
              <a:t>http://as-m.narod.ru/pict/Shkaf3d.JPG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9"/>
              </a:rPr>
              <a:t>http://www.dalkor.ru/img/krovodn/sofi_v.jpg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10"/>
              </a:rPr>
              <a:t>http://www.nadavi.ru/jpg_zoom1/47884.jpg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  <a:hlinkClick r:id="rId11"/>
              </a:rPr>
              <a:t>http://profkom.gaz.ru/img/action.jpg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b="1" i="1" dirty="0" smtClean="0">
                <a:solidFill>
                  <a:schemeClr val="bg1"/>
                </a:solidFill>
                <a:latin typeface="+mj-lt"/>
              </a:rPr>
              <a:t>Автор презентации – Садыкова Клара</a:t>
            </a:r>
            <a:br>
              <a:rPr lang="ru-RU" sz="2400" b="1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i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400" i="1" dirty="0" smtClean="0">
                <a:solidFill>
                  <a:schemeClr val="bg1"/>
                </a:solidFill>
                <a:latin typeface="+mj-lt"/>
              </a:rPr>
            </a:br>
            <a:r>
              <a:rPr lang="ru-RU" sz="2400" dirty="0" smtClean="0">
                <a:solidFill>
                  <a:schemeClr val="bg1"/>
                </a:solidFill>
                <a:latin typeface="Verdana" pitchFamily="34" charset="0"/>
              </a:rPr>
              <a:t>klara.sadykova.1966@mail.ru</a:t>
            </a:r>
          </a:p>
          <a:p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endParaRPr lang="ru-RU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2" y="1714487"/>
          <a:ext cx="7072364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1"/>
                <a:gridCol w="1768091"/>
                <a:gridCol w="1768091"/>
                <a:gridCol w="1768091"/>
              </a:tblGrid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831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643306" y="19288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00958" y="550070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43570" y="371475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58" y="4643446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00958" y="2928934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85728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2928934"/>
            <a:ext cx="82868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Отдельное помещение в квартире, доме, отгороженное стенами и перегородками.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Из чего мы едим?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Что вы носите?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Назвать одним словом: утюг, холодильник, телевизор.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7132" y="0"/>
            <a:ext cx="2026868" cy="30802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Картинка 109 из 2794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642918"/>
            <a:ext cx="1643074" cy="2286016"/>
          </a:xfrm>
          <a:prstGeom prst="rect">
            <a:avLst/>
          </a:prstGeom>
          <a:noFill/>
        </p:spPr>
      </p:pic>
      <p:pic>
        <p:nvPicPr>
          <p:cNvPr id="5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pic>
        <p:nvPicPr>
          <p:cNvPr id="43018" name="Picture 10" descr="Картинка 276 из 400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2714620"/>
            <a:ext cx="2357422" cy="1769172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85794"/>
            <a:ext cx="4714876" cy="3143272"/>
          </a:xfrm>
          <a:prstGeom prst="cloudCallout">
            <a:avLst>
              <a:gd name="adj1" fmla="val 21065"/>
              <a:gd name="adj2" fmla="val 7530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теперь закройте глаза и представьте, что вы у себя дома. Мысленно пройдите по квартире. Вспомните, какие предметы окружают вас дома. Назовите их. Для чего они служат?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3010" name="Picture 2" descr="Картинка 243 из 96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143512"/>
            <a:ext cx="1762137" cy="1321603"/>
          </a:xfrm>
          <a:prstGeom prst="rect">
            <a:avLst/>
          </a:prstGeom>
          <a:noFill/>
        </p:spPr>
      </p:pic>
      <p:pic>
        <p:nvPicPr>
          <p:cNvPr id="43016" name="Picture 8" descr="Картинка 26 из 4431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00504"/>
            <a:ext cx="2000264" cy="1870247"/>
          </a:xfrm>
          <a:prstGeom prst="rect">
            <a:avLst/>
          </a:prstGeom>
          <a:noFill/>
        </p:spPr>
      </p:pic>
      <p:pic>
        <p:nvPicPr>
          <p:cNvPr id="43020" name="Picture 12" descr="Картинка 27 из 4507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1214446" cy="1214446"/>
          </a:xfrm>
          <a:prstGeom prst="rect">
            <a:avLst/>
          </a:prstGeom>
          <a:noFill/>
        </p:spPr>
      </p:pic>
      <p:pic>
        <p:nvPicPr>
          <p:cNvPr id="43022" name="Picture 14" descr="Картинка 66 из 4236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1" y="5072074"/>
            <a:ext cx="2852417" cy="15973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392 из 45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071679"/>
            <a:ext cx="4643439" cy="478632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14356"/>
            <a:ext cx="5786478" cy="3500462"/>
          </a:xfrm>
          <a:prstGeom prst="cloudCallout">
            <a:avLst>
              <a:gd name="adj1" fmla="val -6257"/>
              <a:gd name="adj2" fmla="val 74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Verdana" pitchFamily="34" charset="0"/>
              </a:rPr>
              <a:t>Мудрая Черепаха решила навестить </a:t>
            </a:r>
            <a:r>
              <a:rPr lang="ru-RU" sz="2000" b="1" dirty="0" err="1" smtClean="0">
                <a:latin typeface="Verdana" pitchFamily="34" charset="0"/>
              </a:rPr>
              <a:t>Муравьишку</a:t>
            </a:r>
            <a:r>
              <a:rPr lang="ru-RU" sz="2000" b="1" dirty="0" smtClean="0">
                <a:latin typeface="Verdana" pitchFamily="34" charset="0"/>
              </a:rPr>
              <a:t>, который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поспешил домой, чтобы подготовиться к встрече. Заглянем и мы к нему в дом.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715008" y="857232"/>
            <a:ext cx="3214710" cy="2357454"/>
          </a:xfrm>
          <a:prstGeom prst="cloudCallout">
            <a:avLst>
              <a:gd name="adj1" fmla="val 16052"/>
              <a:gd name="adj2" fmla="val 11092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меня дома небольшой беспорядок. Что же вы видите в моём доме?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143240" y="3643314"/>
            <a:ext cx="4143404" cy="3071834"/>
          </a:xfrm>
          <a:prstGeom prst="cloudCallout">
            <a:avLst>
              <a:gd name="adj1" fmla="val -64349"/>
              <a:gd name="adj2" fmla="val -686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вижу в твоём доме       5 предметов мебели,       4 предмета бытовой техники,                            8 предметов одежды, 7 предметов посуды.                                       Ребята! Найдите эти предметы.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1" name="Picture 3" descr="Картинка 33 из 632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3201840"/>
            <a:ext cx="1214446" cy="1323646"/>
          </a:xfrm>
          <a:prstGeom prst="rect">
            <a:avLst/>
          </a:prstGeom>
          <a:noFill/>
        </p:spPr>
      </p:pic>
      <p:pic>
        <p:nvPicPr>
          <p:cNvPr id="7173" name="Picture 5" descr="Картинка 7 из 904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785794"/>
            <a:ext cx="1714512" cy="2286016"/>
          </a:xfrm>
          <a:prstGeom prst="rect">
            <a:avLst/>
          </a:prstGeom>
          <a:noFill/>
        </p:spPr>
      </p:pic>
      <p:pic>
        <p:nvPicPr>
          <p:cNvPr id="7175" name="Picture 7" descr="http://www.pricehunter.ru/p/i/shop.5109.image.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928670"/>
            <a:ext cx="1357322" cy="1118434"/>
          </a:xfrm>
          <a:prstGeom prst="rect">
            <a:avLst/>
          </a:prstGeom>
          <a:noFill/>
        </p:spPr>
      </p:pic>
      <p:pic>
        <p:nvPicPr>
          <p:cNvPr id="7177" name="Picture 9" descr="Картинка 1 из 438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143116"/>
            <a:ext cx="1428760" cy="15039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Documents and Settings\Admin\Мои документы\ФОТОГРАФИИ\img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332</Words>
  <Application>Microsoft Office PowerPoint</Application>
  <PresentationFormat>Экран (4:3)</PresentationFormat>
  <Paragraphs>105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                  «Что окружает  нас дома» 1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Customer</cp:lastModifiedBy>
  <cp:revision>55</cp:revision>
  <dcterms:created xsi:type="dcterms:W3CDTF">2009-07-24T23:01:12Z</dcterms:created>
  <dcterms:modified xsi:type="dcterms:W3CDTF">2015-10-25T17:25:35Z</dcterms:modified>
</cp:coreProperties>
</file>