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72" r:id="rId3"/>
    <p:sldId id="273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6" r:id="rId12"/>
    <p:sldId id="293" r:id="rId13"/>
    <p:sldId id="262" r:id="rId14"/>
    <p:sldId id="268" r:id="rId15"/>
    <p:sldId id="290" r:id="rId16"/>
    <p:sldId id="291" r:id="rId17"/>
    <p:sldId id="292" r:id="rId18"/>
    <p:sldId id="265" r:id="rId19"/>
    <p:sldId id="289" r:id="rId20"/>
    <p:sldId id="267" r:id="rId21"/>
    <p:sldId id="269" r:id="rId22"/>
    <p:sldId id="270" r:id="rId23"/>
    <p:sldId id="287" r:id="rId24"/>
    <p:sldId id="288" r:id="rId25"/>
    <p:sldId id="271" r:id="rId26"/>
    <p:sldId id="274" r:id="rId27"/>
    <p:sldId id="275" r:id="rId28"/>
    <p:sldId id="280" r:id="rId29"/>
    <p:sldId id="276" r:id="rId30"/>
    <p:sldId id="277" r:id="rId31"/>
    <p:sldId id="278" r:id="rId32"/>
    <p:sldId id="279" r:id="rId33"/>
    <p:sldId id="281" r:id="rId34"/>
    <p:sldId id="282" r:id="rId35"/>
    <p:sldId id="283" r:id="rId36"/>
    <p:sldId id="284" r:id="rId37"/>
    <p:sldId id="286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99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F7FE4-8A30-4F0C-B6BC-B60F0EC9BE4E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4BABE-E672-4CAD-ACDC-5CE1B38416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660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4BABE-E672-4CAD-ACDC-5CE1B38416A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5728"/>
            <a:ext cx="9144000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Кладовые земли</a:t>
            </a:r>
            <a:endParaRPr lang="ru-RU" sz="66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1428736"/>
            <a:ext cx="6400800" cy="17526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Окружающий мир, 4 класс</a:t>
            </a: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УМК «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Гармония»</a:t>
            </a:r>
          </a:p>
          <a:p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Войло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Л.А.</a:t>
            </a:r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accent2">
                <a:lumMod val="60000"/>
                <a:lumOff val="40000"/>
              </a:scheme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0430" y="0"/>
            <a:ext cx="17488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i="1" u="sng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Уголь </a:t>
            </a:r>
            <a:endParaRPr lang="ru-RU" sz="4400" b="1" spc="50" dirty="0">
              <a:ln w="13500">
                <a:solidFill>
                  <a:srgbClr val="C00000">
                    <a:alpha val="6500"/>
                  </a:srgb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2976" y="642918"/>
            <a:ext cx="67853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u="sng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Образуется из некогда живой материи</a:t>
            </a:r>
          </a:p>
          <a:p>
            <a:pPr algn="ctr"/>
            <a:r>
              <a:rPr lang="ru-RU" sz="2800" b="1" i="1" u="sng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Горит и выделяет тепло</a:t>
            </a:r>
            <a:endParaRPr lang="ru-RU" sz="2800" b="1" spc="50" dirty="0">
              <a:ln w="13500">
                <a:solidFill>
                  <a:srgbClr val="C00000">
                    <a:alpha val="6500"/>
                  </a:srgb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6146" name="Picture 2" descr="C:\Users\кал\Pictures\картинки\Sample Pictures\горы\горные породы\торфяники в шотланд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14488"/>
            <a:ext cx="3110047" cy="2786082"/>
          </a:xfrm>
          <a:prstGeom prst="rect">
            <a:avLst/>
          </a:prstGeom>
          <a:ln w="88900" cap="sq" cmpd="thickThin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5214942" y="2428868"/>
            <a:ext cx="371474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Отмёршая </a:t>
            </a:r>
            <a:r>
              <a:rPr lang="ru-RU" sz="28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растительность</a:t>
            </a:r>
            <a:r>
              <a:rPr lang="ru-RU" sz="2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опадает в болота и превращается в </a:t>
            </a:r>
            <a:r>
              <a:rPr lang="ru-RU" sz="28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торф</a:t>
            </a:r>
            <a:r>
              <a:rPr lang="ru-RU" sz="2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                                     Торф, </a:t>
            </a:r>
            <a:r>
              <a:rPr lang="ru-RU" sz="28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уплотняясь</a:t>
            </a:r>
            <a:r>
              <a:rPr lang="ru-RU" sz="2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превращается </a:t>
            </a:r>
            <a:r>
              <a:rPr lang="ru-RU" sz="28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 уголь</a:t>
            </a:r>
            <a:r>
              <a:rPr lang="ru-RU" sz="2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Из слоя торфа толщиной 10-15 м образуется слой угля толщиной 1 м.</a:t>
            </a:r>
            <a:endParaRPr lang="ru-RU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4500570"/>
            <a:ext cx="2310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Торфяники </a:t>
            </a:r>
            <a:endParaRPr lang="ru-RU" sz="3200" b="1" i="1" spc="50" dirty="0">
              <a:ln w="13500">
                <a:solidFill>
                  <a:srgbClr val="C00000">
                    <a:alpha val="6500"/>
                  </a:srgbClr>
                </a:solidFill>
                <a:prstDash val="solid"/>
              </a:ln>
              <a:solidFill>
                <a:srgbClr val="00206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7" name="Picture 5" descr="D:\РИСУНКИ для МАШИ\отправка презентаций\land\болото.JPG"/>
          <p:cNvPicPr>
            <a:picLocks noChangeAspect="1" noChangeArrowheads="1"/>
          </p:cNvPicPr>
          <p:nvPr/>
        </p:nvPicPr>
        <p:blipFill>
          <a:blip r:embed="rId3" cstate="print"/>
          <a:srcRect l="28461" t="2425" r="27483" b="6623"/>
          <a:stretch>
            <a:fillRect/>
          </a:stretch>
        </p:blipFill>
        <p:spPr>
          <a:xfrm>
            <a:off x="3214678" y="3357562"/>
            <a:ext cx="2031037" cy="3143272"/>
          </a:xfrm>
          <a:prstGeom prst="rect">
            <a:avLst/>
          </a:prstGeom>
          <a:ln w="88900" cap="sq" cmpd="thickThin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3357554" y="2714620"/>
            <a:ext cx="17419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Болото </a:t>
            </a:r>
            <a:endParaRPr lang="ru-RU" sz="3200" b="1" i="1" spc="50" dirty="0">
              <a:ln w="13500">
                <a:solidFill>
                  <a:srgbClr val="C00000">
                    <a:alpha val="6500"/>
                  </a:srgbClr>
                </a:solidFill>
                <a:prstDash val="solid"/>
              </a:ln>
              <a:solidFill>
                <a:srgbClr val="00206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accent2">
                <a:lumMod val="60000"/>
                <a:lumOff val="40000"/>
              </a:scheme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кал\Pictures\картинки\Sample Pictures\горы\горные породы\угольный карьер в герман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14422"/>
            <a:ext cx="7514572" cy="5286412"/>
          </a:xfrm>
          <a:prstGeom prst="rect">
            <a:avLst/>
          </a:prstGeom>
          <a:ln w="88900" cap="sq" cmpd="thickThin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357422" y="285728"/>
            <a:ext cx="3469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Угольный карьер </a:t>
            </a:r>
            <a:endParaRPr lang="ru-RU" sz="3200" b="1" i="1" spc="50" dirty="0">
              <a:ln w="13500">
                <a:solidFill>
                  <a:srgbClr val="C00000">
                    <a:alpha val="6500"/>
                  </a:srgbClr>
                </a:solidFill>
                <a:prstDash val="solid"/>
              </a:ln>
              <a:solidFill>
                <a:srgbClr val="00206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6380" t="6979" r="3536" b="15644"/>
          <a:stretch>
            <a:fillRect/>
          </a:stretch>
        </p:blipFill>
        <p:spPr bwMode="auto">
          <a:xfrm>
            <a:off x="6000760" y="357166"/>
            <a:ext cx="2857520" cy="1534037"/>
          </a:xfrm>
          <a:prstGeom prst="rect">
            <a:avLst/>
          </a:prstGeom>
          <a:ln w="88900" cap="sq" cmpd="thickThin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  <a:alpha val="4000"/>
              </a:scheme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428736"/>
            <a:ext cx="6912275" cy="4675212"/>
          </a:xfrm>
          <a:prstGeom prst="rect">
            <a:avLst/>
          </a:prstGeom>
          <a:ln w="88900" cap="sq" cmpd="thickThin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143240" y="214290"/>
            <a:ext cx="17488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i="1" u="sng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Уголь </a:t>
            </a:r>
            <a:endParaRPr lang="ru-RU" sz="4400" b="1" spc="50" dirty="0">
              <a:ln w="13500">
                <a:solidFill>
                  <a:srgbClr val="C00000">
                    <a:alpha val="6500"/>
                  </a:srgb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accent2">
                <a:lumMod val="60000"/>
                <a:lumOff val="40000"/>
              </a:scheme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ал\Pictures\картинки\Sample Pictures\горы\горные породы\Scan10016.JPG"/>
          <p:cNvPicPr>
            <a:picLocks noChangeAspect="1" noChangeArrowheads="1"/>
          </p:cNvPicPr>
          <p:nvPr/>
        </p:nvPicPr>
        <p:blipFill>
          <a:blip r:embed="rId2" cstate="print"/>
          <a:srcRect b="4907"/>
          <a:stretch>
            <a:fillRect/>
          </a:stretch>
        </p:blipFill>
        <p:spPr bwMode="auto">
          <a:xfrm>
            <a:off x="714348" y="428604"/>
            <a:ext cx="7831599" cy="5857916"/>
          </a:xfrm>
          <a:prstGeom prst="rect">
            <a:avLst/>
          </a:prstGeom>
          <a:ln w="88900" cap="sq" cmpd="thickThin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Блок-схема: альтернативный процесс 9"/>
          <p:cNvSpPr/>
          <p:nvPr/>
        </p:nvSpPr>
        <p:spPr>
          <a:xfrm>
            <a:off x="142844" y="5715016"/>
            <a:ext cx="1643042" cy="571504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/>
              <a:t>Нетронутый пласт угля</a:t>
            </a:r>
            <a:endParaRPr lang="ru-RU" sz="1600" b="1" i="1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rot="16200000" flipH="1">
            <a:off x="750067" y="2393149"/>
            <a:ext cx="1071570" cy="285752"/>
          </a:xfrm>
          <a:prstGeom prst="straightConnector1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9" name="Блок-схема: альтернативный процесс 8"/>
          <p:cNvSpPr/>
          <p:nvPr/>
        </p:nvSpPr>
        <p:spPr>
          <a:xfrm>
            <a:off x="0" y="1500174"/>
            <a:ext cx="1857356" cy="71438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/>
              <a:t>Промежуточные стволы породы </a:t>
            </a:r>
            <a:endParaRPr lang="ru-RU" sz="1600" b="1" i="1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 flipH="1" flipV="1">
            <a:off x="500034" y="4643446"/>
            <a:ext cx="1928826" cy="357190"/>
          </a:xfrm>
          <a:prstGeom prst="straightConnector1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H="1">
            <a:off x="2571736" y="857232"/>
            <a:ext cx="714380" cy="571504"/>
          </a:xfrm>
          <a:prstGeom prst="straightConnector1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" name="Блок-схема: альтернативный процесс 7"/>
          <p:cNvSpPr/>
          <p:nvPr/>
        </p:nvSpPr>
        <p:spPr>
          <a:xfrm>
            <a:off x="571472" y="357166"/>
            <a:ext cx="2500330" cy="857256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/>
              <a:t>Вентиляторы для вытяжки непригодного для дыхания воздуха</a:t>
            </a:r>
            <a:endParaRPr lang="ru-RU" sz="1600" b="1" i="1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>
            <a:off x="7179487" y="1821645"/>
            <a:ext cx="1357322" cy="857256"/>
          </a:xfrm>
          <a:prstGeom prst="straightConnector1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7" name="Блок-схема: альтернативный процесс 6"/>
          <p:cNvSpPr/>
          <p:nvPr/>
        </p:nvSpPr>
        <p:spPr>
          <a:xfrm>
            <a:off x="7143768" y="285728"/>
            <a:ext cx="1785918" cy="164305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/>
              <a:t>Шахтный ствол для подачи воздуха, доставки людей и оборудования в шахту</a:t>
            </a:r>
            <a:endParaRPr lang="ru-RU" sz="1600" b="1" i="1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 rot="16200000" flipH="1">
            <a:off x="2857488" y="2643182"/>
            <a:ext cx="1143008" cy="428628"/>
          </a:xfrm>
          <a:prstGeom prst="straightConnector1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1" name="Блок-схема: альтернативный процесс 10"/>
          <p:cNvSpPr/>
          <p:nvPr/>
        </p:nvSpPr>
        <p:spPr>
          <a:xfrm>
            <a:off x="1857356" y="1714488"/>
            <a:ext cx="1785950" cy="142876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/>
              <a:t>Вытяжной шахтный ствол для поднятия на поверхность угля</a:t>
            </a:r>
            <a:endParaRPr lang="ru-RU" sz="1600" b="1" i="1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 rot="16200000" flipV="1">
            <a:off x="7715272" y="3571876"/>
            <a:ext cx="500066" cy="500066"/>
          </a:xfrm>
          <a:prstGeom prst="straightConnector1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" name="Блок-схема: альтернативный процесс 4"/>
          <p:cNvSpPr/>
          <p:nvPr/>
        </p:nvSpPr>
        <p:spPr>
          <a:xfrm>
            <a:off x="8001024" y="3786190"/>
            <a:ext cx="1142976" cy="571504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/>
              <a:t>Угольные пласты</a:t>
            </a:r>
            <a:endParaRPr lang="ru-RU" sz="1600" b="1" i="1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 rot="10800000">
            <a:off x="7429520" y="5500702"/>
            <a:ext cx="571504" cy="357190"/>
          </a:xfrm>
          <a:prstGeom prst="straightConnector1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" name="Блок-схема: альтернативный процесс 5"/>
          <p:cNvSpPr/>
          <p:nvPr/>
        </p:nvSpPr>
        <p:spPr>
          <a:xfrm>
            <a:off x="7286612" y="5786454"/>
            <a:ext cx="1857388" cy="469772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водосборник</a:t>
            </a:r>
            <a:endParaRPr lang="ru-RU" sz="2000" b="1" i="1" dirty="0"/>
          </a:p>
        </p:txBody>
      </p:sp>
      <p:cxnSp>
        <p:nvCxnSpPr>
          <p:cNvPr id="30" name="Прямая со стрелкой 29"/>
          <p:cNvCxnSpPr/>
          <p:nvPr/>
        </p:nvCxnSpPr>
        <p:spPr>
          <a:xfrm rot="16200000" flipV="1">
            <a:off x="5572132" y="5000636"/>
            <a:ext cx="500066" cy="500066"/>
          </a:xfrm>
          <a:prstGeom prst="straightConnector1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" name="Блок-схема: альтернативный процесс 2"/>
          <p:cNvSpPr/>
          <p:nvPr/>
        </p:nvSpPr>
        <p:spPr>
          <a:xfrm>
            <a:off x="5357818" y="5286388"/>
            <a:ext cx="1414466" cy="469772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конвейер</a:t>
            </a:r>
            <a:endParaRPr lang="ru-RU" sz="2000" b="1" i="1" dirty="0"/>
          </a:p>
        </p:txBody>
      </p:sp>
      <p:cxnSp>
        <p:nvCxnSpPr>
          <p:cNvPr id="33" name="Прямая со стрелкой 32"/>
          <p:cNvCxnSpPr/>
          <p:nvPr/>
        </p:nvCxnSpPr>
        <p:spPr>
          <a:xfrm rot="16200000" flipV="1">
            <a:off x="2178827" y="4893479"/>
            <a:ext cx="928694" cy="571504"/>
          </a:xfrm>
          <a:prstGeom prst="straightConnector1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" name="Блок-схема: альтернативный процесс 3"/>
          <p:cNvSpPr/>
          <p:nvPr/>
        </p:nvSpPr>
        <p:spPr>
          <a:xfrm>
            <a:off x="1785918" y="5143512"/>
            <a:ext cx="1785950" cy="857232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Подземная железная дорога </a:t>
            </a:r>
            <a:endParaRPr lang="ru-RU" sz="2000" b="1" i="1" dirty="0"/>
          </a:p>
        </p:txBody>
      </p:sp>
      <p:sp>
        <p:nvSpPr>
          <p:cNvPr id="36" name="TextBox 35"/>
          <p:cNvSpPr txBox="1"/>
          <p:nvPr/>
        </p:nvSpPr>
        <p:spPr>
          <a:xfrm>
            <a:off x="2143108" y="-142900"/>
            <a:ext cx="5140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Схема угольной шахты</a:t>
            </a:r>
            <a:endParaRPr lang="ru-RU" sz="3600" b="1" spc="50" dirty="0">
              <a:ln w="13500">
                <a:solidFill>
                  <a:srgbClr val="C00000">
                    <a:alpha val="6500"/>
                  </a:srgb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accent2">
                <a:lumMod val="60000"/>
                <a:lumOff val="40000"/>
              </a:scheme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кал\Pictures\картинки\Sample Pictures\горы\горные породы\Scan10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857232"/>
            <a:ext cx="5523662" cy="3500462"/>
          </a:xfrm>
          <a:prstGeom prst="rect">
            <a:avLst/>
          </a:prstGeom>
          <a:ln w="88900" cap="sq" cmpd="thickThin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42" name="Picture 2" descr="C:\Users\кал\Pictures\картинки\Sample Pictures\горы\горные породы\Scan10017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500438"/>
            <a:ext cx="4482943" cy="3143272"/>
          </a:xfrm>
          <a:prstGeom prst="rect">
            <a:avLst/>
          </a:prstGeom>
          <a:ln w="88900" cap="sq" cmpd="thickThin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357290" y="214290"/>
            <a:ext cx="6633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Работа шахтёров по добыче угля</a:t>
            </a:r>
            <a:endParaRPr lang="ru-RU" sz="3200" b="1" i="1" spc="50" dirty="0">
              <a:ln w="13500">
                <a:solidFill>
                  <a:srgbClr val="C00000">
                    <a:alpha val="6500"/>
                  </a:srgbClr>
                </a:solidFill>
                <a:prstDash val="solid"/>
              </a:ln>
              <a:solidFill>
                <a:srgbClr val="00206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  <a:alpha val="4000"/>
              </a:scheme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9615" y="1500174"/>
            <a:ext cx="5844135" cy="4383101"/>
          </a:xfrm>
          <a:prstGeom prst="rect">
            <a:avLst/>
          </a:prstGeom>
          <a:ln w="88900" cap="sq" cmpd="thickThin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357554" y="428604"/>
            <a:ext cx="17860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i="1" u="sng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Глина </a:t>
            </a:r>
            <a:endParaRPr lang="ru-RU" sz="4400" b="1" spc="50" dirty="0">
              <a:ln w="13500">
                <a:solidFill>
                  <a:srgbClr val="C00000">
                    <a:alpha val="6500"/>
                  </a:srgb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  <a:alpha val="4000"/>
              </a:scheme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14422"/>
            <a:ext cx="6925230" cy="5193923"/>
          </a:xfrm>
          <a:prstGeom prst="rect">
            <a:avLst/>
          </a:prstGeom>
          <a:ln w="88900" cap="sq" cmpd="thickThin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143240" y="214290"/>
            <a:ext cx="17940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i="1" u="sng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Песок </a:t>
            </a:r>
            <a:endParaRPr lang="ru-RU" sz="4400" b="1" spc="50" dirty="0">
              <a:ln w="13500">
                <a:solidFill>
                  <a:srgbClr val="C00000">
                    <a:alpha val="6500"/>
                  </a:srgb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  <a:alpha val="4000"/>
              </a:scheme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500306"/>
            <a:ext cx="5500725" cy="3892794"/>
          </a:xfrm>
          <a:prstGeom prst="rect">
            <a:avLst/>
          </a:prstGeom>
          <a:ln w="88900" cap="sq" cmpd="thickThin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00034" y="857232"/>
            <a:ext cx="8229600" cy="114300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 группе ювелирного и полудрагоценного сырья, которую часто называют "самоцветы", относятся минералы и некоторые горные породы, благодаря своим свойствам использующиеся человечеством.</a:t>
            </a:r>
            <a:b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9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accent2">
                <a:lumMod val="60000"/>
                <a:lumOff val="40000"/>
              </a:scheme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40" y="214290"/>
            <a:ext cx="21291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i="1" u="sng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Нефть </a:t>
            </a:r>
            <a:endParaRPr lang="ru-RU" sz="4400" b="1" spc="50" dirty="0">
              <a:ln w="13500">
                <a:solidFill>
                  <a:srgbClr val="C00000">
                    <a:alpha val="6500"/>
                  </a:srgb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0100" y="928670"/>
            <a:ext cx="69525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u="sng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Образуется из останков </a:t>
            </a:r>
          </a:p>
          <a:p>
            <a:pPr algn="ctr"/>
            <a:r>
              <a:rPr lang="ru-RU" sz="2800" b="1" i="1" u="sng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живой материи, растений и животных.</a:t>
            </a:r>
            <a:endParaRPr lang="ru-RU" sz="2800" b="1" spc="50" dirty="0">
              <a:ln w="13500">
                <a:solidFill>
                  <a:srgbClr val="C00000">
                    <a:alpha val="6500"/>
                  </a:srgb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7170" name="Picture 2" descr="C:\Users\кал\Pictures\картинки\Sample Pictures\горы\горные породы\Scan10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428868"/>
            <a:ext cx="4428489" cy="3500462"/>
          </a:xfrm>
          <a:prstGeom prst="rect">
            <a:avLst/>
          </a:prstGeom>
          <a:ln w="88900" cap="sq" cmpd="thickThin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5143504" y="2714620"/>
            <a:ext cx="400049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Большая часть </a:t>
            </a:r>
            <a:r>
              <a:rPr lang="ru-RU" sz="32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нефти</a:t>
            </a:r>
            <a:r>
              <a:rPr lang="ru-RU" sz="28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 море образовалась из останков </a:t>
            </a:r>
            <a:r>
              <a:rPr lang="ru-RU" sz="32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морских водорослей и бактерий</a:t>
            </a:r>
            <a:r>
              <a:rPr lang="ru-RU" sz="28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которые </a:t>
            </a:r>
            <a:r>
              <a:rPr lang="ru-RU" sz="32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перегнивали</a:t>
            </a:r>
            <a:r>
              <a:rPr lang="ru-RU" sz="28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и  осаждались в ил на морском дне.</a:t>
            </a:r>
            <a:endParaRPr lang="ru-RU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6072206"/>
            <a:ext cx="4107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Нефтяная скважина</a:t>
            </a:r>
            <a:endParaRPr lang="ru-RU" sz="3200" b="1" i="1" spc="50" dirty="0">
              <a:ln w="13500">
                <a:solidFill>
                  <a:srgbClr val="C00000">
                    <a:alpha val="6500"/>
                  </a:srgbClr>
                </a:solidFill>
                <a:prstDash val="solid"/>
              </a:ln>
              <a:solidFill>
                <a:srgbClr val="00206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  <a:alpha val="4000"/>
              </a:scheme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ученик_3\Рабочий стол\images_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736"/>
            <a:ext cx="3965548" cy="2639568"/>
          </a:xfrm>
          <a:prstGeom prst="rect">
            <a:avLst/>
          </a:prstGeom>
          <a:ln w="88900" cap="sq" cmpd="thickThin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C:\Documents and Settings\ученик_3\Рабочий стол\e6f69947b04a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000504"/>
            <a:ext cx="3851280" cy="2650679"/>
          </a:xfrm>
          <a:prstGeom prst="rect">
            <a:avLst/>
          </a:prstGeom>
          <a:ln w="88900" cap="sq" cmpd="thickThin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4286256"/>
            <a:ext cx="5143536" cy="5111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Минеральный источник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Хойто-Голе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386258" y="3000372"/>
            <a:ext cx="4757742" cy="7969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Кармадон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Минеральные источники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414" y="142852"/>
            <a:ext cx="67136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i="1" u="sng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Минеральные источники</a:t>
            </a:r>
            <a:endParaRPr lang="ru-RU" sz="4400" b="1" spc="50" dirty="0">
              <a:ln w="13500">
                <a:solidFill>
                  <a:srgbClr val="C00000">
                    <a:alpha val="6500"/>
                  </a:srgb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accent2">
                <a:lumMod val="60000"/>
                <a:lumOff val="40000"/>
              </a:scheme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85786" y="1428736"/>
            <a:ext cx="7488238" cy="5062538"/>
          </a:xfrm>
          <a:prstGeom prst="rect">
            <a:avLst/>
          </a:prstGeom>
          <a:ln w="88900" cap="sq" cmpd="thickThin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0" y="0"/>
            <a:ext cx="9144000" cy="9080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5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НИКОЛАЙ РЕРИХ                                   </a:t>
            </a: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«КАНЧЕНДЖАНГА. ГИМАЛАИ»</a:t>
            </a:r>
            <a:endParaRPr kumimoji="0" lang="ru-RU" sz="35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accent2">
                <a:lumMod val="60000"/>
                <a:lumOff val="40000"/>
              </a:scheme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4744" y="0"/>
            <a:ext cx="11144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i="1" u="sng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Газ </a:t>
            </a:r>
            <a:endParaRPr lang="ru-RU" sz="4400" b="1" spc="50" dirty="0">
              <a:ln w="13500">
                <a:solidFill>
                  <a:srgbClr val="C00000">
                    <a:alpha val="6500"/>
                  </a:srgb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928670"/>
            <a:ext cx="777488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u="sng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При формировании угольных пластов  </a:t>
            </a:r>
          </a:p>
          <a:p>
            <a:pPr algn="ctr"/>
            <a:r>
              <a:rPr lang="ru-RU" sz="2800" b="1" i="1" u="sng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под воздействием внутреннего тепла Земли</a:t>
            </a:r>
          </a:p>
          <a:p>
            <a:pPr algn="ctr"/>
            <a:r>
              <a:rPr lang="ru-RU" sz="2800" b="1" i="1" u="sng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 глубине около 4 км из угля выделяется газ</a:t>
            </a:r>
            <a:endParaRPr lang="ru-RU" sz="2800" b="1" spc="50" dirty="0">
              <a:ln w="13500">
                <a:solidFill>
                  <a:srgbClr val="C00000">
                    <a:alpha val="6500"/>
                  </a:srgb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9218" name="Picture 2" descr="C:\Users\кал\Pictures\картинки\Sample Pictures\горы\горные породы\газовый трубопрово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643182"/>
            <a:ext cx="4346003" cy="3143272"/>
          </a:xfrm>
          <a:prstGeom prst="rect">
            <a:avLst/>
          </a:prstGeom>
          <a:ln w="88900" cap="sq" cmpd="thickThin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785918" y="6000768"/>
            <a:ext cx="43296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Газовый трубопровод</a:t>
            </a:r>
            <a:endParaRPr lang="ru-RU" sz="3200" b="1" i="1" spc="50" dirty="0">
              <a:ln w="13500">
                <a:solidFill>
                  <a:srgbClr val="C00000">
                    <a:alpha val="6500"/>
                  </a:srgbClr>
                </a:solidFill>
                <a:prstDash val="solid"/>
              </a:ln>
              <a:solidFill>
                <a:srgbClr val="00206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accent2">
                <a:lumMod val="60000"/>
                <a:lumOff val="40000"/>
              </a:scheme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кал\Pictures\картинки\Sample Pictures\горы\горные породы\золотой прииск в южной африк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285860"/>
            <a:ext cx="5429288" cy="5258096"/>
          </a:xfrm>
          <a:prstGeom prst="rect">
            <a:avLst/>
          </a:prstGeom>
          <a:ln w="88900" cap="sq" cmpd="thickThin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000100" y="0"/>
            <a:ext cx="69723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Крупнейший в мире золотой прииск</a:t>
            </a:r>
          </a:p>
          <a:p>
            <a:pPr algn="ctr"/>
            <a:r>
              <a:rPr lang="ru-RU" sz="3200" b="1" i="1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 Южной Африке</a:t>
            </a:r>
            <a:endParaRPr lang="ru-RU" sz="3200" b="1" i="1" spc="50" dirty="0">
              <a:ln w="13500">
                <a:solidFill>
                  <a:srgbClr val="C00000">
                    <a:alpha val="6500"/>
                  </a:srgbClr>
                </a:solidFill>
                <a:prstDash val="solid"/>
              </a:ln>
              <a:solidFill>
                <a:srgbClr val="00206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accent2">
                <a:lumMod val="60000"/>
                <a:lumOff val="40000"/>
              </a:scheme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кал\Pictures\картинки\Sample Pictures\горы\горные породы\соленое озеро в африк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714488"/>
            <a:ext cx="5631696" cy="3143272"/>
          </a:xfrm>
          <a:prstGeom prst="rect">
            <a:avLst/>
          </a:prstGeom>
          <a:ln w="88900" cap="sq" cmpd="thickThin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143108" y="642918"/>
            <a:ext cx="46946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Солёное озеро в Африке</a:t>
            </a:r>
            <a:endParaRPr lang="ru-RU" sz="3200" b="1" i="1" spc="50" dirty="0">
              <a:ln w="13500">
                <a:solidFill>
                  <a:srgbClr val="C00000">
                    <a:alpha val="6500"/>
                  </a:srgbClr>
                </a:solidFill>
                <a:prstDash val="solid"/>
              </a:ln>
              <a:solidFill>
                <a:srgbClr val="00206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  <a:alpha val="4000"/>
              </a:scheme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ал\Desktop\СКАНЕР\Scan10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89" y="1571612"/>
            <a:ext cx="4019133" cy="3857652"/>
          </a:xfrm>
          <a:prstGeom prst="rect">
            <a:avLst/>
          </a:prstGeom>
          <a:ln w="88900" cap="sq" cmpd="thickThin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C:\Users\кал\Desktop\СКАНЕР\Scan10015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71612"/>
            <a:ext cx="3786210" cy="3786214"/>
          </a:xfrm>
          <a:prstGeom prst="rect">
            <a:avLst/>
          </a:prstGeom>
          <a:ln w="88900" cap="sq" cmpd="thickThin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643306" y="500042"/>
            <a:ext cx="19709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i="1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Соль </a:t>
            </a:r>
            <a:endParaRPr lang="ru-RU" sz="6000" b="1" i="1" spc="50" dirty="0">
              <a:ln w="13500">
                <a:solidFill>
                  <a:srgbClr val="C00000">
                    <a:alpha val="6500"/>
                  </a:srgbClr>
                </a:solidFill>
                <a:prstDash val="solid"/>
              </a:ln>
              <a:solidFill>
                <a:srgbClr val="00206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  <a:alpha val="4000"/>
              </a:scheme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4761" b="5737"/>
          <a:stretch>
            <a:fillRect/>
          </a:stretch>
        </p:blipFill>
        <p:spPr bwMode="auto">
          <a:xfrm>
            <a:off x="2071670" y="2143116"/>
            <a:ext cx="4286710" cy="3143272"/>
          </a:xfrm>
          <a:prstGeom prst="rect">
            <a:avLst/>
          </a:prstGeom>
          <a:ln w="88900" cap="sq" cmpd="thickThin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214546" y="857232"/>
            <a:ext cx="37430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i="1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Добыча соли</a:t>
            </a:r>
            <a:endParaRPr lang="ru-RU" sz="4800" b="1" i="1" spc="50" dirty="0">
              <a:ln w="13500">
                <a:solidFill>
                  <a:srgbClr val="C00000">
                    <a:alpha val="6500"/>
                  </a:srgbClr>
                </a:solidFill>
                <a:prstDash val="solid"/>
              </a:ln>
              <a:solidFill>
                <a:srgbClr val="00206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accent2">
                <a:lumMod val="60000"/>
                <a:lumOff val="40000"/>
              </a:scheme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Марченко Елена\Мои документы\Мои рисунки\Э.ПИССНЕР СОЛЯНОЙ БУНТ НА ЕРАСНОЙ ПЛОЩАДИ 1648 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66"/>
            <a:ext cx="7834428" cy="4786346"/>
          </a:xfrm>
          <a:prstGeom prst="rect">
            <a:avLst/>
          </a:prstGeom>
          <a:ln w="88900" cap="sq" cmpd="thickThin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500034" y="5500702"/>
            <a:ext cx="83588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Э.ПИССНЕР</a:t>
            </a:r>
          </a:p>
          <a:p>
            <a:pPr algn="ctr"/>
            <a:r>
              <a:rPr lang="ru-RU" sz="2800" b="1" i="1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«СОЛЯНОЙ БУНТ НА КРАСНОЙ ПЛОЩАДИ 1648 Г.»</a:t>
            </a:r>
            <a:endParaRPr lang="ru-RU" sz="2800" b="1" i="1" spc="50" dirty="0">
              <a:ln w="13500">
                <a:solidFill>
                  <a:srgbClr val="C00000">
                    <a:alpha val="6500"/>
                  </a:srgbClr>
                </a:solidFill>
                <a:prstDash val="solid"/>
              </a:ln>
              <a:solidFill>
                <a:srgbClr val="00206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  <a:alpha val="24000"/>
              </a:scheme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Марченко Елена\Мои документы\Мои рисунки\СОЛЯНАЯ ШАХТА ВЕЛИЧ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57166"/>
            <a:ext cx="6706838" cy="6143668"/>
          </a:xfrm>
          <a:prstGeom prst="rect">
            <a:avLst/>
          </a:prstGeom>
          <a:ln w="88900" cap="sq" cmpd="thickThin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928662" y="357166"/>
            <a:ext cx="3761799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i="1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СОЛЯНАЯ ШАХТА </a:t>
            </a:r>
          </a:p>
          <a:p>
            <a:pPr algn="ctr"/>
            <a:r>
              <a:rPr lang="ru-RU" sz="2000" b="1" i="1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 ГОРОДЕ ВЕЛИЧКА (ПОЛЬША)</a:t>
            </a:r>
            <a:endParaRPr lang="ru-RU" sz="2000" b="1" i="1" spc="50" dirty="0">
              <a:ln w="13500">
                <a:solidFill>
                  <a:srgbClr val="C00000">
                    <a:alpha val="6500"/>
                  </a:srgbClr>
                </a:solidFill>
                <a:prstDash val="solid"/>
              </a:ln>
              <a:solidFill>
                <a:srgbClr val="00206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  <a:alpha val="24000"/>
              </a:scheme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Польский город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Величка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-один из старейших действующих центров разработки каменной соли в Европе.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Возраст соляных копей «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Величка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» - больше 700 лет. </a:t>
            </a:r>
            <a:r>
              <a:rPr lang="ru-RU" sz="2000" b="1" i="1" dirty="0" smtClean="0">
                <a:latin typeface="Arial Black" pitchFamily="34" charset="0"/>
              </a:rPr>
              <a:t>Глубина шахты 340 метров,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Arial Black" pitchFamily="34" charset="0"/>
              </a:rPr>
              <a:t> а общая длина коридоров составляет более 350 километров.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Arial Black" pitchFamily="34" charset="0"/>
              </a:rPr>
              <a:t>Древнейшие солевары сначала пользовались источниками природного рассола,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Arial Black" pitchFamily="34" charset="0"/>
              </a:rPr>
              <a:t>затем начали рыть колодцы, пока не добрались до каменной соли.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74" name="Picture 2" descr="C:\Documents and Settings\Марченко Елена\Мои документы\Мои рисунки\post-3-127413299256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071810"/>
            <a:ext cx="5500726" cy="3593808"/>
          </a:xfrm>
          <a:prstGeom prst="rect">
            <a:avLst/>
          </a:prstGeom>
          <a:ln w="88900" cap="sq" cmpd="thickThin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  <a:alpha val="24000"/>
              </a:scheme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Arial Black" pitchFamily="34" charset="0"/>
              </a:rPr>
              <a:t>Именно в ХІІІ столетии был выкопан первый шахтный ствол. </a:t>
            </a:r>
            <a:br>
              <a:rPr lang="ru-RU" sz="1600" b="1" dirty="0" smtClean="0">
                <a:latin typeface="Arial Black" pitchFamily="34" charset="0"/>
              </a:rPr>
            </a:br>
            <a:r>
              <a:rPr lang="ru-RU" sz="1600" b="1" dirty="0" smtClean="0">
                <a:latin typeface="Arial Black" pitchFamily="34" charset="0"/>
              </a:rPr>
              <a:t>С тех пор горняки вырубили в соляных толщах свыше двух тысяч камер. </a:t>
            </a:r>
            <a:br>
              <a:rPr lang="ru-RU" sz="1600" b="1" dirty="0" smtClean="0">
                <a:latin typeface="Arial Black" pitchFamily="34" charset="0"/>
              </a:rPr>
            </a:br>
            <a:r>
              <a:rPr lang="ru-RU" sz="1600" b="1" dirty="0" smtClean="0">
                <a:latin typeface="Arial Black" pitchFamily="34" charset="0"/>
              </a:rPr>
              <a:t>За семь веков здесь добыто, по расчетам, не менее,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Arial Black" pitchFamily="34" charset="0"/>
              </a:rPr>
              <a:t>чем 7500 тысяч кубометров вещества, столь необходимого в кулинарии.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Arial Black" pitchFamily="34" charset="0"/>
              </a:rPr>
              <a:t>Лечебные свойства </a:t>
            </a:r>
            <a:r>
              <a:rPr lang="ru-RU" sz="1600" b="1" dirty="0" err="1" smtClean="0">
                <a:latin typeface="Arial Black" pitchFamily="34" charset="0"/>
              </a:rPr>
              <a:t>велицкой</a:t>
            </a:r>
            <a:r>
              <a:rPr lang="ru-RU" sz="1600" b="1" dirty="0" smtClean="0">
                <a:latin typeface="Arial Black" pitchFamily="34" charset="0"/>
              </a:rPr>
              <a:t> соли были известны ещё в XVI веке.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Arial Black" pitchFamily="34" charset="0"/>
              </a:rPr>
              <a:t>В настоящее время специфический микроклимат подземелья </a:t>
            </a:r>
            <a:r>
              <a:rPr lang="ru-RU" sz="1600" b="1" dirty="0" err="1" smtClean="0">
                <a:latin typeface="Arial Black" pitchFamily="34" charset="0"/>
              </a:rPr>
              <a:t>Велички</a:t>
            </a:r>
            <a:r>
              <a:rPr lang="ru-RU" sz="1600" b="1" dirty="0" smtClean="0">
                <a:latin typeface="Arial Black" pitchFamily="34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Arial Black" pitchFamily="34" charset="0"/>
              </a:rPr>
              <a:t>используется в лечении бронхиальной астмы, различных видов аллергии,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Arial Black" pitchFamily="34" charset="0"/>
              </a:rPr>
              <a:t>заболеваний верхних дыхательных путей, заболеваний </a:t>
            </a:r>
            <a:r>
              <a:rPr lang="ru-RU" sz="1600" b="1" dirty="0" err="1" smtClean="0">
                <a:latin typeface="Arial Black" pitchFamily="34" charset="0"/>
              </a:rPr>
              <a:t>сердечно-сосудистой</a:t>
            </a:r>
            <a:r>
              <a:rPr lang="ru-RU" sz="1600" b="1" dirty="0" smtClean="0">
                <a:latin typeface="Arial Black" pitchFamily="34" charset="0"/>
              </a:rPr>
              <a:t> системы.</a:t>
            </a:r>
          </a:p>
        </p:txBody>
      </p:sp>
      <p:pic>
        <p:nvPicPr>
          <p:cNvPr id="36866" name="Picture 2" descr="C:\Documents and Settings\Марченко Елена\Мои документы\Мои рисунки\САНАТОРИЙ В ВЕЛИЧКИ.jpg"/>
          <p:cNvPicPr>
            <a:picLocks noChangeAspect="1" noChangeArrowheads="1"/>
          </p:cNvPicPr>
          <p:nvPr/>
        </p:nvPicPr>
        <p:blipFill>
          <a:blip r:embed="rId2" cstate="print"/>
          <a:srcRect t="2750" b="4750"/>
          <a:stretch>
            <a:fillRect/>
          </a:stretch>
        </p:blipFill>
        <p:spPr bwMode="auto">
          <a:xfrm>
            <a:off x="1571604" y="2357430"/>
            <a:ext cx="6075406" cy="4214842"/>
          </a:xfrm>
          <a:prstGeom prst="rect">
            <a:avLst/>
          </a:prstGeom>
          <a:ln w="88900" cap="sq" cmpd="thickThin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  <a:alpha val="24000"/>
              </a:scheme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</a:rPr>
              <a:t>20 миллионов лет назад, на территории нынешней Польши плескалось море.</a:t>
            </a:r>
            <a:br>
              <a:rPr lang="ru-RU" sz="2000" b="1" dirty="0" smtClean="0">
                <a:latin typeface="Arial Black" pitchFamily="34" charset="0"/>
              </a:rPr>
            </a:br>
            <a:r>
              <a:rPr lang="ru-RU" sz="2000" b="1" dirty="0" smtClean="0">
                <a:latin typeface="Arial Black" pitchFamily="34" charset="0"/>
              </a:rPr>
              <a:t>Морские воды испарялись, оставляя на дне слои соли. Когда поднялся массив Карпат, соляной щит треснул и раздробился, образуя подземные пустоты. </a:t>
            </a:r>
            <a:br>
              <a:rPr lang="ru-RU" sz="2000" b="1" dirty="0" smtClean="0">
                <a:latin typeface="Arial Black" pitchFamily="34" charset="0"/>
              </a:rPr>
            </a:br>
            <a:r>
              <a:rPr lang="ru-RU" sz="2000" b="1" dirty="0" smtClean="0">
                <a:latin typeface="Arial Black" pitchFamily="34" charset="0"/>
              </a:rPr>
              <a:t>До многих из них добрались неутомимые шахтеры; в свете их ламп засверкали гигантские кристаллы на стенах гротов, узоры, образованные застывшими каплями рассола, искристые сталактиты и сталагмиты... </a:t>
            </a:r>
            <a:br>
              <a:rPr lang="ru-RU" sz="2000" b="1" dirty="0" smtClean="0">
                <a:latin typeface="Arial Black" pitchFamily="34" charset="0"/>
              </a:rPr>
            </a:br>
            <a:r>
              <a:rPr lang="ru-RU" sz="2000" b="1" dirty="0" smtClean="0">
                <a:latin typeface="Arial Black" pitchFamily="34" charset="0"/>
              </a:rPr>
              <a:t>Красота и величие этих пещер никого не оставляют равнодушным.</a:t>
            </a:r>
            <a:endParaRPr lang="ru-RU" sz="2000" b="1" dirty="0">
              <a:latin typeface="Arial Black" pitchFamily="34" charset="0"/>
            </a:endParaRPr>
          </a:p>
        </p:txBody>
      </p:sp>
      <p:pic>
        <p:nvPicPr>
          <p:cNvPr id="35844" name="Picture 4" descr="C:\Documents and Settings\Марченко Елена\Мои документы\Мои рисунки\velik-impery-01.jpg"/>
          <p:cNvPicPr>
            <a:picLocks noChangeAspect="1" noChangeArrowheads="1"/>
          </p:cNvPicPr>
          <p:nvPr/>
        </p:nvPicPr>
        <p:blipFill>
          <a:blip r:embed="rId2" cstate="print"/>
          <a:srcRect r="50685"/>
          <a:stretch>
            <a:fillRect/>
          </a:stretch>
        </p:blipFill>
        <p:spPr bwMode="auto">
          <a:xfrm>
            <a:off x="2071670" y="3429000"/>
            <a:ext cx="4786346" cy="3190875"/>
          </a:xfrm>
          <a:prstGeom prst="rect">
            <a:avLst/>
          </a:prstGeom>
          <a:ln w="88900" cap="sq" cmpd="thickThin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accent2">
                <a:lumMod val="60000"/>
                <a:lumOff val="40000"/>
              </a:scheme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14348" y="1428736"/>
            <a:ext cx="7632700" cy="4968875"/>
          </a:xfrm>
          <a:prstGeom prst="rect">
            <a:avLst/>
          </a:prstGeom>
          <a:ln w="88900" cap="sq" cmpd="thickThin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0" y="0"/>
            <a:ext cx="9144000" cy="83661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НИКОЛАЙ РЕРИХ                                                «ГИМАЛАИ. РОЗОВЫЕ ГОРЫ»</a:t>
            </a:r>
            <a:endParaRPr kumimoji="0" lang="ru-RU" sz="35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  <a:alpha val="24000"/>
              </a:scheme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Но одно дело — настроение праздного туриста, и совсем другое — взгляд средневекового горняка... Для многих тысяч людей работа в </a:t>
            </a:r>
            <a:r>
              <a:rPr lang="ru-RU" b="1" dirty="0" err="1" smtClean="0">
                <a:latin typeface="Arial Black" pitchFamily="34" charset="0"/>
              </a:rPr>
              <a:t>Величковской</a:t>
            </a:r>
            <a:r>
              <a:rPr lang="ru-RU" b="1" dirty="0" smtClean="0">
                <a:latin typeface="Arial Black" pitchFamily="34" charset="0"/>
              </a:rPr>
              <a:t> королевской шахте была настоящей каторгой. </a:t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>Полости, остававшиеся после добычи соли, постоянно оборудовали деревянной крепью, — но опоры нередко трескались под тяжестью пластов, и сверкающие глыбы погребали под собою шахтеров... Лет четыреста назад в течение года здесь погибал или оставался калекой чуть ли не каждый десятый шахтер!</a:t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>Другой опасностью был метан. Горючий газ постоянно накапливался под землей и мог взорваться от любой искры. Чтобы предупреждать взрывы, существовала страшная профессия «кающихся грешников». 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2050" name="Picture 2" descr="C:\Users\кал\Desktop\СКАНЕР\Scan10013.JPG"/>
          <p:cNvPicPr>
            <a:picLocks noChangeAspect="1" noChangeArrowheads="1"/>
          </p:cNvPicPr>
          <p:nvPr/>
        </p:nvPicPr>
        <p:blipFill>
          <a:blip r:embed="rId2" cstate="print"/>
          <a:srcRect l="16973" t="29665" r="25173" b="26066"/>
          <a:stretch>
            <a:fillRect/>
          </a:stretch>
        </p:blipFill>
        <p:spPr bwMode="auto">
          <a:xfrm>
            <a:off x="2285984" y="3571876"/>
            <a:ext cx="4643470" cy="3092742"/>
          </a:xfrm>
          <a:prstGeom prst="rect">
            <a:avLst/>
          </a:prstGeom>
          <a:ln w="88900" cap="sq" cmpd="thickThin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  <a:alpha val="24000"/>
              </a:scheme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385762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Так называли рабочих, одетых в плащи с капюшонами. «Грешники» ползали галереями, держа над головами шесты с горящей паклей на конце. Если под потолком скапливался метан, он вспыхивал. </a:t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>Нередко такая «чистка» оказывалась последней для шахтера, — и все равно угроза не исчезала. </a:t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>До изобретения безопасных ламп горняки пользовались открытым огнем. То и дело вспышки газа давали начало сокрушительным пожарам. Один из них, в 1644 году, бушевал в шахте целых восемь месяцев!</a:t>
            </a:r>
          </a:p>
        </p:txBody>
      </p:sp>
      <p:pic>
        <p:nvPicPr>
          <p:cNvPr id="38914" name="Picture 2" descr="C:\Documents and Settings\Марченко Елена\Мои документы\Мои рисунки\Scotl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357298"/>
            <a:ext cx="5101997" cy="4851453"/>
          </a:xfrm>
          <a:prstGeom prst="rect">
            <a:avLst/>
          </a:prstGeom>
          <a:ln w="88900" cap="sq" cmpd="thickThin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  <a:alpha val="24000"/>
              </a:scheme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0011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Соль в забоях рубили кирками, а выносили на поверхность в бочках или деревянных корытцах — мульдах. Поскольку в шахту всегда проникала вода, под землей собирались целые озера крепкого соляного раствора. </a:t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>Его выкачивали с помощью специального подъемника, называемого «патерностер». </a:t>
            </a:r>
            <a:endParaRPr lang="ru-RU" dirty="0"/>
          </a:p>
        </p:txBody>
      </p:sp>
      <p:pic>
        <p:nvPicPr>
          <p:cNvPr id="37890" name="Picture 2" descr="C:\Documents and Settings\Марченко Елена\Мои документы\Мои рисунки\1057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928802"/>
            <a:ext cx="6143668" cy="4607751"/>
          </a:xfrm>
          <a:prstGeom prst="rect">
            <a:avLst/>
          </a:prstGeom>
          <a:ln w="88900" cap="sq" cmpd="thickThin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  <a:alpha val="24000"/>
              </a:scheme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Documents and Settings\Марченко Елена\Мои документы\Мои рисунки\velik-impery-01.jpg"/>
          <p:cNvPicPr>
            <a:picLocks noChangeAspect="1" noChangeArrowheads="1"/>
          </p:cNvPicPr>
          <p:nvPr/>
        </p:nvPicPr>
        <p:blipFill>
          <a:blip r:embed="rId2" cstate="print"/>
          <a:srcRect l="50000" t="624"/>
          <a:stretch>
            <a:fillRect/>
          </a:stretch>
        </p:blipFill>
        <p:spPr bwMode="auto">
          <a:xfrm>
            <a:off x="500034" y="357166"/>
            <a:ext cx="3935793" cy="2571768"/>
          </a:xfrm>
          <a:prstGeom prst="rect">
            <a:avLst/>
          </a:prstGeom>
          <a:ln w="88900" cap="sq" cmpd="thickThin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14282" y="335756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В 1999 году в часовне руками горных резчиков был высечен из глыбы соли памятник Святому Отцу Иоанну Павлу II.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4" name="Рисунок 3" descr="«Чудо в Кане Галилейской» — барельеф на соли Антония Выродек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500438"/>
            <a:ext cx="4095762" cy="3138498"/>
          </a:xfrm>
          <a:prstGeom prst="rect">
            <a:avLst/>
          </a:prstGeom>
          <a:ln w="88900" cap="sq" cmpd="thickThin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24288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«Чудо в Кане </a:t>
            </a:r>
            <a:r>
              <a:rPr lang="ru-RU" b="1" dirty="0" err="1" smtClean="0">
                <a:latin typeface="Arial Black" pitchFamily="34" charset="0"/>
              </a:rPr>
              <a:t>Галилейской</a:t>
            </a:r>
            <a:r>
              <a:rPr lang="ru-RU" b="1" dirty="0" smtClean="0">
                <a:latin typeface="Arial Black" pitchFamily="34" charset="0"/>
              </a:rPr>
              <a:t>» — барельеф на соли                               Антония </a:t>
            </a:r>
            <a:r>
              <a:rPr lang="ru-RU" b="1" dirty="0" err="1" smtClean="0">
                <a:latin typeface="Arial Black" pitchFamily="34" charset="0"/>
              </a:rPr>
              <a:t>Выродека</a:t>
            </a:r>
            <a:endParaRPr lang="ru-RU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  <a:alpha val="24000"/>
              </a:scheme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Documents and Settings\Марченко Елена\Мои документы\Мои рисунки\327002b4703d1ac76a9f7ebf96a96637.jpg"/>
          <p:cNvPicPr>
            <a:picLocks noChangeAspect="1" noChangeArrowheads="1"/>
          </p:cNvPicPr>
          <p:nvPr/>
        </p:nvPicPr>
        <p:blipFill>
          <a:blip r:embed="rId2" cstate="print"/>
          <a:srcRect b="8333"/>
          <a:stretch>
            <a:fillRect/>
          </a:stretch>
        </p:blipFill>
        <p:spPr bwMode="auto">
          <a:xfrm>
            <a:off x="357158" y="285728"/>
            <a:ext cx="3857652" cy="4714908"/>
          </a:xfrm>
          <a:prstGeom prst="rect">
            <a:avLst/>
          </a:prstGeom>
          <a:ln w="88900" cap="sq" cmpd="thickThin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63" name="Picture 3" descr="C:\Documents and Settings\Марченко Елена\Мои документы\Мои рисунки\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643050"/>
            <a:ext cx="4286280" cy="3214710"/>
          </a:xfrm>
          <a:prstGeom prst="rect">
            <a:avLst/>
          </a:prstGeom>
          <a:ln w="88900" cap="sq" cmpd="thickThin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  <a:alpha val="24000"/>
              </a:scheme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Марченко Елена\Мои документы\Мои рисунки\chicag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857232"/>
            <a:ext cx="7393833" cy="4929222"/>
          </a:xfrm>
          <a:prstGeom prst="rect">
            <a:avLst/>
          </a:prstGeom>
          <a:ln w="88900" cap="sq" cmpd="thickThin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  <a:alpha val="24000"/>
              </a:scheme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Марченко Елена\Мои документы\Мои рисунки\37467aad10b047d9fd62465c815d92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4826" y="2214554"/>
            <a:ext cx="3825764" cy="2724580"/>
          </a:xfrm>
          <a:prstGeom prst="rect">
            <a:avLst/>
          </a:prstGeom>
          <a:ln w="88900" cap="sq" cmpd="thickThin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Гномы — помощники шахтеров. Автор соляных скульптур — шахтер Стефан Козик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42918"/>
            <a:ext cx="4214842" cy="3286148"/>
          </a:xfrm>
          <a:prstGeom prst="rect">
            <a:avLst/>
          </a:prstGeom>
          <a:ln w="88900" cap="sq" cmpd="thickThin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143108" y="535782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Гномы — помощники шахтеров. Автор соляных скульптур — шахтер Стефан </a:t>
            </a:r>
            <a:r>
              <a:rPr lang="ru-RU" b="1" dirty="0" err="1" smtClean="0">
                <a:latin typeface="Arial Black" pitchFamily="34" charset="0"/>
              </a:rPr>
              <a:t>Козик</a:t>
            </a:r>
            <a:endParaRPr lang="ru-RU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  <a:alpha val="24000"/>
              </a:scheme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ляной бюст короля Казимежа Великого — создателя первого в Европе горного законодательства. Автор Владислав Хапк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928670"/>
            <a:ext cx="3357586" cy="4500594"/>
          </a:xfrm>
          <a:prstGeom prst="rect">
            <a:avLst/>
          </a:prstGeom>
          <a:ln w="88900" cap="sq" cmpd="thickThin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357290" y="5643578"/>
            <a:ext cx="62151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Соляной бюст короля </a:t>
            </a:r>
            <a:r>
              <a:rPr lang="ru-RU" b="1" dirty="0" err="1" smtClean="0">
                <a:latin typeface="Arial Black" pitchFamily="34" charset="0"/>
              </a:rPr>
              <a:t>Казимежа</a:t>
            </a:r>
            <a:r>
              <a:rPr lang="ru-RU" b="1" dirty="0" smtClean="0">
                <a:latin typeface="Arial Black" pitchFamily="34" charset="0"/>
              </a:rPr>
              <a:t> Великого — создателя первого в Европе горного законодательства. Автор Владислав </a:t>
            </a:r>
            <a:r>
              <a:rPr lang="ru-RU" b="1" dirty="0" err="1" smtClean="0">
                <a:latin typeface="Arial Black" pitchFamily="34" charset="0"/>
              </a:rPr>
              <a:t>Хапка</a:t>
            </a:r>
            <a:endParaRPr lang="ru-RU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accent2">
                <a:lumMod val="60000"/>
                <a:lumOff val="40000"/>
                <a:alpha val="95000"/>
              </a:scheme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0"/>
            <a:ext cx="680949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u="sng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Полезные  ископаемые</a:t>
            </a:r>
            <a:r>
              <a:rPr lang="ru-RU" sz="2800" b="1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- горные породы,</a:t>
            </a:r>
          </a:p>
          <a:p>
            <a:pPr algn="ctr"/>
            <a:r>
              <a:rPr lang="ru-RU" sz="2800" b="1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добываемые из недр Земли</a:t>
            </a:r>
          </a:p>
          <a:p>
            <a:pPr algn="ctr"/>
            <a:r>
              <a:rPr lang="ru-RU" sz="2800" b="1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и используемые человеком.</a:t>
            </a:r>
            <a:endParaRPr lang="ru-RU" sz="2800" b="1" spc="50" dirty="0">
              <a:ln w="13500">
                <a:solidFill>
                  <a:srgbClr val="C00000">
                    <a:alpha val="6500"/>
                  </a:srgb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026" name="Picture 2" descr="C:\Users\кал\Pictures\картинки\Sample Pictures\горы\горные породы\Scan10022.JPG"/>
          <p:cNvPicPr>
            <a:picLocks noChangeAspect="1" noChangeArrowheads="1"/>
          </p:cNvPicPr>
          <p:nvPr/>
        </p:nvPicPr>
        <p:blipFill>
          <a:blip r:embed="rId2" cstate="print"/>
          <a:srcRect l="5263" t="3154" r="3158" b="2219"/>
          <a:stretch>
            <a:fillRect/>
          </a:stretch>
        </p:blipFill>
        <p:spPr bwMode="auto">
          <a:xfrm>
            <a:off x="714348" y="1428736"/>
            <a:ext cx="7458128" cy="5143536"/>
          </a:xfrm>
          <a:prstGeom prst="rect">
            <a:avLst/>
          </a:prstGeom>
          <a:ln w="88900" cap="sq" cmpd="thickThin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accent2">
                <a:lumMod val="60000"/>
                <a:lumOff val="40000"/>
              </a:scheme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571480"/>
            <a:ext cx="73806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i="1" u="sng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Полезные  ископаемые</a:t>
            </a:r>
            <a:endParaRPr lang="ru-RU" sz="5400" b="1" spc="50" dirty="0">
              <a:ln w="13500">
                <a:solidFill>
                  <a:srgbClr val="C00000">
                    <a:alpha val="6500"/>
                  </a:srgb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2285992"/>
            <a:ext cx="24344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i="1" u="sng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Твёрдые </a:t>
            </a:r>
            <a:endParaRPr lang="ru-RU" sz="4400" b="1" spc="50" dirty="0">
              <a:ln w="13500">
                <a:solidFill>
                  <a:srgbClr val="C00000">
                    <a:alpha val="6500"/>
                  </a:srgb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8992" y="3500438"/>
            <a:ext cx="22781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i="1" u="sng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Жидкие </a:t>
            </a:r>
            <a:endParaRPr lang="ru-RU" sz="4400" b="1" spc="50" dirty="0">
              <a:ln w="13500">
                <a:solidFill>
                  <a:srgbClr val="C00000">
                    <a:alpha val="6500"/>
                  </a:srgb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628" y="2357430"/>
            <a:ext cx="38892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i="1" u="sng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Газообразные </a:t>
            </a:r>
            <a:endParaRPr lang="ru-RU" sz="4400" b="1" spc="50" dirty="0">
              <a:ln w="13500">
                <a:solidFill>
                  <a:srgbClr val="C00000">
                    <a:alpha val="6500"/>
                  </a:srgb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1571604" y="1571612"/>
            <a:ext cx="1357322" cy="785818"/>
          </a:xfrm>
          <a:prstGeom prst="straightConnector1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3501224" y="2570950"/>
            <a:ext cx="2143140" cy="1588"/>
          </a:xfrm>
          <a:prstGeom prst="straightConnector1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000760" y="1643050"/>
            <a:ext cx="1214446" cy="857256"/>
          </a:xfrm>
          <a:prstGeom prst="straightConnector1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3000372"/>
            <a:ext cx="32646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Металлические руды</a:t>
            </a:r>
          </a:p>
          <a:p>
            <a:pPr algn="ctr"/>
            <a:r>
              <a:rPr lang="ru-RU" sz="2400" b="1" i="1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Уголь</a:t>
            </a:r>
          </a:p>
          <a:p>
            <a:pPr algn="ctr"/>
            <a:r>
              <a:rPr lang="ru-RU" sz="2400" b="1" i="1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Глина</a:t>
            </a:r>
          </a:p>
          <a:p>
            <a:pPr algn="ctr"/>
            <a:r>
              <a:rPr lang="ru-RU" sz="2400" b="1" i="1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Песок</a:t>
            </a:r>
          </a:p>
          <a:p>
            <a:pPr algn="ctr"/>
            <a:r>
              <a:rPr lang="ru-RU" sz="2400" b="1" i="1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Драгоценные камни</a:t>
            </a:r>
            <a:endParaRPr lang="ru-RU" sz="2400" b="1" spc="50" dirty="0">
              <a:ln w="13500">
                <a:solidFill>
                  <a:srgbClr val="C00000">
                    <a:alpha val="6500"/>
                  </a:srgbClr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00826" y="3143248"/>
            <a:ext cx="843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Газ </a:t>
            </a:r>
            <a:endParaRPr lang="ru-RU" sz="3200" b="1" spc="50" dirty="0">
              <a:ln w="13500">
                <a:solidFill>
                  <a:srgbClr val="C00000">
                    <a:alpha val="6500"/>
                  </a:srgbClr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14678" y="4214818"/>
            <a:ext cx="28664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Нефть</a:t>
            </a:r>
          </a:p>
          <a:p>
            <a:pPr algn="ctr"/>
            <a:r>
              <a:rPr lang="ru-RU" sz="2400" b="1" i="1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Минеральная вода</a:t>
            </a:r>
            <a:endParaRPr lang="ru-RU" sz="2400" b="1" spc="50" dirty="0">
              <a:ln w="13500">
                <a:solidFill>
                  <a:srgbClr val="C00000">
                    <a:alpha val="6500"/>
                  </a:srgbClr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accent2">
                <a:lumMod val="60000"/>
                <a:lumOff val="40000"/>
              </a:scheme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ал\Pictures\картинки\Sample Pictures\лампочки\HH0108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357166"/>
            <a:ext cx="2286016" cy="3649604"/>
          </a:xfrm>
          <a:prstGeom prst="rect">
            <a:avLst/>
          </a:prstGeom>
          <a:ln w="88900" cap="sq" cmpd="thickThin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785786" y="4143380"/>
            <a:ext cx="757111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Ещё 100 лет назад вольфрам</a:t>
            </a:r>
          </a:p>
          <a:p>
            <a:pPr algn="ctr"/>
            <a:r>
              <a:rPr lang="ru-RU" sz="3200" b="1" i="1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считался бесполезным металлом,</a:t>
            </a:r>
          </a:p>
          <a:p>
            <a:pPr algn="ctr"/>
            <a:r>
              <a:rPr lang="ru-RU" sz="3200" b="1" i="1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 сейчас вольфрамовые волоски</a:t>
            </a:r>
          </a:p>
          <a:p>
            <a:pPr algn="ctr"/>
            <a:r>
              <a:rPr lang="ru-RU" sz="3200" b="1" i="1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 электрических лампочках освещают</a:t>
            </a:r>
          </a:p>
          <a:p>
            <a:pPr algn="ctr"/>
            <a:r>
              <a:rPr lang="ru-RU" sz="3200" b="1" i="1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весь земной шар.</a:t>
            </a:r>
            <a:endParaRPr lang="ru-RU" sz="3200" b="1" spc="50" dirty="0">
              <a:ln w="13500">
                <a:solidFill>
                  <a:srgbClr val="C00000">
                    <a:alpha val="6500"/>
                  </a:srgbClr>
                </a:solidFill>
                <a:prstDash val="solid"/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accent2">
                <a:lumMod val="60000"/>
                <a:lumOff val="40000"/>
              </a:scheme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57166"/>
            <a:ext cx="8600368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i="1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Разведкой полезных ископаемых</a:t>
            </a:r>
          </a:p>
          <a:p>
            <a:pPr algn="ctr"/>
            <a:r>
              <a:rPr lang="ru-RU" sz="4400" b="1" i="1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занимаются </a:t>
            </a:r>
            <a:r>
              <a:rPr lang="ru-RU" sz="4800" b="1" i="1" u="sng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геологи</a:t>
            </a:r>
            <a:endParaRPr lang="ru-RU" sz="4400" b="1" u="sng" spc="50" dirty="0">
              <a:ln w="13500">
                <a:solidFill>
                  <a:srgbClr val="C00000">
                    <a:alpha val="6500"/>
                  </a:srgb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3074" name="Picture 2" descr="C:\Users\кал\Pictures\картинки\Sample Pictures\горы\горные породы\Scan10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000240"/>
            <a:ext cx="4716904" cy="4500594"/>
          </a:xfrm>
          <a:prstGeom prst="rect">
            <a:avLst/>
          </a:prstGeom>
          <a:ln w="88900" cap="sq" cmpd="thickThin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accent2">
                <a:lumMod val="60000"/>
                <a:lumOff val="40000"/>
              </a:scheme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ал\Pictures\работа\окр мир\природа\тайны леса растения\Scan10020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857364"/>
            <a:ext cx="2559859" cy="2643206"/>
          </a:xfrm>
          <a:prstGeom prst="rect">
            <a:avLst/>
          </a:prstGeom>
          <a:ln w="88900" cap="sq" cmpd="thickThin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3" name="Picture 3" descr="C:\Users\кал\Pictures\работа\окр мир\природа\тайны леса растения\Scan10015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357430"/>
            <a:ext cx="2630402" cy="2071702"/>
          </a:xfrm>
          <a:prstGeom prst="rect">
            <a:avLst/>
          </a:prstGeom>
          <a:ln w="88900" cap="sq" cmpd="thickThin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4" name="Picture 4" descr="C:\Users\кал\Pictures\работа\окр мир\природа\тайны леса растения\Scan10017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1785925"/>
            <a:ext cx="2500330" cy="2873395"/>
          </a:xfrm>
          <a:prstGeom prst="rect">
            <a:avLst/>
          </a:prstGeom>
          <a:ln w="88900" cap="sq" cmpd="thickThin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857224" y="0"/>
            <a:ext cx="71312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Для своего </a:t>
            </a:r>
            <a:r>
              <a:rPr lang="ru-RU" sz="3200" b="1" i="1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роста</a:t>
            </a:r>
            <a:r>
              <a:rPr lang="ru-RU" sz="2800" b="1" i="1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некоторые </a:t>
            </a:r>
            <a:r>
              <a:rPr lang="ru-RU" sz="3200" b="1" i="1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растения</a:t>
            </a:r>
            <a:endParaRPr lang="ru-RU" sz="2800" b="1" i="1" spc="50" dirty="0" smtClean="0">
              <a:ln w="13500">
                <a:solidFill>
                  <a:srgbClr val="C00000">
                    <a:alpha val="6500"/>
                  </a:srgb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ru-RU" sz="2800" b="1" i="1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нуждаются в определённых </a:t>
            </a:r>
            <a:r>
              <a:rPr lang="ru-RU" sz="3200" b="1" i="1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минералах</a:t>
            </a:r>
            <a:r>
              <a:rPr lang="ru-RU" sz="2800" b="1" i="1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  <a:endParaRPr lang="ru-RU" sz="2800" b="1" spc="50" dirty="0">
              <a:ln w="13500">
                <a:solidFill>
                  <a:srgbClr val="C00000">
                    <a:alpha val="6500"/>
                  </a:srgb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1857364"/>
            <a:ext cx="1243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гвоздика</a:t>
            </a:r>
            <a:endParaRPr lang="ru-RU" sz="2000" b="1" i="1" spc="50" dirty="0">
              <a:ln w="13500">
                <a:solidFill>
                  <a:srgbClr val="C00000">
                    <a:alpha val="6500"/>
                  </a:srgbClr>
                </a:solidFill>
                <a:prstDash val="solid"/>
              </a:ln>
              <a:solidFill>
                <a:srgbClr val="00206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0430" y="1428736"/>
            <a:ext cx="16658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папоротник</a:t>
            </a:r>
            <a:endParaRPr lang="ru-RU" sz="2000" b="1" i="1" spc="50" dirty="0">
              <a:ln w="13500">
                <a:solidFill>
                  <a:srgbClr val="C00000">
                    <a:alpha val="6500"/>
                  </a:srgbClr>
                </a:solidFill>
                <a:prstDash val="solid"/>
              </a:ln>
              <a:solidFill>
                <a:srgbClr val="00206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Правая фигурная скобка 7"/>
          <p:cNvSpPr/>
          <p:nvPr/>
        </p:nvSpPr>
        <p:spPr>
          <a:xfrm rot="5400000">
            <a:off x="2643174" y="4143380"/>
            <a:ext cx="571504" cy="1571636"/>
          </a:xfrm>
          <a:prstGeom prst="rightBrac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572264" y="1357298"/>
            <a:ext cx="2226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Анютины глазки</a:t>
            </a:r>
            <a:endParaRPr lang="ru-RU" sz="2000" b="1" i="1" spc="50" dirty="0">
              <a:ln w="13500">
                <a:solidFill>
                  <a:srgbClr val="C00000">
                    <a:alpha val="6500"/>
                  </a:srgbClr>
                </a:solidFill>
                <a:prstDash val="solid"/>
              </a:ln>
              <a:solidFill>
                <a:srgbClr val="00206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7356" y="5286388"/>
            <a:ext cx="22974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i="1" u="sng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Никель </a:t>
            </a:r>
            <a:endParaRPr lang="ru-RU" sz="4800" b="1" i="1" u="sng" spc="50" dirty="0">
              <a:ln w="13500">
                <a:solidFill>
                  <a:srgbClr val="C00000">
                    <a:alpha val="6500"/>
                  </a:srgb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6578" y="4857760"/>
            <a:ext cx="1598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i="1" u="sng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Цинк </a:t>
            </a:r>
            <a:endParaRPr lang="ru-RU" sz="4400" b="1" spc="50" dirty="0">
              <a:ln w="13500">
                <a:solidFill>
                  <a:srgbClr val="C00000">
                    <a:alpha val="6500"/>
                  </a:srgb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accent2">
                <a:lumMod val="60000"/>
                <a:lumOff val="40000"/>
              </a:scheme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14290"/>
            <a:ext cx="79733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i="1" u="sng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Добыча полезных ископаемых</a:t>
            </a:r>
            <a:endParaRPr lang="ru-RU" sz="4400" b="1" spc="50" dirty="0">
              <a:ln w="13500">
                <a:solidFill>
                  <a:srgbClr val="C00000">
                    <a:alpha val="6500"/>
                  </a:srgb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rot="10800000" flipV="1">
            <a:off x="1500166" y="1071546"/>
            <a:ext cx="1500198" cy="1357322"/>
          </a:xfrm>
          <a:prstGeom prst="straightConnector1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71472" y="2357430"/>
            <a:ext cx="21146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i="1" u="sng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Карьер </a:t>
            </a:r>
            <a:endParaRPr lang="ru-RU" sz="4400" b="1" spc="50" dirty="0">
              <a:ln w="13500">
                <a:solidFill>
                  <a:srgbClr val="C00000">
                    <a:alpha val="6500"/>
                  </a:srgb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6200000" flipH="1">
            <a:off x="6250793" y="1250141"/>
            <a:ext cx="1500198" cy="1143008"/>
          </a:xfrm>
          <a:prstGeom prst="straightConnector1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500430" y="3500438"/>
            <a:ext cx="21675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i="1" u="sng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Шахта </a:t>
            </a:r>
            <a:endParaRPr lang="ru-RU" sz="4400" b="1" spc="50" dirty="0">
              <a:ln w="13500">
                <a:solidFill>
                  <a:srgbClr val="C00000">
                    <a:alpha val="6500"/>
                  </a:srgb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3286910" y="2285198"/>
            <a:ext cx="2428892" cy="1588"/>
          </a:xfrm>
          <a:prstGeom prst="straightConnector1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00760" y="2357430"/>
            <a:ext cx="28784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i="1" u="sng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Скважина </a:t>
            </a:r>
            <a:endParaRPr lang="ru-RU" sz="4400" b="1" spc="50" dirty="0">
              <a:ln w="13500">
                <a:solidFill>
                  <a:srgbClr val="C00000">
                    <a:alpha val="6500"/>
                  </a:srgb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10" y="3071810"/>
            <a:ext cx="172354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Песок</a:t>
            </a:r>
          </a:p>
          <a:p>
            <a:pPr algn="ctr"/>
            <a:r>
              <a:rPr lang="ru-RU" sz="2400" b="1" i="1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Глина</a:t>
            </a:r>
          </a:p>
          <a:p>
            <a:pPr algn="ctr"/>
            <a:r>
              <a:rPr lang="ru-RU" sz="2400" b="1" i="1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Гранит</a:t>
            </a:r>
          </a:p>
          <a:p>
            <a:pPr algn="ctr"/>
            <a:r>
              <a:rPr lang="ru-RU" sz="2400" b="1" i="1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Торф</a:t>
            </a:r>
          </a:p>
          <a:p>
            <a:pPr algn="ctr"/>
            <a:r>
              <a:rPr lang="ru-RU" sz="2400" b="1" i="1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Известняк</a:t>
            </a:r>
          </a:p>
          <a:p>
            <a:pPr algn="ctr"/>
            <a:r>
              <a:rPr lang="ru-RU" sz="2400" b="1" i="1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Уголь  </a:t>
            </a:r>
            <a:endParaRPr lang="ru-RU" sz="2400" b="1" spc="50" dirty="0">
              <a:ln w="13500">
                <a:solidFill>
                  <a:srgbClr val="C00000">
                    <a:alpha val="6500"/>
                  </a:srgbClr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488" y="4214818"/>
            <a:ext cx="33400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Каменный уголь</a:t>
            </a:r>
          </a:p>
          <a:p>
            <a:pPr algn="ctr"/>
            <a:r>
              <a:rPr lang="ru-RU" sz="2400" b="1" i="1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Металлические руды </a:t>
            </a:r>
            <a:endParaRPr lang="ru-RU" sz="2400" b="1" spc="50" dirty="0">
              <a:ln w="13500">
                <a:solidFill>
                  <a:srgbClr val="C00000">
                    <a:alpha val="6500"/>
                  </a:srgbClr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29388" y="3071810"/>
            <a:ext cx="23150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Нефть </a:t>
            </a:r>
          </a:p>
          <a:p>
            <a:pPr algn="ctr"/>
            <a:r>
              <a:rPr lang="ru-RU" sz="2400" b="1" i="1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Природный газ</a:t>
            </a:r>
            <a:endParaRPr lang="ru-RU" sz="2400" b="1" spc="50" dirty="0">
              <a:ln w="13500">
                <a:solidFill>
                  <a:srgbClr val="C00000">
                    <a:alpha val="6500"/>
                  </a:srgbClr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560</Words>
  <Application>Microsoft Office PowerPoint</Application>
  <PresentationFormat>Экран (4:3)</PresentationFormat>
  <Paragraphs>116</Paragraphs>
  <Slides>37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Кладовые земли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Кладовые земли</dc:title>
  <dc:creator>ЕЛЕНА</dc:creator>
  <cp:lastModifiedBy>PC</cp:lastModifiedBy>
  <cp:revision>32</cp:revision>
  <dcterms:created xsi:type="dcterms:W3CDTF">2010-11-22T16:07:03Z</dcterms:created>
  <dcterms:modified xsi:type="dcterms:W3CDTF">2015-11-07T16:05:49Z</dcterms:modified>
</cp:coreProperties>
</file>