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83" r:id="rId3"/>
    <p:sldId id="284" r:id="rId4"/>
    <p:sldId id="280" r:id="rId5"/>
    <p:sldId id="260" r:id="rId6"/>
    <p:sldId id="262" r:id="rId7"/>
    <p:sldId id="257" r:id="rId8"/>
    <p:sldId id="258" r:id="rId9"/>
    <p:sldId id="259" r:id="rId10"/>
    <p:sldId id="286" r:id="rId11"/>
    <p:sldId id="263" r:id="rId12"/>
    <p:sldId id="261" r:id="rId13"/>
    <p:sldId id="264" r:id="rId14"/>
    <p:sldId id="287" r:id="rId15"/>
    <p:sldId id="265" r:id="rId16"/>
    <p:sldId id="281" r:id="rId17"/>
    <p:sldId id="276" r:id="rId1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CC6600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57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9.7873599133441666E-2"/>
          <c:y val="2.9702970297029719E-2"/>
          <c:w val="0.47619047619047628"/>
          <c:h val="0.8910891089108913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чтение 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более 100 слов</c:v>
                </c:pt>
                <c:pt idx="1">
                  <c:v>более 70 слов </c:v>
                </c:pt>
                <c:pt idx="2">
                  <c:v>более 60 слов</c:v>
                </c:pt>
                <c:pt idx="3">
                  <c:v>50 слов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59226255616353063"/>
          <c:y val="6.2624671916010524E-2"/>
          <c:w val="0.407035677743672"/>
          <c:h val="0.9287549212598426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55C8A-4AEC-4957-9B38-067313F19873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745980-8B03-4AE4-B7EE-F5AA0FFAE87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sh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sh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sh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sh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sh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sh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sh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sh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sh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sh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sh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sh dir="d"/>
  </p:transition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estival.1september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495800" y="5257800"/>
            <a:ext cx="42081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опыт работы</a:t>
            </a:r>
          </a:p>
          <a:p>
            <a:pPr algn="ctr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Безгинова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Оксана Владимировна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учитель начальных классов 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МАОУ «Спасская СОШ»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00400" y="914400"/>
            <a:ext cx="5410200" cy="3810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7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читательской</a:t>
            </a:r>
            <a:r>
              <a:rPr kumimoji="0" lang="ru-RU" sz="76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компетентности младшего школьника</a:t>
            </a:r>
            <a:r>
              <a:rPr kumimoji="0" lang="ru-RU" sz="13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3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ru-RU" sz="135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med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1249362"/>
          </a:xfr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Понимание прочитанного и прослушанного: </a:t>
            </a:r>
            <a:endParaRPr lang="ru-RU" b="1" dirty="0">
              <a:solidFill>
                <a:srgbClr val="C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pic>
        <p:nvPicPr>
          <p:cNvPr id="45058" name="Picture 2" descr="H:\единый метод день\чит дневник фото\big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20777686">
            <a:off x="1879290" y="2401918"/>
            <a:ext cx="1477996" cy="2284175"/>
          </a:xfrm>
          <a:prstGeom prst="rect">
            <a:avLst/>
          </a:prstGeom>
          <a:noFill/>
        </p:spPr>
      </p:pic>
      <p:pic>
        <p:nvPicPr>
          <p:cNvPr id="45059" name="Picture 3" descr="H:\единый метод день\чит дневник фото\1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4200" y="1752600"/>
            <a:ext cx="1962557" cy="2814637"/>
          </a:xfrm>
          <a:prstGeom prst="rect">
            <a:avLst/>
          </a:prstGeom>
          <a:noFill/>
        </p:spPr>
      </p:pic>
      <p:pic>
        <p:nvPicPr>
          <p:cNvPr id="45060" name="Picture 4" descr="H:\единый метод день\чит дневник фото\big (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09452">
            <a:off x="4904942" y="1602289"/>
            <a:ext cx="2363787" cy="3653125"/>
          </a:xfrm>
          <a:prstGeom prst="rect">
            <a:avLst/>
          </a:prstGeom>
          <a:noFill/>
        </p:spPr>
      </p:pic>
      <p:pic>
        <p:nvPicPr>
          <p:cNvPr id="45061" name="Picture 5" descr="H:\единый метод день\чит дневник фото\1375725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929641">
            <a:off x="6536256" y="3135826"/>
            <a:ext cx="2227262" cy="315157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81000" y="274638"/>
            <a:ext cx="8305800" cy="12493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Понимание прочитанного и прослушанного: 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81400" y="5181600"/>
            <a:ext cx="5562600" cy="1676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Большую роль в обучении осознанному чтению играют инсценировки, прочитанных произведений. Кукольный театр на уроке и во внеурочной деятельности  доставляет детям удовольствие и приносит много радости.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1" name="Picture 1" descr="G:\фото 2 класс\театр\IMG_639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362200" y="1733368"/>
            <a:ext cx="3581400" cy="2686232"/>
          </a:xfrm>
          <a:prstGeom prst="rect">
            <a:avLst/>
          </a:prstGeom>
          <a:noFill/>
        </p:spPr>
      </p:pic>
      <p:pic>
        <p:nvPicPr>
          <p:cNvPr id="15362" name="Picture 2" descr="C:\Users\1\Desktop\DSCN0282.JPG"/>
          <p:cNvPicPr>
            <a:picLocks noChangeAspect="1" noChangeArrowheads="1"/>
          </p:cNvPicPr>
          <p:nvPr/>
        </p:nvPicPr>
        <p:blipFill>
          <a:blip r:embed="rId3" cstate="email">
            <a:lum bright="10000" contrast="-10000"/>
          </a:blip>
          <a:srcRect/>
          <a:stretch>
            <a:fillRect/>
          </a:stretch>
        </p:blipFill>
        <p:spPr bwMode="auto">
          <a:xfrm>
            <a:off x="5715000" y="1981200"/>
            <a:ext cx="3172409" cy="3048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3" descr="H:\единый метод день\чит дневник фото\img139.jpg"/>
          <p:cNvPicPr>
            <a:picLocks noChangeAspect="1" noChangeArrowheads="1"/>
          </p:cNvPicPr>
          <p:nvPr/>
        </p:nvPicPr>
        <p:blipFill>
          <a:blip r:embed="rId2" cstate="email">
            <a:lum contrast="-10000"/>
          </a:blip>
          <a:srcRect/>
          <a:stretch>
            <a:fillRect/>
          </a:stretch>
        </p:blipFill>
        <p:spPr bwMode="auto">
          <a:xfrm rot="782412">
            <a:off x="6308916" y="1683738"/>
            <a:ext cx="2647684" cy="1963699"/>
          </a:xfrm>
          <a:prstGeom prst="rect">
            <a:avLst/>
          </a:prstGeom>
          <a:noFill/>
        </p:spPr>
      </p:pic>
      <p:pic>
        <p:nvPicPr>
          <p:cNvPr id="17410" name="Picture 2" descr="H:\техника чтения педпроект\чит дневник фото\IMG_4280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962400" y="1524000"/>
            <a:ext cx="2722302" cy="1752600"/>
          </a:xfrm>
          <a:prstGeom prst="rect">
            <a:avLst/>
          </a:prstGeom>
          <a:noFill/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1096962"/>
          </a:xfr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Знание книг и умение выбирать: </a:t>
            </a:r>
            <a:endParaRPr lang="ru-RU" b="1" dirty="0">
              <a:solidFill>
                <a:srgbClr val="C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85308" y="6211669"/>
            <a:ext cx="56607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Использую разные виды читательских дневников –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дети знают в конце года будет обязательно поощрение!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09" name="Picture 1" descr="H:\техника чтения педпроект\чит дневник фото\IMG_4277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20684972">
            <a:off x="1455024" y="1626455"/>
            <a:ext cx="2726880" cy="2158141"/>
          </a:xfrm>
          <a:prstGeom prst="rect">
            <a:avLst/>
          </a:prstGeom>
          <a:noFill/>
        </p:spPr>
      </p:pic>
      <p:pic>
        <p:nvPicPr>
          <p:cNvPr id="17412" name="Picture 4" descr="C:\Users\1\Desktop\DSCN1320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657600" y="3810000"/>
            <a:ext cx="4690448" cy="25146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" descr="C:\Users\1\Desktop\DSC01803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908587" y="1600200"/>
            <a:ext cx="5746189" cy="390473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895600" y="5029200"/>
            <a:ext cx="59436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Успех развития читательского интереса у детей зависит и от участия в решении этой задачи родителей. Вовлекаю родителей в детские проекты, требующие совместного с ребенком поиска информации.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1096962"/>
          </a:xfr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Создание читающей среды: </a:t>
            </a:r>
            <a:endParaRPr lang="ru-RU" b="1" dirty="0">
              <a:solidFill>
                <a:srgbClr val="C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352800" y="6019800"/>
            <a:ext cx="5791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Организую литературные праздники с участием родителей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096962"/>
          </a:xfr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Создание читающей среды: </a:t>
            </a:r>
            <a:endParaRPr lang="ru-RU" b="1" dirty="0">
              <a:solidFill>
                <a:srgbClr val="C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pic>
        <p:nvPicPr>
          <p:cNvPr id="46082" name="Picture 2" descr="C:\Users\1\Desktop\DSCN032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257800" y="3390784"/>
            <a:ext cx="3578225" cy="2684578"/>
          </a:xfrm>
          <a:prstGeom prst="rect">
            <a:avLst/>
          </a:prstGeom>
          <a:noFill/>
        </p:spPr>
      </p:pic>
      <p:pic>
        <p:nvPicPr>
          <p:cNvPr id="46083" name="Picture 3" descr="C:\Users\1\Desktop\DSCN030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905000" y="1484931"/>
            <a:ext cx="3810000" cy="285846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1096962"/>
          </a:xfr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Мониторинг: </a:t>
            </a:r>
            <a:endParaRPr lang="ru-RU" b="1" dirty="0">
              <a:solidFill>
                <a:srgbClr val="C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pic>
        <p:nvPicPr>
          <p:cNvPr id="13313" name="Picture 1" descr="H:\единый метод день\чит дневник фото\img136.jpg"/>
          <p:cNvPicPr>
            <a:picLocks noChangeAspect="1" noChangeArrowheads="1"/>
          </p:cNvPicPr>
          <p:nvPr/>
        </p:nvPicPr>
        <p:blipFill>
          <a:blip r:embed="rId2" cstate="email">
            <a:lum contrast="10000"/>
          </a:blip>
          <a:srcRect/>
          <a:stretch>
            <a:fillRect/>
          </a:stretch>
        </p:blipFill>
        <p:spPr bwMode="auto">
          <a:xfrm rot="20748651">
            <a:off x="1633785" y="1723346"/>
            <a:ext cx="3212549" cy="2726282"/>
          </a:xfrm>
          <a:prstGeom prst="rect">
            <a:avLst/>
          </a:prstGeom>
          <a:noFill/>
        </p:spPr>
      </p:pic>
      <p:pic>
        <p:nvPicPr>
          <p:cNvPr id="13314" name="Picture 2" descr="H:\единый метод день\чит дневник фото\img137 (2)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648200" y="3810000"/>
            <a:ext cx="3810000" cy="3048000"/>
          </a:xfrm>
          <a:prstGeom prst="rect">
            <a:avLst/>
          </a:prstGeom>
          <a:noFill/>
        </p:spPr>
      </p:pic>
      <p:graphicFrame>
        <p:nvGraphicFramePr>
          <p:cNvPr id="7" name="Диаграмма 6"/>
          <p:cNvGraphicFramePr/>
          <p:nvPr/>
        </p:nvGraphicFramePr>
        <p:xfrm>
          <a:off x="4343400" y="1295400"/>
          <a:ext cx="4495800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 spd="med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886200" y="6334780"/>
            <a:ext cx="4953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Спасибо, за внимание!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5" name="Picture 1" descr="H:\техника чтения педпроект\чит дневник фото\IMG_4276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438400" y="1524000"/>
            <a:ext cx="6400286" cy="4800600"/>
          </a:xfrm>
          <a:prstGeom prst="rect">
            <a:avLst/>
          </a:prstGeom>
          <a:noFill/>
        </p:spPr>
      </p:pic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600200" y="274638"/>
            <a:ext cx="7543800" cy="1477962"/>
          </a:xfr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>
            <a:noAutofit/>
          </a:bodyPr>
          <a:lstStyle/>
          <a:p>
            <a:pPr algn="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Научимся читать – научимся мыслить. </a:t>
            </a:r>
            <a:b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В.А. Сухомлинский 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00400" y="1371600"/>
            <a:ext cx="5638800" cy="3276600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1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Зайцев В.Н. Резервы обучения чтению // Начальная школа – 1990г. - №8 – стр.52 </a:t>
            </a:r>
          </a:p>
          <a:p>
            <a:pPr>
              <a:buFont typeface="Wingdings" pitchFamily="2" charset="2"/>
              <a:buChar char="Ø"/>
            </a:pPr>
            <a:r>
              <a:rPr lang="ru-RU" sz="1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1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Оморкова</a:t>
            </a:r>
            <a:r>
              <a:rPr lang="ru-RU" sz="1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М.И., </a:t>
            </a:r>
            <a:r>
              <a:rPr lang="ru-RU" sz="1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Рапопорт</a:t>
            </a:r>
            <a:r>
              <a:rPr lang="ru-RU" sz="1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И.А., </a:t>
            </a:r>
            <a:r>
              <a:rPr lang="ru-RU" sz="1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Постоловский</a:t>
            </a:r>
            <a:r>
              <a:rPr lang="ru-RU" sz="1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И.З. Преодоление трудностей – М.Просвещение, 1990 г.</a:t>
            </a:r>
          </a:p>
          <a:p>
            <a:pPr>
              <a:buFont typeface="Wingdings" pitchFamily="2" charset="2"/>
              <a:buChar char="Ø"/>
            </a:pPr>
            <a:r>
              <a:rPr lang="ru-RU" sz="1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1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Поздеева</a:t>
            </a:r>
            <a:r>
              <a:rPr lang="ru-RU" sz="1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С.И. « Образовательное содержание совместной деятельности в начальной школе» – Томск; « Дельтаплан», 2004г.</a:t>
            </a:r>
          </a:p>
          <a:p>
            <a:pPr>
              <a:buFont typeface="Wingdings" pitchFamily="2" charset="2"/>
              <a:buChar char="Ø"/>
            </a:pPr>
            <a:r>
              <a:rPr lang="ru-RU" sz="1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Политова Н.И. «Развитие речи учащихся начальных классов» – М.: Просвещение, 1984г.</a:t>
            </a:r>
          </a:p>
          <a:p>
            <a:pPr>
              <a:buFont typeface="Wingdings" pitchFamily="2" charset="2"/>
              <a:buChar char="Ø"/>
            </a:pPr>
            <a:r>
              <a:rPr lang="ru-RU" sz="1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1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Светловская</a:t>
            </a:r>
            <a:r>
              <a:rPr lang="ru-RU" sz="1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Н.Н. « Основы науке о читателе» – М.: Просвещение, 1997г.</a:t>
            </a:r>
          </a:p>
          <a:p>
            <a:pPr>
              <a:buFont typeface="Wingdings" pitchFamily="2" charset="2"/>
              <a:buChar char="Ø"/>
            </a:pPr>
            <a:r>
              <a:rPr lang="ru-RU" sz="1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1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Выготский</a:t>
            </a:r>
            <a:r>
              <a:rPr lang="ru-RU" sz="1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Л.С. «Педагогическая психология»/ под ред. В.В. Давыдова – М., 1991г.</a:t>
            </a:r>
          </a:p>
          <a:p>
            <a:pPr>
              <a:buFont typeface="Wingdings" pitchFamily="2" charset="2"/>
              <a:buChar char="Ø"/>
            </a:pPr>
            <a:r>
              <a:rPr lang="ru-RU" sz="1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Евдокимова Н.Ф. « Как кроссворды помогают развитию интереса к чтению»// Начальная школа – 2005г. - №7, стр.88</a:t>
            </a:r>
          </a:p>
          <a:p>
            <a:pPr>
              <a:buFont typeface="Wingdings" pitchFamily="2" charset="2"/>
              <a:buChar char="Ø"/>
            </a:pPr>
            <a:r>
              <a:rPr lang="ru-RU" sz="1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Кузнецов О.А., Хромов Л.Н. «Техника быстрого чтения» – М.: Просвещение,1983г.</a:t>
            </a:r>
          </a:p>
          <a:p>
            <a:pPr>
              <a:buFont typeface="Wingdings" pitchFamily="2" charset="2"/>
              <a:buChar char="ü"/>
            </a:pPr>
            <a:endParaRPr lang="ru-RU" sz="1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14800" y="4724401"/>
            <a:ext cx="3429000" cy="2092881"/>
          </a:xfrm>
          <a:prstGeom prst="rect">
            <a:avLst/>
          </a:prstGeom>
          <a:solidFill>
            <a:schemeClr val="accent6">
              <a:lumMod val="75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Интернет – ресурсы: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400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2"/>
              </a:rPr>
              <a:t>www.festival.1september.ru</a:t>
            </a:r>
            <a:endParaRPr lang="en-US" sz="1400" dirty="0" smtClean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 typeface="Wingdings" pitchFamily="2" charset="2"/>
              <a:buChar char="ü"/>
            </a:pPr>
            <a:r>
              <a:rPr lang="en-US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4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www/referats.net</a:t>
            </a:r>
          </a:p>
          <a:p>
            <a:pPr>
              <a:buFont typeface="Wingdings" pitchFamily="2" charset="2"/>
              <a:buChar char="ü"/>
            </a:pPr>
            <a:r>
              <a:rPr lang="en-US" sz="14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www/referats.com</a:t>
            </a:r>
          </a:p>
          <a:p>
            <a:pPr>
              <a:buFont typeface="Wingdings" pitchFamily="2" charset="2"/>
              <a:buChar char="ü"/>
            </a:pPr>
            <a:r>
              <a:rPr lang="en-US" sz="14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www. </a:t>
            </a:r>
            <a:r>
              <a:rPr lang="en-US" sz="1400" dirty="0" err="1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Nachalka.Com</a:t>
            </a:r>
            <a:endParaRPr lang="en-US" sz="1400" dirty="0" smtClean="0">
              <a:solidFill>
                <a:schemeClr val="accent4">
                  <a:lumMod val="20000"/>
                  <a:lumOff val="80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 typeface="Wingdings" pitchFamily="2" charset="2"/>
              <a:buChar char="ü"/>
            </a:pPr>
            <a:r>
              <a:rPr lang="en-US" sz="14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www. hr-portal.ru</a:t>
            </a:r>
          </a:p>
          <a:p>
            <a:pPr>
              <a:buFont typeface="Wingdings" pitchFamily="2" charset="2"/>
              <a:buChar char="ü"/>
            </a:pPr>
            <a:r>
              <a:rPr lang="en-US" sz="14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www. clubook.ru</a:t>
            </a:r>
          </a:p>
          <a:p>
            <a:pPr>
              <a:buFont typeface="Wingdings" pitchFamily="2" charset="2"/>
              <a:buChar char="ü"/>
            </a:pPr>
            <a:r>
              <a:rPr lang="en-US" sz="14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www.erudites.ru</a:t>
            </a:r>
          </a:p>
          <a:p>
            <a:pPr>
              <a:buFont typeface="Wingdings" pitchFamily="2" charset="2"/>
              <a:buChar char="ü"/>
            </a:pPr>
            <a:endParaRPr lang="en-US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362200" y="0"/>
            <a:ext cx="6400800" cy="1143000"/>
          </a:xfr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Источники информации     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0" y="381001"/>
            <a:ext cx="5486400" cy="4495800"/>
          </a:xfr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i="1" dirty="0" smtClean="0"/>
              <a:t>		</a:t>
            </a:r>
          </a:p>
          <a:p>
            <a:pPr algn="r">
              <a:buNone/>
            </a:pP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«Привить ребенку вкус к чтению– лучший подарок, который мы можем ему  сделать.» </a:t>
            </a:r>
            <a:br>
              <a:rPr lang="ru-RU" sz="2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</a:rPr>
              <a:t>Сесиль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 Лупан</a:t>
            </a:r>
          </a:p>
          <a:p>
            <a:pPr>
              <a:buNone/>
            </a:pPr>
            <a:endParaRPr lang="ru-RU" sz="2600" i="1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2600" i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		«Прежде, чем ты хочешь призвать ребёнка к какой-либо деятельности,  заинтересуй его ею.»</a:t>
            </a:r>
            <a:br>
              <a:rPr lang="ru-RU" sz="2600" i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</a:br>
            <a:r>
              <a:rPr lang="ru-RU" sz="2600" i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            Л.С. </a:t>
            </a:r>
            <a:r>
              <a:rPr lang="ru-RU" sz="2600" i="1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Выготский</a:t>
            </a:r>
            <a:endParaRPr lang="ru-RU" sz="2600" i="1" dirty="0" smtClean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med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3124200" y="1447800"/>
            <a:ext cx="56388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владение техникой чтения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понимание прочитанного и прослушанного произведения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знание книг и умение их самостоятельно выбирать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сформированность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духовной потребности в книге как средстве познания мира и самопознания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8229600" cy="838200"/>
          </a:xfr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>
            <a:normAutofit fontScale="90000"/>
          </a:bodyPr>
          <a:lstStyle/>
          <a:p>
            <a:pPr lvl="0"/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49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Читательская компетентность:</a:t>
            </a: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C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med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05200" y="304800"/>
            <a:ext cx="4495800" cy="715962"/>
          </a:xfr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Актуальность </a:t>
            </a:r>
            <a:endParaRPr lang="ru-RU" b="1" dirty="0">
              <a:solidFill>
                <a:srgbClr val="C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00400" y="1225689"/>
            <a:ext cx="533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b="1" dirty="0" smtClean="0"/>
              <a:t>	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Во–первых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в наш век, где господствуют телевидение, компьютеры дети потеряли интерес к чтению.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Но не только дети не читают, не читают и взрослые, а известно: «когда человек перестает читать, он перестает думать».</a:t>
            </a:r>
          </a:p>
          <a:p>
            <a:pPr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	Во-вторых,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успеваемость детей перешедших в среднее звено резко падает, учителя объясняют это неосознанным и медленным чтением детей. Поэтому, овладение учеником начальной школы высокой техникой чтения – важная задача, стоящая перед учителем. </a:t>
            </a:r>
            <a:r>
              <a:rPr lang="ru-RU" sz="2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</a:t>
            </a:r>
            <a:endParaRPr lang="ru-RU" sz="20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3124200" y="1981200"/>
            <a:ext cx="5715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воспитание компетентного читателя, который имеет сформированную </a:t>
            </a:r>
            <a:r>
              <a:rPr lang="ru-RU" sz="3200" i="1" u="sng" dirty="0" smtClean="0">
                <a:latin typeface="Times New Roman" pitchFamily="18" charset="0"/>
                <a:cs typeface="Times New Roman" pitchFamily="18" charset="0"/>
              </a:rPr>
              <a:t>духовную потребность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книге как средстве познания мира и самого себя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3733800" y="274638"/>
            <a:ext cx="4953000" cy="944562"/>
          </a:xfr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Цель работы: </a:t>
            </a:r>
            <a:endParaRPr lang="ru-RU" b="1" dirty="0">
              <a:solidFill>
                <a:srgbClr val="C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3429000" y="1371600"/>
            <a:ext cx="54102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если при формировании навыков полноценного чтения у младших школьников применять новые технологии, разнообразные формы и методы работы, то это приведёт к повышению  качества и углублению знаний по предмету, развитию речи учащихся, формированию стремления к достижению более высокого результата.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733800" y="274638"/>
            <a:ext cx="4953000" cy="944562"/>
          </a:xfr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Гипотеза: </a:t>
            </a:r>
            <a:endParaRPr lang="ru-RU" b="1" dirty="0">
              <a:solidFill>
                <a:srgbClr val="C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505200" y="1600200"/>
            <a:ext cx="5410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Создать базу эффективных методов и приемов по формированию читательской компетентности учащихся в урочной и во внеурочной деятельности. 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Стимулировать творчество детей.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3733800" y="274638"/>
            <a:ext cx="4953000" cy="944562"/>
          </a:xfr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Задачи: </a:t>
            </a:r>
            <a:endParaRPr lang="ru-RU" b="1" dirty="0">
              <a:solidFill>
                <a:srgbClr val="C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1096962"/>
          </a:xfr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Формирование навыка (техники)</a:t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чтения: </a:t>
            </a:r>
            <a:endParaRPr lang="ru-RU" b="1" dirty="0">
              <a:solidFill>
                <a:srgbClr val="C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62400" y="5486400"/>
            <a:ext cx="4953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Формированию оптимальной скорости чтения способствует применения приёма жужжащего чтения и обязательные пятиминутки на каждом уроке не зависимо от предмета.</a:t>
            </a:r>
          </a:p>
        </p:txBody>
      </p:sp>
      <p:pic>
        <p:nvPicPr>
          <p:cNvPr id="19458" name="Picture 2" descr="H:\техника чтения педпроект\чит дневник фото\IMG_4274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352800" y="1600200"/>
            <a:ext cx="4830763" cy="362336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1096962"/>
          </a:xfr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Формирование навыка (техники)</a:t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чтения: </a:t>
            </a:r>
            <a:endParaRPr lang="ru-RU" b="1" dirty="0">
              <a:solidFill>
                <a:srgbClr val="C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pic>
        <p:nvPicPr>
          <p:cNvPr id="18434" name="Picture 2" descr="H:\техника чтения педпроект\чит дневник фото\img14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20124496">
            <a:off x="2240450" y="1888846"/>
            <a:ext cx="2209800" cy="2093803"/>
          </a:xfrm>
          <a:prstGeom prst="rect">
            <a:avLst/>
          </a:prstGeom>
          <a:noFill/>
        </p:spPr>
      </p:pic>
      <p:pic>
        <p:nvPicPr>
          <p:cNvPr id="18435" name="Picture 3" descr="H:\техника чтения педпроект\чит дневник фото\img14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429000" y="3276600"/>
            <a:ext cx="2936875" cy="2882227"/>
          </a:xfrm>
          <a:prstGeom prst="rect">
            <a:avLst/>
          </a:prstGeom>
          <a:noFill/>
        </p:spPr>
      </p:pic>
      <p:pic>
        <p:nvPicPr>
          <p:cNvPr id="18436" name="Picture 4" descr="H:\техника чтения педпроект\чит дневник фото\img143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847073">
            <a:off x="5226984" y="1865922"/>
            <a:ext cx="3208338" cy="326861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352800" y="6211669"/>
            <a:ext cx="61758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Использую слоговые таблицы и таблицы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Шульте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задания из логопедических тетрадей  М. Поляковой и др.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Другая 1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D9EAD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</TotalTime>
  <Words>467</Words>
  <PresentationFormat>Экран (4:3)</PresentationFormat>
  <Paragraphs>68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Office Theme</vt:lpstr>
      <vt:lpstr>Слайд 1</vt:lpstr>
      <vt:lpstr>Слайд 2</vt:lpstr>
      <vt:lpstr> Читательская компетентность: </vt:lpstr>
      <vt:lpstr>Актуальность </vt:lpstr>
      <vt:lpstr>Цель работы: </vt:lpstr>
      <vt:lpstr>Гипотеза: </vt:lpstr>
      <vt:lpstr>Задачи: </vt:lpstr>
      <vt:lpstr>Формирование навыка (техники) чтения: </vt:lpstr>
      <vt:lpstr>Формирование навыка (техники) чтения: </vt:lpstr>
      <vt:lpstr>Понимание прочитанного и прослушанного: </vt:lpstr>
      <vt:lpstr>Слайд 11</vt:lpstr>
      <vt:lpstr>Знание книг и умение выбирать: </vt:lpstr>
      <vt:lpstr>Создание читающей среды: </vt:lpstr>
      <vt:lpstr>Создание читающей среды: </vt:lpstr>
      <vt:lpstr>Мониторинг: </vt:lpstr>
      <vt:lpstr>Научимся читать – научимся мыслить.  В.А. Сухомлинский </vt:lpstr>
      <vt:lpstr>Источники информации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 использовании шаблона ссылка на Pedsovet.su обязательна</dc:title>
  <dc:creator>Катенок</dc:creator>
  <cp:lastModifiedBy>1</cp:lastModifiedBy>
  <cp:revision>84</cp:revision>
  <dcterms:created xsi:type="dcterms:W3CDTF">2013-10-20T14:43:13Z</dcterms:created>
  <dcterms:modified xsi:type="dcterms:W3CDTF">2015-11-05T15:05:12Z</dcterms:modified>
</cp:coreProperties>
</file>