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9" r:id="rId4"/>
    <p:sldId id="268" r:id="rId5"/>
    <p:sldId id="260" r:id="rId6"/>
    <p:sldId id="277" r:id="rId7"/>
    <p:sldId id="273" r:id="rId8"/>
    <p:sldId id="261" r:id="rId9"/>
    <p:sldId id="263" r:id="rId10"/>
    <p:sldId id="274" r:id="rId11"/>
    <p:sldId id="264" r:id="rId12"/>
    <p:sldId id="266" r:id="rId13"/>
    <p:sldId id="275" r:id="rId14"/>
    <p:sldId id="27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14146-DF5D-4BA3-99D9-6834293F819C}" type="datetimeFigureOut">
              <a:rPr lang="ru-RU" smtClean="0"/>
              <a:t>19.10.2015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EDE06-9ED9-4155-A06B-310DF0BF336C}" type="slidenum">
              <a:rPr lang="ru-RU" smtClean="0"/>
              <a:t>‹#›</a:t>
            </a:fld>
            <a:endParaRPr lang="ru-RU"/>
          </a:p>
        </p:txBody>
      </p:sp>
    </p:spTree>
    <p:extLst>
      <p:ext uri="{BB962C8B-B14F-4D97-AF65-F5344CB8AC3E}">
        <p14:creationId xmlns:p14="http://schemas.microsoft.com/office/powerpoint/2010/main" val="3872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1F2D15-061F-4C51-B758-FC053EE5AD19}" type="slidenum">
              <a:rPr lang="ru-RU" altLang="ru-RU"/>
              <a:pPr eaLnBrk="1" hangingPunct="1"/>
              <a:t>2</a:t>
            </a:fld>
            <a:endParaRPr lang="ru-RU" altLang="ru-RU"/>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E0315F-98B6-45D0-B0D2-ACF8B7285D61}" type="slidenum">
              <a:rPr lang="ru-RU" altLang="ru-RU"/>
              <a:pPr eaLnBrk="1" hangingPunct="1"/>
              <a:t>11</a:t>
            </a:fld>
            <a:endParaRPr lang="ru-RU" altLang="ru-RU"/>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06F4C6-C9BB-470C-A353-545AF639FF7D}" type="slidenum">
              <a:rPr lang="ru-RU" altLang="ru-RU"/>
              <a:pPr eaLnBrk="1" hangingPunct="1"/>
              <a:t>12</a:t>
            </a:fld>
            <a:endParaRPr lang="ru-RU" altLang="ru-RU"/>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06F4C6-C9BB-470C-A353-545AF639FF7D}" type="slidenum">
              <a:rPr lang="ru-RU" altLang="ru-RU"/>
              <a:pPr eaLnBrk="1" hangingPunct="1"/>
              <a:t>13</a:t>
            </a:fld>
            <a:endParaRPr lang="ru-RU" altLang="ru-RU"/>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06F4C6-C9BB-470C-A353-545AF639FF7D}" type="slidenum">
              <a:rPr lang="ru-RU" altLang="ru-RU"/>
              <a:pPr eaLnBrk="1" hangingPunct="1"/>
              <a:t>14</a:t>
            </a:fld>
            <a:endParaRPr lang="ru-RU" altLang="ru-RU"/>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38FB57-F109-4C70-BC28-7B00AEF36378}" type="slidenum">
              <a:rPr lang="ru-RU" altLang="ru-RU"/>
              <a:pPr eaLnBrk="1" hangingPunct="1"/>
              <a:t>3</a:t>
            </a:fld>
            <a:endParaRPr lang="ru-RU" altLang="ru-RU"/>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38FB57-F109-4C70-BC28-7B00AEF36378}" type="slidenum">
              <a:rPr lang="ru-RU" altLang="ru-RU"/>
              <a:pPr eaLnBrk="1" hangingPunct="1"/>
              <a:t>4</a:t>
            </a:fld>
            <a:endParaRPr lang="ru-RU" altLang="ru-RU"/>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4678F-C6DE-4111-9E2F-702CD6E4EEDE}" type="slidenum">
              <a:rPr lang="ru-RU" altLang="ru-RU"/>
              <a:pPr eaLnBrk="1" hangingPunct="1"/>
              <a:t>5</a:t>
            </a:fld>
            <a:endParaRPr lang="ru-RU" altLang="ru-RU"/>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4678F-C6DE-4111-9E2F-702CD6E4EEDE}" type="slidenum">
              <a:rPr lang="ru-RU" altLang="ru-RU"/>
              <a:pPr eaLnBrk="1" hangingPunct="1"/>
              <a:t>6</a:t>
            </a:fld>
            <a:endParaRPr lang="ru-RU" altLang="ru-RU"/>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4678F-C6DE-4111-9E2F-702CD6E4EEDE}" type="slidenum">
              <a:rPr lang="ru-RU" altLang="ru-RU"/>
              <a:pPr eaLnBrk="1" hangingPunct="1"/>
              <a:t>7</a:t>
            </a:fld>
            <a:endParaRPr lang="ru-RU" altLang="ru-RU"/>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C32391-5C65-4959-8EC7-C727C0BF541F}" type="slidenum">
              <a:rPr lang="ru-RU" altLang="ru-RU"/>
              <a:pPr eaLnBrk="1" hangingPunct="1"/>
              <a:t>8</a:t>
            </a:fld>
            <a:endParaRPr lang="ru-RU" altLang="ru-RU"/>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587B91-0AAE-472C-A529-D7839958099E}" type="slidenum">
              <a:rPr lang="ru-RU" altLang="ru-RU"/>
              <a:pPr eaLnBrk="1" hangingPunct="1"/>
              <a:t>9</a:t>
            </a:fld>
            <a:endParaRPr lang="ru-RU" altLang="ru-RU"/>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35E694-DAB3-41D5-8E94-75A111723327}" type="slidenum">
              <a:rPr lang="ru-RU" altLang="ru-RU"/>
              <a:pPr eaLnBrk="1" hangingPunct="1"/>
              <a:t>10</a:t>
            </a:fld>
            <a:endParaRPr lang="ru-RU" altLang="ru-RU"/>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D2ED3D-69F1-41A9-A29D-866B1ABB685C}"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2592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2ED3D-69F1-41A9-A29D-866B1ABB685C}"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38030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2ED3D-69F1-41A9-A29D-866B1ABB685C}"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428774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2ED3D-69F1-41A9-A29D-866B1ABB685C}"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221427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D2ED3D-69F1-41A9-A29D-866B1ABB685C}"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396587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D2ED3D-69F1-41A9-A29D-866B1ABB685C}" type="datetimeFigureOut">
              <a:rPr lang="ru-RU" smtClean="0"/>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24289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D2ED3D-69F1-41A9-A29D-866B1ABB685C}" type="datetimeFigureOut">
              <a:rPr lang="ru-RU" smtClean="0"/>
              <a:t>19.10.2015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25888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D2ED3D-69F1-41A9-A29D-866B1ABB685C}" type="datetimeFigureOut">
              <a:rPr lang="ru-RU" smtClean="0"/>
              <a:t>19.10.2015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172060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D2ED3D-69F1-41A9-A29D-866B1ABB685C}" type="datetimeFigureOut">
              <a:rPr lang="ru-RU" smtClean="0"/>
              <a:t>19.10.2015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1444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D2ED3D-69F1-41A9-A29D-866B1ABB685C}" type="datetimeFigureOut">
              <a:rPr lang="ru-RU" smtClean="0"/>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289171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D2ED3D-69F1-41A9-A29D-866B1ABB685C}" type="datetimeFigureOut">
              <a:rPr lang="ru-RU" smtClean="0"/>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9DF73A-D6C2-4402-8DF2-D21C75E5E71D}" type="slidenum">
              <a:rPr lang="ru-RU" smtClean="0"/>
              <a:t>‹#›</a:t>
            </a:fld>
            <a:endParaRPr lang="ru-RU"/>
          </a:p>
        </p:txBody>
      </p:sp>
    </p:spTree>
    <p:extLst>
      <p:ext uri="{BB962C8B-B14F-4D97-AF65-F5344CB8AC3E}">
        <p14:creationId xmlns:p14="http://schemas.microsoft.com/office/powerpoint/2010/main" val="269907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2ED3D-69F1-41A9-A29D-866B1ABB685C}" type="datetimeFigureOut">
              <a:rPr lang="ru-RU" smtClean="0"/>
              <a:t>19.10.2015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DF73A-D6C2-4402-8DF2-D21C75E5E71D}" type="slidenum">
              <a:rPr lang="ru-RU" smtClean="0"/>
              <a:t>‹#›</a:t>
            </a:fld>
            <a:endParaRPr lang="ru-RU"/>
          </a:p>
        </p:txBody>
      </p:sp>
    </p:spTree>
    <p:extLst>
      <p:ext uri="{BB962C8B-B14F-4D97-AF65-F5344CB8AC3E}">
        <p14:creationId xmlns:p14="http://schemas.microsoft.com/office/powerpoint/2010/main" val="344730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ru/imgres?imgurl=http://www.ecotourismblog.com/images/gorilla-70_45.jpg&amp;imgrefurl=http://www.ecotourismblog.com/entry/gorilla-safaris-earn-70-revenue-for-uganda/&amp;usg=__P7bowIQY_DI-olS8eO1UuJjjLgQ=&amp;h=600&amp;w=450&amp;sz=56&amp;hl=ru&amp;start=8&amp;zoom=1&amp;um=1&amp;itbs=1&amp;tbnid=TfEOm3UNKCQfQM:&amp;tbnh=135&amp;tbnw=101&amp;prev=/images%3Fq%3D%25D0%25B3%25D0%25BE%25D1%2580%25D0%25B8%25D0%25BB%25D0%25BB%25D0%25B0%26um%3D1%26hl%3Dru%26newwindow%3D1%26sa%3DG%26gbv%3D2%26tbs%3Disch:1" TargetMode="External"/><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4" descr="RedS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536" y="1340768"/>
            <a:ext cx="8568952" cy="1815882"/>
          </a:xfrm>
          <a:prstGeom prst="rect">
            <a:avLst/>
          </a:prstGeom>
          <a:noFill/>
        </p:spPr>
        <p:txBody>
          <a:bodyPr wrap="square" rtlCol="0">
            <a:spAutoFit/>
          </a:bodyPr>
          <a:lstStyle/>
          <a:p>
            <a:r>
              <a:rPr lang="ru-RU" sz="2800" b="1" dirty="0" smtClean="0">
                <a:latin typeface="Arial Black" panose="020B0A04020102020204" pitchFamily="34" charset="0"/>
              </a:rPr>
              <a:t>Африка – самый жаркий материк на планете. </a:t>
            </a:r>
          </a:p>
          <a:p>
            <a:r>
              <a:rPr lang="ru-RU" sz="2800" b="1" dirty="0" smtClean="0">
                <a:latin typeface="Arial Black" panose="020B0A04020102020204" pitchFamily="34" charset="0"/>
              </a:rPr>
              <a:t>Самая высокая температура - </a:t>
            </a:r>
          </a:p>
          <a:p>
            <a:r>
              <a:rPr lang="ru-RU" sz="2800" b="1" dirty="0" smtClean="0">
                <a:latin typeface="Arial Black" panose="020B0A04020102020204" pitchFamily="34" charset="0"/>
              </a:rPr>
              <a:t>+58°С в столице Ливии – городе Триполи.</a:t>
            </a:r>
            <a:endParaRPr lang="ru-RU" sz="2800" b="1" dirty="0">
              <a:latin typeface="Arial Black" panose="020B0A04020102020204" pitchFamily="34" charset="0"/>
            </a:endParaRPr>
          </a:p>
        </p:txBody>
      </p:sp>
    </p:spTree>
    <p:extLst>
      <p:ext uri="{BB962C8B-B14F-4D97-AF65-F5344CB8AC3E}">
        <p14:creationId xmlns:p14="http://schemas.microsoft.com/office/powerpoint/2010/main" val="384277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ru-RU" altLang="ru-RU" smtClean="0"/>
          </a:p>
        </p:txBody>
      </p:sp>
      <p:sp>
        <p:nvSpPr>
          <p:cNvPr id="21507" name="Rectangle 3"/>
          <p:cNvSpPr>
            <a:spLocks noGrp="1" noChangeArrowheads="1"/>
          </p:cNvSpPr>
          <p:nvPr>
            <p:ph type="body" idx="1"/>
          </p:nvPr>
        </p:nvSpPr>
        <p:spPr/>
        <p:txBody>
          <a:bodyPr/>
          <a:lstStyle/>
          <a:p>
            <a:pPr eaLnBrk="1" hangingPunct="1"/>
            <a:endParaRPr lang="ru-RU" altLang="ru-RU" smtClean="0"/>
          </a:p>
        </p:txBody>
      </p:sp>
      <p:pic>
        <p:nvPicPr>
          <p:cNvPr id="21508"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st318368_im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83"/>
            <a:ext cx="6213597" cy="47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4553" y="3212976"/>
            <a:ext cx="12378264" cy="34163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400" b="1" dirty="0"/>
              <a:t>Жирафы самые высокие животные </a:t>
            </a:r>
            <a:r>
              <a:rPr lang="ru-RU" sz="2400" b="1" dirty="0" smtClean="0"/>
              <a:t>. </a:t>
            </a:r>
          </a:p>
          <a:p>
            <a:r>
              <a:rPr lang="ru-RU" sz="2400" b="1" dirty="0" smtClean="0"/>
              <a:t>Они могут </a:t>
            </a:r>
            <a:r>
              <a:rPr lang="ru-RU" sz="2400" b="1" dirty="0"/>
              <a:t>достигать роста до 6 метров, весить тонну, </a:t>
            </a:r>
            <a:endParaRPr lang="ru-RU" sz="2400" b="1" dirty="0" smtClean="0"/>
          </a:p>
          <a:p>
            <a:r>
              <a:rPr lang="ru-RU" sz="2400" b="1" dirty="0" smtClean="0"/>
              <a:t>а </a:t>
            </a:r>
            <a:r>
              <a:rPr lang="ru-RU" sz="2400" b="1" dirty="0"/>
              <a:t>детеныши появляются на свет 2 метрового роста</a:t>
            </a:r>
            <a:r>
              <a:rPr lang="ru-RU" sz="2400" b="1" dirty="0" smtClean="0"/>
              <a:t>.</a:t>
            </a:r>
          </a:p>
          <a:p>
            <a:r>
              <a:rPr lang="ru-RU" sz="2400" b="1" dirty="0" smtClean="0"/>
              <a:t> </a:t>
            </a:r>
            <a:r>
              <a:rPr lang="ru-RU" sz="2400" b="1" dirty="0"/>
              <a:t>Длина шеи 3 </a:t>
            </a:r>
            <a:r>
              <a:rPr lang="ru-RU" sz="2400" b="1" dirty="0" smtClean="0"/>
              <a:t>метра.</a:t>
            </a:r>
          </a:p>
          <a:p>
            <a:r>
              <a:rPr lang="ru-RU" sz="2400" b="1" dirty="0" smtClean="0"/>
              <a:t>Бегает </a:t>
            </a:r>
            <a:r>
              <a:rPr lang="ru-RU" sz="2400" b="1" dirty="0"/>
              <a:t>жираф со скоростью 60 </a:t>
            </a:r>
            <a:r>
              <a:rPr lang="ru-RU" sz="2400" b="1" dirty="0" smtClean="0"/>
              <a:t>км/ч. </a:t>
            </a:r>
            <a:r>
              <a:rPr lang="ru-RU" sz="2400" b="1" dirty="0"/>
              <a:t>Жираф обладает чутким </a:t>
            </a:r>
            <a:endParaRPr lang="ru-RU" sz="2400" b="1" dirty="0" smtClean="0"/>
          </a:p>
          <a:p>
            <a:r>
              <a:rPr lang="ru-RU" sz="2400" b="1" dirty="0" smtClean="0"/>
              <a:t>слухом </a:t>
            </a:r>
            <a:r>
              <a:rPr lang="ru-RU" sz="2400" b="1" dirty="0"/>
              <a:t>и острым зрением. </a:t>
            </a:r>
            <a:endParaRPr lang="ru-RU" sz="2400" b="1" dirty="0" smtClean="0"/>
          </a:p>
          <a:p>
            <a:r>
              <a:rPr lang="ru-RU" sz="2400" b="1" dirty="0" smtClean="0"/>
              <a:t>Есть </a:t>
            </a:r>
            <a:r>
              <a:rPr lang="ru-RU" sz="2400" b="1" dirty="0"/>
              <a:t>неверное представление, что жирафы не спят. </a:t>
            </a:r>
            <a:endParaRPr lang="ru-RU" sz="2400" b="1" dirty="0" smtClean="0"/>
          </a:p>
          <a:p>
            <a:r>
              <a:rPr lang="ru-RU" sz="2400" b="1" dirty="0" smtClean="0"/>
              <a:t>В </a:t>
            </a:r>
            <a:r>
              <a:rPr lang="ru-RU" sz="2400" b="1" dirty="0"/>
              <a:t>действительности они </a:t>
            </a:r>
            <a:r>
              <a:rPr lang="ru-RU" sz="2400" b="1" dirty="0" smtClean="0"/>
              <a:t>дремлют </a:t>
            </a:r>
            <a:r>
              <a:rPr lang="ru-RU" sz="2400" b="1" dirty="0"/>
              <a:t>стоя, а</a:t>
            </a:r>
            <a:r>
              <a:rPr lang="ru-RU" sz="2400" b="1" dirty="0" smtClean="0"/>
              <a:t> </a:t>
            </a:r>
            <a:r>
              <a:rPr lang="ru-RU" sz="2400" b="1" dirty="0"/>
              <a:t>спят, </a:t>
            </a:r>
            <a:r>
              <a:rPr lang="ru-RU" sz="2400" b="1" dirty="0" smtClean="0"/>
              <a:t>положив </a:t>
            </a:r>
            <a:r>
              <a:rPr lang="ru-RU" sz="2400" b="1" dirty="0"/>
              <a:t>голову </a:t>
            </a:r>
            <a:endParaRPr lang="ru-RU" sz="2400" b="1" dirty="0" smtClean="0"/>
          </a:p>
          <a:p>
            <a:r>
              <a:rPr lang="ru-RU" sz="2400" b="1" dirty="0" smtClean="0"/>
              <a:t>на </a:t>
            </a:r>
            <a:r>
              <a:rPr lang="ru-RU" sz="2400" b="1" dirty="0"/>
              <a:t>спину, </a:t>
            </a:r>
            <a:r>
              <a:rPr lang="ru-RU" sz="2400" b="1" dirty="0" smtClean="0"/>
              <a:t>но </a:t>
            </a:r>
            <a:r>
              <a:rPr lang="ru-RU" sz="2400" b="1" dirty="0"/>
              <a:t>спят очень недолго – минут 5. </a:t>
            </a:r>
          </a:p>
        </p:txBody>
      </p:sp>
    </p:spTree>
    <p:extLst>
      <p:ext uri="{BB962C8B-B14F-4D97-AF65-F5344CB8AC3E}">
        <p14:creationId xmlns:p14="http://schemas.microsoft.com/office/powerpoint/2010/main" val="3436299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ru-RU" altLang="ru-RU" smtClean="0"/>
          </a:p>
        </p:txBody>
      </p:sp>
      <p:sp>
        <p:nvSpPr>
          <p:cNvPr id="20483" name="Rectangle 3"/>
          <p:cNvSpPr>
            <a:spLocks noGrp="1" noChangeArrowheads="1"/>
          </p:cNvSpPr>
          <p:nvPr>
            <p:ph type="body" idx="1"/>
          </p:nvPr>
        </p:nvSpPr>
        <p:spPr/>
        <p:txBody>
          <a:bodyPr/>
          <a:lstStyle/>
          <a:p>
            <a:pPr eaLnBrk="1" hangingPunct="1"/>
            <a:endParaRPr lang="ru-RU" altLang="ru-RU" smtClean="0"/>
          </a:p>
        </p:txBody>
      </p:sp>
      <p:pic>
        <p:nvPicPr>
          <p:cNvPr id="20484"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ph037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13113"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images%5Czoo%5Crh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4137025"/>
            <a:ext cx="36353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art7010_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60800"/>
            <a:ext cx="38989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descr="1227878276_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2725" y="0"/>
            <a:ext cx="25812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kelimutu-water-buffa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1916113"/>
            <a:ext cx="3960812"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05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pPr eaLnBrk="1" hangingPunct="1"/>
            <a:r>
              <a:rPr lang="ru-RU" altLang="ru-RU" b="1" i="1" smtClean="0">
                <a:solidFill>
                  <a:srgbClr val="FFFF66"/>
                </a:solidFill>
              </a:rPr>
              <a:t>Фламинго</a:t>
            </a:r>
          </a:p>
        </p:txBody>
      </p:sp>
      <p:pic>
        <p:nvPicPr>
          <p:cNvPr id="23556" name="Picture 5" descr="b1744b56de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4313"/>
            <a:ext cx="324961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Flamingo%20flock%201%20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420938"/>
            <a:ext cx="446405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9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75" y="3789363"/>
            <a:ext cx="2206625"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60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normAutofit/>
          </a:bodyPr>
          <a:lstStyle/>
          <a:p>
            <a:pPr eaLnBrk="1" hangingPunct="1"/>
            <a:r>
              <a:rPr lang="ru-RU" altLang="ru-RU" sz="3200" b="1" dirty="0" smtClean="0"/>
              <a:t>Самые низкорослые люди на Земле- пигмеи. Взрослые имеют рост – 145-150 см. </a:t>
            </a:r>
            <a:endParaRPr lang="ru-RU" altLang="ru-RU" sz="3200" b="1" dirty="0" smtClean="0"/>
          </a:p>
        </p:txBody>
      </p:sp>
      <p:pic>
        <p:nvPicPr>
          <p:cNvPr id="1026" name="Picture 2" descr="C:\Users\пользователь\Desktop\099_03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490" y="2276872"/>
            <a:ext cx="6985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55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noAutofit/>
          </a:bodyPr>
          <a:lstStyle/>
          <a:p>
            <a:pPr eaLnBrk="1" hangingPunct="1"/>
            <a:r>
              <a:rPr lang="ru-RU" altLang="ru-RU" sz="3600" b="1" dirty="0" smtClean="0"/>
              <a:t>Самые высокие люди на Земле- </a:t>
            </a:r>
            <a:r>
              <a:rPr lang="ru-RU" altLang="ru-RU" sz="3600" b="1" dirty="0" err="1" smtClean="0"/>
              <a:t>масаи</a:t>
            </a:r>
            <a:r>
              <a:rPr lang="ru-RU" altLang="ru-RU" sz="3600" b="1" dirty="0" smtClean="0"/>
              <a:t>. Средний рост – 2 метра.</a:t>
            </a:r>
            <a:endParaRPr lang="ru-RU" altLang="ru-RU" sz="3600" b="1" dirty="0" smtClean="0"/>
          </a:p>
        </p:txBody>
      </p:sp>
      <p:pic>
        <p:nvPicPr>
          <p:cNvPr id="2050" name="Picture 2" descr="C:\Users\пользователь\Desktop\big_kenya-mas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00808"/>
            <a:ext cx="6552728" cy="469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01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ru-RU" altLang="ru-RU" smtClean="0"/>
          </a:p>
        </p:txBody>
      </p:sp>
      <p:sp>
        <p:nvSpPr>
          <p:cNvPr id="25603" name="Rectangle 3"/>
          <p:cNvSpPr>
            <a:spLocks noGrp="1" noChangeArrowheads="1"/>
          </p:cNvSpPr>
          <p:nvPr>
            <p:ph type="body" idx="1"/>
          </p:nvPr>
        </p:nvSpPr>
        <p:spPr/>
        <p:txBody>
          <a:bodyPr/>
          <a:lstStyle/>
          <a:p>
            <a:pPr eaLnBrk="1" hangingPunct="1"/>
            <a:endParaRPr lang="ru-RU" altLang="ru-RU" smtClean="0"/>
          </a:p>
        </p:txBody>
      </p:sp>
      <p:pic>
        <p:nvPicPr>
          <p:cNvPr id="25604"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 descr="i-18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492896"/>
            <a:ext cx="4134922" cy="32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4" descr="Sahara_phot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15" y="2492896"/>
            <a:ext cx="4574692" cy="30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6"/>
          <p:cNvSpPr txBox="1">
            <a:spLocks noChangeArrowheads="1"/>
          </p:cNvSpPr>
          <p:nvPr/>
        </p:nvSpPr>
        <p:spPr bwMode="auto">
          <a:xfrm>
            <a:off x="870992" y="5949280"/>
            <a:ext cx="3081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i="1" dirty="0" smtClean="0">
                <a:solidFill>
                  <a:srgbClr val="FFFF66"/>
                </a:solidFill>
              </a:rPr>
              <a:t>Сахара</a:t>
            </a:r>
            <a:endParaRPr lang="ru-RU" altLang="ru-RU" b="1" i="1" dirty="0">
              <a:solidFill>
                <a:srgbClr val="FFFF66"/>
              </a:solidFill>
            </a:endParaRPr>
          </a:p>
        </p:txBody>
      </p:sp>
      <p:sp>
        <p:nvSpPr>
          <p:cNvPr id="25610" name="Text Box 17"/>
          <p:cNvSpPr txBox="1">
            <a:spLocks noChangeArrowheads="1"/>
          </p:cNvSpPr>
          <p:nvPr/>
        </p:nvSpPr>
        <p:spPr bwMode="auto">
          <a:xfrm>
            <a:off x="6804248" y="5949280"/>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i="1" dirty="0" smtClean="0">
                <a:solidFill>
                  <a:srgbClr val="FFFF66"/>
                </a:solidFill>
              </a:rPr>
              <a:t>Песчаная </a:t>
            </a:r>
            <a:r>
              <a:rPr lang="ru-RU" altLang="ru-RU" b="1" i="1" dirty="0">
                <a:solidFill>
                  <a:srgbClr val="FFFF66"/>
                </a:solidFill>
              </a:rPr>
              <a:t>буря</a:t>
            </a:r>
          </a:p>
        </p:txBody>
      </p:sp>
      <p:sp>
        <p:nvSpPr>
          <p:cNvPr id="2" name="TextBox 1"/>
          <p:cNvSpPr txBox="1"/>
          <p:nvPr/>
        </p:nvSpPr>
        <p:spPr>
          <a:xfrm>
            <a:off x="141111" y="116632"/>
            <a:ext cx="8764643" cy="2215991"/>
          </a:xfrm>
          <a:prstGeom prst="rect">
            <a:avLst/>
          </a:prstGeom>
          <a:noFill/>
        </p:spPr>
        <p:txBody>
          <a:bodyPr wrap="none" rtlCol="0">
            <a:spAutoFit/>
          </a:bodyPr>
          <a:lstStyle/>
          <a:p>
            <a:r>
              <a:rPr lang="ru-RU" sz="2400" b="1" dirty="0" smtClean="0"/>
              <a:t>В Африке находится самая большая пустыня мира – Сахара.</a:t>
            </a:r>
          </a:p>
          <a:p>
            <a:r>
              <a:rPr lang="ru-RU" sz="2400" b="1" dirty="0" smtClean="0"/>
              <a:t>Днем воздух раскаляется до 50°С, а ночью опускается до (-3°С). </a:t>
            </a:r>
          </a:p>
          <a:p>
            <a:r>
              <a:rPr lang="ru-RU" sz="2400" b="1" dirty="0" smtClean="0"/>
              <a:t>Такой перепад температур не выдерживают горные породы и</a:t>
            </a:r>
          </a:p>
          <a:p>
            <a:r>
              <a:rPr lang="ru-RU" sz="2400" b="1" dirty="0" smtClean="0"/>
              <a:t> разрушаются, поэтому ночью в Сахаре слышен треск. </a:t>
            </a:r>
          </a:p>
          <a:p>
            <a:r>
              <a:rPr lang="ru-RU" sz="2400" b="1" dirty="0" smtClean="0"/>
              <a:t>Одно из опасных явлений – песчаная буря. </a:t>
            </a:r>
          </a:p>
          <a:p>
            <a:endParaRPr lang="ru-RU" dirty="0" smtClean="0"/>
          </a:p>
        </p:txBody>
      </p:sp>
    </p:spTree>
    <p:extLst>
      <p:ext uri="{BB962C8B-B14F-4D97-AF65-F5344CB8AC3E}">
        <p14:creationId xmlns:p14="http://schemas.microsoft.com/office/powerpoint/2010/main" val="28334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ru-RU" altLang="ru-RU" smtClean="0"/>
          </a:p>
        </p:txBody>
      </p:sp>
      <p:sp>
        <p:nvSpPr>
          <p:cNvPr id="17411" name="Rectangle 3"/>
          <p:cNvSpPr>
            <a:spLocks noGrp="1" noChangeArrowheads="1"/>
          </p:cNvSpPr>
          <p:nvPr>
            <p:ph type="body" idx="1"/>
          </p:nvPr>
        </p:nvSpPr>
        <p:spPr/>
        <p:txBody>
          <a:bodyPr/>
          <a:lstStyle/>
          <a:p>
            <a:pPr eaLnBrk="1" hangingPunct="1"/>
            <a:endParaRPr lang="ru-RU" altLang="ru-RU" smtClean="0"/>
          </a:p>
        </p:txBody>
      </p:sp>
      <p:pic>
        <p:nvPicPr>
          <p:cNvPr id="17412"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1229572770_baob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43461"/>
            <a:ext cx="368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7"/>
          <p:cNvSpPr txBox="1">
            <a:spLocks noChangeArrowheads="1"/>
          </p:cNvSpPr>
          <p:nvPr/>
        </p:nvSpPr>
        <p:spPr bwMode="auto">
          <a:xfrm>
            <a:off x="4500563" y="333375"/>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ru-RU" altLang="ru-RU"/>
          </a:p>
        </p:txBody>
      </p:sp>
      <p:sp>
        <p:nvSpPr>
          <p:cNvPr id="17420" name="Text Box 20"/>
          <p:cNvSpPr txBox="1">
            <a:spLocks noChangeArrowheads="1"/>
          </p:cNvSpPr>
          <p:nvPr/>
        </p:nvSpPr>
        <p:spPr bwMode="auto">
          <a:xfrm>
            <a:off x="6650831" y="138180"/>
            <a:ext cx="130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i="1" dirty="0">
                <a:solidFill>
                  <a:srgbClr val="FFFF66"/>
                </a:solidFill>
              </a:rPr>
              <a:t>Баобаб</a:t>
            </a:r>
          </a:p>
        </p:txBody>
      </p:sp>
      <p:sp>
        <p:nvSpPr>
          <p:cNvPr id="2" name="TextBox 1"/>
          <p:cNvSpPr txBox="1"/>
          <p:nvPr/>
        </p:nvSpPr>
        <p:spPr>
          <a:xfrm>
            <a:off x="539552" y="366780"/>
            <a:ext cx="4248472" cy="4401205"/>
          </a:xfrm>
          <a:prstGeom prst="rect">
            <a:avLst/>
          </a:prstGeom>
          <a:noFill/>
        </p:spPr>
        <p:txBody>
          <a:bodyPr wrap="square" rtlCol="0">
            <a:spAutoFit/>
          </a:bodyPr>
          <a:lstStyle/>
          <a:p>
            <a:r>
              <a:rPr lang="ru-RU" sz="2800" b="1" dirty="0" smtClean="0"/>
              <a:t>Баобаб – самое большое дерево планеты по ширине. В обхвате достигает 45 метров. В его дупле может поместиться 30 человек , поэтому его ствол иногда используют как жилище. Живет дерево до 5 тысяч лет</a:t>
            </a:r>
            <a:endParaRPr lang="ru-RU" sz="2800" b="1" dirty="0"/>
          </a:p>
        </p:txBody>
      </p:sp>
      <p:pic>
        <p:nvPicPr>
          <p:cNvPr id="9" name="Picture 16" descr="1198435612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221088"/>
            <a:ext cx="1825104" cy="259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4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ru-RU" altLang="ru-RU" smtClean="0"/>
          </a:p>
        </p:txBody>
      </p:sp>
      <p:sp>
        <p:nvSpPr>
          <p:cNvPr id="17411" name="Rectangle 3"/>
          <p:cNvSpPr>
            <a:spLocks noGrp="1" noChangeArrowheads="1"/>
          </p:cNvSpPr>
          <p:nvPr>
            <p:ph type="body" idx="1"/>
          </p:nvPr>
        </p:nvSpPr>
        <p:spPr/>
        <p:txBody>
          <a:bodyPr/>
          <a:lstStyle/>
          <a:p>
            <a:pPr eaLnBrk="1" hangingPunct="1"/>
            <a:endParaRPr lang="ru-RU" altLang="ru-RU" smtClean="0"/>
          </a:p>
        </p:txBody>
      </p:sp>
      <p:pic>
        <p:nvPicPr>
          <p:cNvPr id="17412"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1254299970_baobab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670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baob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376" y="-35578"/>
            <a:ext cx="3487208" cy="259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descr="22-115417-baobab-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088" y="-22363"/>
            <a:ext cx="3107912" cy="25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7"/>
          <p:cNvSpPr txBox="1">
            <a:spLocks noChangeArrowheads="1"/>
          </p:cNvSpPr>
          <p:nvPr/>
        </p:nvSpPr>
        <p:spPr bwMode="auto">
          <a:xfrm>
            <a:off x="4500563" y="333375"/>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ru-RU" altLang="ru-RU"/>
          </a:p>
        </p:txBody>
      </p:sp>
      <p:sp>
        <p:nvSpPr>
          <p:cNvPr id="17420" name="Text Box 20"/>
          <p:cNvSpPr txBox="1">
            <a:spLocks noChangeArrowheads="1"/>
          </p:cNvSpPr>
          <p:nvPr/>
        </p:nvSpPr>
        <p:spPr bwMode="auto">
          <a:xfrm>
            <a:off x="3848894" y="2562225"/>
            <a:ext cx="2593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400" b="1" i="1" dirty="0" smtClean="0">
                <a:solidFill>
                  <a:srgbClr val="FFFF66"/>
                </a:solidFill>
              </a:rPr>
              <a:t>Плоды баобаба</a:t>
            </a:r>
            <a:endParaRPr lang="ru-RU" altLang="ru-RU" sz="2400" b="1" i="1" dirty="0">
              <a:solidFill>
                <a:srgbClr val="FFFF66"/>
              </a:solidFill>
            </a:endParaRPr>
          </a:p>
        </p:txBody>
      </p:sp>
      <p:sp>
        <p:nvSpPr>
          <p:cNvPr id="2" name="TextBox 1"/>
          <p:cNvSpPr txBox="1"/>
          <p:nvPr/>
        </p:nvSpPr>
        <p:spPr>
          <a:xfrm>
            <a:off x="179512" y="3023890"/>
            <a:ext cx="8784976" cy="3108543"/>
          </a:xfrm>
          <a:prstGeom prst="rect">
            <a:avLst/>
          </a:prstGeom>
          <a:noFill/>
        </p:spPr>
        <p:txBody>
          <a:bodyPr wrap="square" rtlCol="0">
            <a:spAutoFit/>
          </a:bodyPr>
          <a:lstStyle/>
          <a:p>
            <a:r>
              <a:rPr lang="ru-RU" sz="2800" b="1" dirty="0"/>
              <a:t>Баобаб кормит, </a:t>
            </a:r>
            <a:r>
              <a:rPr lang="ru-RU" sz="2800" b="1" dirty="0" smtClean="0"/>
              <a:t>поит, одевает </a:t>
            </a:r>
            <a:r>
              <a:rPr lang="ru-RU" sz="2800" b="1" dirty="0"/>
              <a:t>людей. Его листья отваривают и едят как овощи, его плоды съедобны, из них готовят напиток, похожий на лимонад. Поэтому его ещё называют лимонадным деревом. Из коры получают необыкновенно прочные волокна, из которых изготавливает рыбацкие сети, мешки, бумагу, одежду.</a:t>
            </a:r>
          </a:p>
        </p:txBody>
      </p:sp>
    </p:spTree>
    <p:extLst>
      <p:ext uri="{BB962C8B-B14F-4D97-AF65-F5344CB8AC3E}">
        <p14:creationId xmlns:p14="http://schemas.microsoft.com/office/powerpoint/2010/main" val="1688509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107504" y="260648"/>
            <a:ext cx="8928992" cy="2448272"/>
          </a:xfrm>
        </p:spPr>
        <p:txBody>
          <a:bodyPr>
            <a:noAutofit/>
          </a:bodyPr>
          <a:lstStyle/>
          <a:p>
            <a:pPr algn="just"/>
            <a:r>
              <a:rPr lang="ru-RU" sz="2400" b="1" dirty="0"/>
              <a:t>И</a:t>
            </a:r>
            <a:r>
              <a:rPr lang="ru-RU" sz="2400" b="1" dirty="0" smtClean="0"/>
              <a:t>сточником жизни в оазисах </a:t>
            </a:r>
            <a:r>
              <a:rPr lang="ru-RU" sz="2400" b="1" dirty="0"/>
              <a:t>является финиковая пальма. Она дает тень, пищу, строительный материал. Ф</a:t>
            </a:r>
            <a:r>
              <a:rPr lang="ru-RU" sz="2400" b="1" dirty="0" smtClean="0"/>
              <a:t>иники </a:t>
            </a:r>
            <a:r>
              <a:rPr lang="ru-RU" sz="2400" b="1" dirty="0"/>
              <a:t>у жителей пустынь заменяют деньги. Одно дерево дает до 40 кг плодов и плодоносит более 100 лет. Из пальмовых листьев плетут корзины, циновки, а из волокна веревки и канаты. Древесина идет на строительство. Из плодов сочных сортов варят финиковый мед. Финики являются основным продуктом питания, поэтому заслужили название «хлеба пустыни».</a:t>
            </a:r>
            <a:endParaRPr lang="ru-RU" altLang="ru-RU" sz="2400" b="1" i="1" dirty="0" smtClean="0">
              <a:solidFill>
                <a:srgbClr val="FFFF66"/>
              </a:solidFill>
            </a:endParaRPr>
          </a:p>
        </p:txBody>
      </p:sp>
      <p:pic>
        <p:nvPicPr>
          <p:cNvPr id="3075" name="Picture 3" descr="C:\Users\пользователь\Desktop\19525-Date_palm_trees_in_Kibbutz_Ketura-940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068960"/>
            <a:ext cx="4705028" cy="15516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пользователь\Desktop\финиковая-пальма-e13660167527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05" y="3639400"/>
            <a:ext cx="5903640" cy="320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402480" y="260648"/>
            <a:ext cx="8229600" cy="1143000"/>
          </a:xfrm>
        </p:spPr>
        <p:txBody>
          <a:bodyPr/>
          <a:lstStyle/>
          <a:p>
            <a:r>
              <a:rPr lang="ru-RU" sz="3200" b="1" dirty="0" smtClean="0"/>
              <a:t>Это </a:t>
            </a:r>
            <a:r>
              <a:rPr lang="ru-RU" sz="3200" b="1" dirty="0"/>
              <a:t>лягушка-голиаф - самая крупная лягушка в мире, длина её 35 см, вес 3,5 кг.</a:t>
            </a:r>
            <a:endParaRPr lang="ru-RU" altLang="ru-RU" sz="3200" b="1" i="1" dirty="0" smtClean="0">
              <a:solidFill>
                <a:srgbClr val="FFFF66"/>
              </a:solidFill>
            </a:endParaRPr>
          </a:p>
        </p:txBody>
      </p:sp>
      <p:pic>
        <p:nvPicPr>
          <p:cNvPr id="11268" name="Picture 10" descr="goliat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78" y="2601639"/>
            <a:ext cx="4087953" cy="417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descr="f51847b27f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598022"/>
            <a:ext cx="2880320" cy="418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35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1187450" y="260350"/>
            <a:ext cx="8229600" cy="1143000"/>
          </a:xfrm>
        </p:spPr>
        <p:txBody>
          <a:bodyPr>
            <a:noAutofit/>
          </a:bodyPr>
          <a:lstStyle/>
          <a:p>
            <a:r>
              <a:rPr lang="ru-RU" sz="2800" b="1" dirty="0" err="1"/>
              <a:t>Ахатина</a:t>
            </a:r>
            <a:r>
              <a:rPr lang="ru-RU" sz="2800" b="1" dirty="0"/>
              <a:t> - самая крупная улитка, длина её достигает 38 см, вес 900 грамм. </a:t>
            </a:r>
            <a:br>
              <a:rPr lang="ru-RU" sz="2800" b="1" dirty="0"/>
            </a:br>
            <a:endParaRPr lang="ru-RU" altLang="ru-RU" sz="2800" b="1" i="1" dirty="0" smtClean="0">
              <a:solidFill>
                <a:srgbClr val="FFFF66"/>
              </a:solidFill>
            </a:endParaRPr>
          </a:p>
        </p:txBody>
      </p:sp>
      <p:pic>
        <p:nvPicPr>
          <p:cNvPr id="11270" name="Picture 14" descr="21400509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951504"/>
            <a:ext cx="5113362" cy="452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571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ru-RU" altLang="ru-RU" smtClean="0"/>
          </a:p>
        </p:txBody>
      </p:sp>
      <p:sp>
        <p:nvSpPr>
          <p:cNvPr id="12291" name="Rectangle 3"/>
          <p:cNvSpPr>
            <a:spLocks noGrp="1" noChangeArrowheads="1"/>
          </p:cNvSpPr>
          <p:nvPr>
            <p:ph type="body" idx="1"/>
          </p:nvPr>
        </p:nvSpPr>
        <p:spPr/>
        <p:txBody>
          <a:bodyPr/>
          <a:lstStyle/>
          <a:p>
            <a:pPr eaLnBrk="1" hangingPunct="1"/>
            <a:endParaRPr lang="ru-RU" altLang="ru-RU" smtClean="0"/>
          </a:p>
        </p:txBody>
      </p:sp>
      <p:pic>
        <p:nvPicPr>
          <p:cNvPr id="12292"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0_2d976_900c71af_-1-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91" y="296862"/>
            <a:ext cx="21336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descr="monif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0"/>
            <a:ext cx="31432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77" y="4051300"/>
            <a:ext cx="32035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3" descr="Animals_Beasts__002103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9450" y="4324350"/>
            <a:ext cx="33845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gorilla-70_4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788" y="0"/>
            <a:ext cx="25781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7"/>
          <p:cNvSpPr txBox="1">
            <a:spLocks noChangeArrowheads="1"/>
          </p:cNvSpPr>
          <p:nvPr/>
        </p:nvSpPr>
        <p:spPr bwMode="auto">
          <a:xfrm>
            <a:off x="611188" y="333375"/>
            <a:ext cx="1443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i="1" dirty="0" err="1">
                <a:solidFill>
                  <a:schemeClr val="bg1"/>
                </a:solidFill>
              </a:rPr>
              <a:t>Кистеухие</a:t>
            </a:r>
            <a:endParaRPr lang="ru-RU" altLang="ru-RU" b="1" i="1" dirty="0">
              <a:solidFill>
                <a:schemeClr val="bg1"/>
              </a:solidFill>
            </a:endParaRPr>
          </a:p>
          <a:p>
            <a:pPr algn="ctr" eaLnBrk="1" hangingPunct="1"/>
            <a:r>
              <a:rPr lang="ru-RU" altLang="ru-RU" b="1" i="1" dirty="0">
                <a:solidFill>
                  <a:schemeClr val="bg1"/>
                </a:solidFill>
              </a:rPr>
              <a:t>свиньи</a:t>
            </a:r>
          </a:p>
        </p:txBody>
      </p:sp>
      <p:sp>
        <p:nvSpPr>
          <p:cNvPr id="12301" name="Text Box 18"/>
          <p:cNvSpPr txBox="1">
            <a:spLocks noChangeArrowheads="1"/>
          </p:cNvSpPr>
          <p:nvPr/>
        </p:nvSpPr>
        <p:spPr bwMode="auto">
          <a:xfrm>
            <a:off x="3111500" y="2224088"/>
            <a:ext cx="269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i="1">
                <a:solidFill>
                  <a:schemeClr val="bg1"/>
                </a:solidFill>
              </a:rPr>
              <a:t>Карликовый бегемот</a:t>
            </a:r>
          </a:p>
        </p:txBody>
      </p:sp>
      <p:sp>
        <p:nvSpPr>
          <p:cNvPr id="12302" name="Text Box 19"/>
          <p:cNvSpPr txBox="1">
            <a:spLocks noChangeArrowheads="1"/>
          </p:cNvSpPr>
          <p:nvPr/>
        </p:nvSpPr>
        <p:spPr bwMode="auto">
          <a:xfrm>
            <a:off x="954216" y="5407818"/>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i="1" dirty="0">
                <a:solidFill>
                  <a:srgbClr val="FFFF66"/>
                </a:solidFill>
              </a:rPr>
              <a:t>окапи</a:t>
            </a:r>
          </a:p>
        </p:txBody>
      </p:sp>
      <p:sp>
        <p:nvSpPr>
          <p:cNvPr id="12303" name="Text Box 23"/>
          <p:cNvSpPr txBox="1">
            <a:spLocks noChangeArrowheads="1"/>
          </p:cNvSpPr>
          <p:nvPr/>
        </p:nvSpPr>
        <p:spPr bwMode="auto">
          <a:xfrm>
            <a:off x="5808663" y="6386694"/>
            <a:ext cx="1281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ltLang="ru-RU" b="1" i="1" dirty="0">
                <a:solidFill>
                  <a:srgbClr val="FFFF66"/>
                </a:solidFill>
              </a:rPr>
              <a:t>леопард</a:t>
            </a:r>
          </a:p>
        </p:txBody>
      </p:sp>
      <p:sp>
        <p:nvSpPr>
          <p:cNvPr id="12304" name="Text Box 24"/>
          <p:cNvSpPr txBox="1">
            <a:spLocks noChangeArrowheads="1"/>
          </p:cNvSpPr>
          <p:nvPr/>
        </p:nvSpPr>
        <p:spPr bwMode="auto">
          <a:xfrm>
            <a:off x="7658894" y="2662074"/>
            <a:ext cx="1138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i="1" dirty="0">
                <a:solidFill>
                  <a:srgbClr val="FFFF66"/>
                </a:solidFill>
              </a:rPr>
              <a:t>горилла</a:t>
            </a:r>
          </a:p>
        </p:txBody>
      </p:sp>
      <p:sp>
        <p:nvSpPr>
          <p:cNvPr id="2" name="TextBox 1"/>
          <p:cNvSpPr txBox="1"/>
          <p:nvPr/>
        </p:nvSpPr>
        <p:spPr>
          <a:xfrm>
            <a:off x="2267744" y="3051730"/>
            <a:ext cx="6199646" cy="954107"/>
          </a:xfrm>
          <a:prstGeom prst="rect">
            <a:avLst/>
          </a:prstGeom>
          <a:noFill/>
        </p:spPr>
        <p:txBody>
          <a:bodyPr wrap="none" rtlCol="0">
            <a:spAutoFit/>
          </a:bodyPr>
          <a:lstStyle/>
          <a:p>
            <a:r>
              <a:rPr lang="ru-RU" sz="2800" b="1" dirty="0" smtClean="0"/>
              <a:t>В  африканской саванне </a:t>
            </a:r>
          </a:p>
          <a:p>
            <a:r>
              <a:rPr lang="ru-RU" sz="2800" b="1" dirty="0" smtClean="0"/>
              <a:t>обитают множество  видов животных.</a:t>
            </a:r>
            <a:endParaRPr lang="ru-RU" sz="2800" b="1" dirty="0"/>
          </a:p>
        </p:txBody>
      </p:sp>
    </p:spTree>
    <p:extLst>
      <p:ext uri="{BB962C8B-B14F-4D97-AF65-F5344CB8AC3E}">
        <p14:creationId xmlns:p14="http://schemas.microsoft.com/office/powerpoint/2010/main" val="3050903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ru-RU" altLang="ru-RU" smtClean="0"/>
          </a:p>
        </p:txBody>
      </p:sp>
      <p:sp>
        <p:nvSpPr>
          <p:cNvPr id="19459" name="Rectangle 3"/>
          <p:cNvSpPr>
            <a:spLocks noGrp="1" noChangeArrowheads="1"/>
          </p:cNvSpPr>
          <p:nvPr>
            <p:ph type="body" idx="1"/>
          </p:nvPr>
        </p:nvSpPr>
        <p:spPr/>
        <p:txBody>
          <a:bodyPr/>
          <a:lstStyle/>
          <a:p>
            <a:pPr eaLnBrk="1" hangingPunct="1"/>
            <a:endParaRPr lang="ru-RU" altLang="ru-RU" smtClean="0"/>
          </a:p>
        </p:txBody>
      </p:sp>
      <p:pic>
        <p:nvPicPr>
          <p:cNvPr id="19460" name="Picture 4" descr="RedS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antil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0"/>
            <a:ext cx="3529012"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zebra%20fac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716338"/>
            <a:ext cx="41767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descr="1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789363"/>
            <a:ext cx="41767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1692275" y="3068638"/>
            <a:ext cx="16461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4000" b="1" i="1" dirty="0" smtClean="0">
              <a:solidFill>
                <a:srgbClr val="FFFF66"/>
              </a:solidFill>
            </a:endParaRPr>
          </a:p>
          <a:p>
            <a:pPr eaLnBrk="1" hangingPunct="1"/>
            <a:r>
              <a:rPr lang="ru-RU" altLang="ru-RU" sz="4000" b="1" i="1" dirty="0" smtClean="0">
                <a:solidFill>
                  <a:srgbClr val="FFFF66"/>
                </a:solidFill>
              </a:rPr>
              <a:t>зебра</a:t>
            </a:r>
            <a:endParaRPr lang="ru-RU" altLang="ru-RU" sz="4000" b="1" i="1" dirty="0">
              <a:solidFill>
                <a:srgbClr val="FFFF66"/>
              </a:solidFill>
            </a:endParaRPr>
          </a:p>
        </p:txBody>
      </p:sp>
      <p:sp>
        <p:nvSpPr>
          <p:cNvPr id="10" name="Text Box 10"/>
          <p:cNvSpPr txBox="1">
            <a:spLocks noChangeArrowheads="1"/>
          </p:cNvSpPr>
          <p:nvPr/>
        </p:nvSpPr>
        <p:spPr bwMode="auto">
          <a:xfrm>
            <a:off x="6660356" y="3221038"/>
            <a:ext cx="15120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4000" b="1" i="1" dirty="0" smtClean="0">
              <a:solidFill>
                <a:srgbClr val="FFFF66"/>
              </a:solidFill>
            </a:endParaRPr>
          </a:p>
          <a:p>
            <a:pPr eaLnBrk="1" hangingPunct="1"/>
            <a:endParaRPr lang="ru-RU" altLang="ru-RU" sz="4000" b="1" i="1" dirty="0">
              <a:solidFill>
                <a:srgbClr val="FFFF66"/>
              </a:solidFill>
            </a:endParaRPr>
          </a:p>
        </p:txBody>
      </p:sp>
      <p:sp>
        <p:nvSpPr>
          <p:cNvPr id="2" name="Прямоугольник 1"/>
          <p:cNvSpPr/>
          <p:nvPr/>
        </p:nvSpPr>
        <p:spPr>
          <a:xfrm>
            <a:off x="2249488" y="2699306"/>
            <a:ext cx="1440656" cy="400110"/>
          </a:xfrm>
          <a:prstGeom prst="rect">
            <a:avLst/>
          </a:prstGeom>
        </p:spPr>
        <p:txBody>
          <a:bodyPr wrap="square">
            <a:spAutoFit/>
          </a:bodyPr>
          <a:lstStyle/>
          <a:p>
            <a:r>
              <a:rPr lang="ru-RU" sz="2000" b="1" i="1" dirty="0" smtClean="0">
                <a:solidFill>
                  <a:srgbClr val="FFFF00"/>
                </a:solidFill>
              </a:rPr>
              <a:t>антилопы</a:t>
            </a:r>
            <a:endParaRPr lang="ru-RU" sz="2000" b="1" i="1" dirty="0">
              <a:solidFill>
                <a:srgbClr val="FFFF00"/>
              </a:solidFill>
            </a:endParaRPr>
          </a:p>
        </p:txBody>
      </p:sp>
      <p:pic>
        <p:nvPicPr>
          <p:cNvPr id="12" name="Picture 5" descr="anonymous-african-lion-5001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0887" y="0"/>
            <a:ext cx="3211512"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63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415</Words>
  <Application>Microsoft Office PowerPoint</Application>
  <PresentationFormat>Экран (4:3)</PresentationFormat>
  <Paragraphs>53</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Источником жизни в оазисах является финиковая пальма. Она дает тень, пищу, строительный материал. Финики у жителей пустынь заменяют деньги. Одно дерево дает до 40 кг плодов и плодоносит более 100 лет. Из пальмовых листьев плетут корзины, циновки, а из волокна веревки и канаты. Древесина идет на строительство. Из плодов сочных сортов варят финиковый мед. Финики являются основным продуктом питания, поэтому заслужили название «хлеба пустыни».</vt:lpstr>
      <vt:lpstr>Это лягушка-голиаф - самая крупная лягушка в мире, длина её 35 см, вес 3,5 кг.</vt:lpstr>
      <vt:lpstr>Ахатина - самая крупная улитка, длина её достигает 38 см, вес 900 грамм.  </vt:lpstr>
      <vt:lpstr>Презентация PowerPoint</vt:lpstr>
      <vt:lpstr>Презентация PowerPoint</vt:lpstr>
      <vt:lpstr>Презентация PowerPoint</vt:lpstr>
      <vt:lpstr>Презентация PowerPoint</vt:lpstr>
      <vt:lpstr>Фламинго</vt:lpstr>
      <vt:lpstr>Самые низкорослые люди на Земле- пигмеи. Взрослые имеют рост – 145-150 см. </vt:lpstr>
      <vt:lpstr>Самые высокие люди на Земле- масаи. Средний рост – 2 метра.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7</cp:revision>
  <dcterms:created xsi:type="dcterms:W3CDTF">2015-10-19T18:41:52Z</dcterms:created>
  <dcterms:modified xsi:type="dcterms:W3CDTF">2015-10-19T19:46:34Z</dcterms:modified>
</cp:coreProperties>
</file>